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64" r:id="rId2"/>
    <p:sldId id="286" r:id="rId3"/>
    <p:sldId id="273" r:id="rId4"/>
    <p:sldId id="274" r:id="rId5"/>
    <p:sldId id="275" r:id="rId6"/>
    <p:sldId id="288" r:id="rId7"/>
    <p:sldId id="289" r:id="rId8"/>
    <p:sldId id="290" r:id="rId9"/>
    <p:sldId id="293" r:id="rId10"/>
    <p:sldId id="294" r:id="rId11"/>
    <p:sldId id="295" r:id="rId12"/>
    <p:sldId id="296" r:id="rId13"/>
    <p:sldId id="297" r:id="rId14"/>
    <p:sldId id="301" r:id="rId15"/>
    <p:sldId id="292" r:id="rId16"/>
    <p:sldId id="298" r:id="rId17"/>
    <p:sldId id="299" r:id="rId18"/>
    <p:sldId id="283" r:id="rId19"/>
    <p:sldId id="300" r:id="rId20"/>
    <p:sldId id="303" r:id="rId21"/>
    <p:sldId id="287" r:id="rId22"/>
    <p:sldId id="285" r:id="rId2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D0AEC8-2808-4929-8EE5-862457E4AA4A}" v="2" dt="2018-10-24T17:14:51.4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842" autoAdjust="0"/>
  </p:normalViewPr>
  <p:slideViewPr>
    <p:cSldViewPr snapToGrid="0" snapToObjects="1">
      <p:cViewPr varScale="1">
        <p:scale>
          <a:sx n="67" d="100"/>
          <a:sy n="67" d="100"/>
        </p:scale>
        <p:origin x="126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ns, Heather M." userId="6bc1e526-849b-4fac-a60a-95840d8f7532" providerId="ADAL" clId="{59E4A40C-CEF6-4399-BB56-79B5A93892C3}"/>
    <pc:docChg chg="modSld">
      <pc:chgData name="Stevens, Heather M." userId="6bc1e526-849b-4fac-a60a-95840d8f7532" providerId="ADAL" clId="{59E4A40C-CEF6-4399-BB56-79B5A93892C3}" dt="2018-10-24T17:15:03.859" v="2" actId="2711"/>
      <pc:docMkLst>
        <pc:docMk/>
      </pc:docMkLst>
      <pc:sldChg chg="modSp">
        <pc:chgData name="Stevens, Heather M." userId="6bc1e526-849b-4fac-a60a-95840d8f7532" providerId="ADAL" clId="{59E4A40C-CEF6-4399-BB56-79B5A93892C3}" dt="2018-10-24T17:15:03.859" v="2" actId="2711"/>
        <pc:sldMkLst>
          <pc:docMk/>
          <pc:sldMk cId="186611662" sldId="283"/>
        </pc:sldMkLst>
        <pc:spChg chg="mod">
          <ac:chgData name="Stevens, Heather M." userId="6bc1e526-849b-4fac-a60a-95840d8f7532" providerId="ADAL" clId="{59E4A40C-CEF6-4399-BB56-79B5A93892C3}" dt="2018-10-24T17:15:03.859" v="2" actId="2711"/>
          <ac:spMkLst>
            <pc:docMk/>
            <pc:sldMk cId="186611662" sldId="283"/>
            <ac:spMk id="5"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2CC6149-DCD3-E74D-95A1-F2D3A93C81CE}" type="datetimeFigureOut">
              <a:rPr lang="en-US" smtClean="0"/>
              <a:t>10/24/2018</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56353DF8-3F61-0E4E-B28E-0F74210F11BC}" type="slidenum">
              <a:rPr lang="en-US" smtClean="0"/>
              <a:t>‹#›</a:t>
            </a:fld>
            <a:endParaRPr lang="en-US" dirty="0"/>
          </a:p>
        </p:txBody>
      </p:sp>
    </p:spTree>
    <p:extLst>
      <p:ext uri="{BB962C8B-B14F-4D97-AF65-F5344CB8AC3E}">
        <p14:creationId xmlns:p14="http://schemas.microsoft.com/office/powerpoint/2010/main" val="36411315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9EE203F-457C-F64E-9721-128CEB4E89CE}" type="datetimeFigureOut">
              <a:rPr lang="en-US" smtClean="0"/>
              <a:t>10/24/2018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0CB510D-27BC-3F49-BD7F-CF16AD5232B1}" type="slidenum">
              <a:rPr lang="en-US" smtClean="0"/>
              <a:t>‹#›</a:t>
            </a:fld>
            <a:endParaRPr lang="en-US" dirty="0"/>
          </a:p>
        </p:txBody>
      </p:sp>
    </p:spTree>
    <p:extLst>
      <p:ext uri="{BB962C8B-B14F-4D97-AF65-F5344CB8AC3E}">
        <p14:creationId xmlns:p14="http://schemas.microsoft.com/office/powerpoint/2010/main" val="17317209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oncprojectracking.healthit.gov/wiki/display/TechLabSC/Advancing+PDMP-EHR+Integration+Project+Hom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3</a:t>
            </a:fld>
            <a:endParaRPr lang="en-US" dirty="0"/>
          </a:p>
        </p:txBody>
      </p:sp>
    </p:spTree>
    <p:extLst>
      <p:ext uri="{BB962C8B-B14F-4D97-AF65-F5344CB8AC3E}">
        <p14:creationId xmlns:p14="http://schemas.microsoft.com/office/powerpoint/2010/main" val="800268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13</a:t>
            </a:fld>
            <a:endParaRPr lang="en-US" dirty="0"/>
          </a:p>
        </p:txBody>
      </p:sp>
    </p:spTree>
    <p:extLst>
      <p:ext uri="{BB962C8B-B14F-4D97-AF65-F5344CB8AC3E}">
        <p14:creationId xmlns:p14="http://schemas.microsoft.com/office/powerpoint/2010/main" val="1906620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u="sng" dirty="0">
                <a:hlinkClick r:id="rId3"/>
              </a:rPr>
              <a:t>https://oncprojectracking.healthit.gov/wiki/display/TechLabSC/Advancing+PDMP-EHR+Integration+Project+Home</a:t>
            </a:r>
            <a:r>
              <a:rPr lang="en-US" u="sng" dirty="0"/>
              <a:t> </a:t>
            </a:r>
          </a:p>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14</a:t>
            </a:fld>
            <a:endParaRPr lang="en-US" dirty="0"/>
          </a:p>
        </p:txBody>
      </p:sp>
    </p:spTree>
    <p:extLst>
      <p:ext uri="{BB962C8B-B14F-4D97-AF65-F5344CB8AC3E}">
        <p14:creationId xmlns:p14="http://schemas.microsoft.com/office/powerpoint/2010/main" val="1212454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15</a:t>
            </a:fld>
            <a:endParaRPr lang="en-US" dirty="0"/>
          </a:p>
        </p:txBody>
      </p:sp>
    </p:spTree>
    <p:extLst>
      <p:ext uri="{BB962C8B-B14F-4D97-AF65-F5344CB8AC3E}">
        <p14:creationId xmlns:p14="http://schemas.microsoft.com/office/powerpoint/2010/main" val="1173810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16</a:t>
            </a:fld>
            <a:endParaRPr lang="en-US" dirty="0"/>
          </a:p>
        </p:txBody>
      </p:sp>
    </p:spTree>
    <p:extLst>
      <p:ext uri="{BB962C8B-B14F-4D97-AF65-F5344CB8AC3E}">
        <p14:creationId xmlns:p14="http://schemas.microsoft.com/office/powerpoint/2010/main" val="4126200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17</a:t>
            </a:fld>
            <a:endParaRPr lang="en-US" dirty="0"/>
          </a:p>
        </p:txBody>
      </p:sp>
    </p:spTree>
    <p:extLst>
      <p:ext uri="{BB962C8B-B14F-4D97-AF65-F5344CB8AC3E}">
        <p14:creationId xmlns:p14="http://schemas.microsoft.com/office/powerpoint/2010/main" val="2614398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4AB1E2-A42E-4359-8D6E-49A3185A34D3}" type="slidenum">
              <a:rPr lang="en-US" smtClean="0"/>
              <a:pPr/>
              <a:t>18</a:t>
            </a:fld>
            <a:endParaRPr lang="en-US" dirty="0"/>
          </a:p>
        </p:txBody>
      </p:sp>
    </p:spTree>
    <p:extLst>
      <p:ext uri="{BB962C8B-B14F-4D97-AF65-F5344CB8AC3E}">
        <p14:creationId xmlns:p14="http://schemas.microsoft.com/office/powerpoint/2010/main" val="3428164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4AB1E2-A42E-4359-8D6E-49A3185A34D3}" type="slidenum">
              <a:rPr lang="en-US" smtClean="0"/>
              <a:pPr/>
              <a:t>4</a:t>
            </a:fld>
            <a:endParaRPr lang="en-US" dirty="0"/>
          </a:p>
        </p:txBody>
      </p:sp>
    </p:spTree>
    <p:extLst>
      <p:ext uri="{BB962C8B-B14F-4D97-AF65-F5344CB8AC3E}">
        <p14:creationId xmlns:p14="http://schemas.microsoft.com/office/powerpoint/2010/main" val="958424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4AB1E2-A42E-4359-8D6E-49A3185A34D3}" type="slidenum">
              <a:rPr lang="en-US" smtClean="0"/>
              <a:pPr/>
              <a:t>5</a:t>
            </a:fld>
            <a:endParaRPr lang="en-US" dirty="0"/>
          </a:p>
        </p:txBody>
      </p:sp>
    </p:spTree>
    <p:extLst>
      <p:ext uri="{BB962C8B-B14F-4D97-AF65-F5344CB8AC3E}">
        <p14:creationId xmlns:p14="http://schemas.microsoft.com/office/powerpoint/2010/main" val="517918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6</a:t>
            </a:fld>
            <a:endParaRPr lang="en-US" dirty="0"/>
          </a:p>
        </p:txBody>
      </p:sp>
    </p:spTree>
    <p:extLst>
      <p:ext uri="{BB962C8B-B14F-4D97-AF65-F5344CB8AC3E}">
        <p14:creationId xmlns:p14="http://schemas.microsoft.com/office/powerpoint/2010/main" val="4014641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7</a:t>
            </a:fld>
            <a:endParaRPr lang="en-US" dirty="0"/>
          </a:p>
        </p:txBody>
      </p:sp>
    </p:spTree>
    <p:extLst>
      <p:ext uri="{BB962C8B-B14F-4D97-AF65-F5344CB8AC3E}">
        <p14:creationId xmlns:p14="http://schemas.microsoft.com/office/powerpoint/2010/main" val="2529213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9</a:t>
            </a:fld>
            <a:endParaRPr lang="en-US" dirty="0"/>
          </a:p>
        </p:txBody>
      </p:sp>
    </p:spTree>
    <p:extLst>
      <p:ext uri="{BB962C8B-B14F-4D97-AF65-F5344CB8AC3E}">
        <p14:creationId xmlns:p14="http://schemas.microsoft.com/office/powerpoint/2010/main" val="929274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10</a:t>
            </a:fld>
            <a:endParaRPr lang="en-US" dirty="0"/>
          </a:p>
        </p:txBody>
      </p:sp>
    </p:spTree>
    <p:extLst>
      <p:ext uri="{BB962C8B-B14F-4D97-AF65-F5344CB8AC3E}">
        <p14:creationId xmlns:p14="http://schemas.microsoft.com/office/powerpoint/2010/main" val="2058815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11</a:t>
            </a:fld>
            <a:endParaRPr lang="en-US" dirty="0"/>
          </a:p>
        </p:txBody>
      </p:sp>
    </p:spTree>
    <p:extLst>
      <p:ext uri="{BB962C8B-B14F-4D97-AF65-F5344CB8AC3E}">
        <p14:creationId xmlns:p14="http://schemas.microsoft.com/office/powerpoint/2010/main" val="3467263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t>12</a:t>
            </a:fld>
            <a:endParaRPr lang="en-US" dirty="0"/>
          </a:p>
        </p:txBody>
      </p:sp>
    </p:spTree>
    <p:extLst>
      <p:ext uri="{BB962C8B-B14F-4D97-AF65-F5344CB8AC3E}">
        <p14:creationId xmlns:p14="http://schemas.microsoft.com/office/powerpoint/2010/main" val="3627173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44" y="0"/>
            <a:ext cx="9162288" cy="6927584"/>
          </a:xfrm>
          <a:prstGeom prst="rect">
            <a:avLst/>
          </a:prstGeom>
        </p:spPr>
      </p:pic>
      <p:sp>
        <p:nvSpPr>
          <p:cNvPr id="2" name="Title 1"/>
          <p:cNvSpPr>
            <a:spLocks noGrp="1"/>
          </p:cNvSpPr>
          <p:nvPr>
            <p:ph type="ctrTitle" hasCustomPrompt="1"/>
          </p:nvPr>
        </p:nvSpPr>
        <p:spPr>
          <a:xfrm>
            <a:off x="508000" y="1421977"/>
            <a:ext cx="8089900" cy="880981"/>
          </a:xfrm>
        </p:spPr>
        <p:txBody>
          <a:bodyPr tIns="0" bIns="0" anchor="b">
            <a:noAutofit/>
          </a:bodyPr>
          <a:lstStyle>
            <a:lvl1pPr algn="l">
              <a:lnSpc>
                <a:spcPct val="90000"/>
              </a:lnSpc>
              <a:spcBef>
                <a:spcPts val="0"/>
              </a:spcBef>
              <a:spcAft>
                <a:spcPts val="0"/>
              </a:spcAft>
              <a:defRPr sz="2800" b="1" spc="0" baseline="0">
                <a:solidFill>
                  <a:schemeClr val="accent3"/>
                </a:solidFill>
              </a:defRPr>
            </a:lvl1pPr>
          </a:lstStyle>
          <a:p>
            <a:r>
              <a:rPr lang="en-US" dirty="0"/>
              <a:t>Click to Add Two Lines (max) of Title Text (28pt font)</a:t>
            </a:r>
          </a:p>
        </p:txBody>
      </p:sp>
      <p:sp>
        <p:nvSpPr>
          <p:cNvPr id="3" name="Subtitle 2"/>
          <p:cNvSpPr>
            <a:spLocks noGrp="1"/>
          </p:cNvSpPr>
          <p:nvPr>
            <p:ph type="subTitle" idx="1" hasCustomPrompt="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Two Lines (max) of Optional Subtitle Text (18pt font)</a:t>
            </a:r>
          </a:p>
        </p:txBody>
      </p:sp>
      <p:sp>
        <p:nvSpPr>
          <p:cNvPr id="4" name="Date Placeholder 3"/>
          <p:cNvSpPr>
            <a:spLocks noGrp="1"/>
          </p:cNvSpPr>
          <p:nvPr>
            <p:ph type="dt" sz="half" idx="10"/>
          </p:nvPr>
        </p:nvSpPr>
        <p:spPr>
          <a:xfrm>
            <a:off x="6337300" y="6609649"/>
            <a:ext cx="2564682" cy="261051"/>
          </a:xfrm>
          <a:prstGeom prst="rect">
            <a:avLst/>
          </a:prstGeom>
        </p:spPr>
        <p:txBody>
          <a:bodyPr tIns="0" bIns="0"/>
          <a:lstStyle>
            <a:lvl1pPr algn="r">
              <a:defRPr sz="1300">
                <a:solidFill>
                  <a:schemeClr val="accent1"/>
                </a:solidFill>
              </a:defRPr>
            </a:lvl1pPr>
          </a:lstStyle>
          <a:p>
            <a:r>
              <a:rPr lang="en-US" dirty="0"/>
              <a:t>MONTH DAY, YEAR</a:t>
            </a:r>
          </a:p>
        </p:txBody>
      </p:sp>
      <p:sp>
        <p:nvSpPr>
          <p:cNvPr id="11" name="Text Placeholder 10"/>
          <p:cNvSpPr>
            <a:spLocks noGrp="1"/>
          </p:cNvSpPr>
          <p:nvPr>
            <p:ph type="body" sz="quarter" idx="13" hasCustomPrompt="1"/>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a:t>Presenter Name, Title | Organization (15pt font)</a:t>
            </a:r>
          </a:p>
        </p:txBody>
      </p:sp>
      <p:cxnSp>
        <p:nvCxnSpPr>
          <p:cNvPr id="9" name="Straight Connector 8"/>
          <p:cNvCxnSpPr/>
          <p:nvPr userDrawn="1"/>
        </p:nvCxnSpPr>
        <p:spPr>
          <a:xfrm>
            <a:off x="546100" y="2391858"/>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4700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normAutofit/>
          </a:bodyPr>
          <a:lstStyle>
            <a:lvl1pPr>
              <a:defRPr sz="2800" b="1"/>
            </a:lvl1pPr>
          </a:lstStyle>
          <a:p>
            <a:r>
              <a:rPr lang="en-US" dirty="0"/>
              <a:t>Click to Add Slide Title (2 line maximum, 28pt font)</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FFB6AE-E1BF-994E-8E90-6BA7B36DE5DD}" type="slidenum">
              <a:rPr lang="en-US" smtClean="0"/>
              <a:t>‹#›</a:t>
            </a:fld>
            <a:endParaRPr lang="en-US" dirty="0"/>
          </a:p>
        </p:txBody>
      </p:sp>
    </p:spTree>
    <p:extLst>
      <p:ext uri="{BB962C8B-B14F-4D97-AF65-F5344CB8AC3E}">
        <p14:creationId xmlns:p14="http://schemas.microsoft.com/office/powerpoint/2010/main" val="190513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normAutofit/>
          </a:bodyPr>
          <a:lstStyle>
            <a:lvl1pPr>
              <a:defRPr sz="2800" b="1"/>
            </a:lvl1pPr>
          </a:lstStyle>
          <a:p>
            <a:r>
              <a:rPr lang="en-US" dirty="0"/>
              <a:t>Click to Add Slide Title (2 line maximum, 28pt font)</a:t>
            </a:r>
          </a:p>
        </p:txBody>
      </p:sp>
      <p:sp>
        <p:nvSpPr>
          <p:cNvPr id="3" name="Content Placeholder 2"/>
          <p:cNvSpPr>
            <a:spLocks noGrp="1"/>
          </p:cNvSpPr>
          <p:nvPr>
            <p:ph sz="half" idx="1"/>
          </p:nvPr>
        </p:nvSpPr>
        <p:spPr>
          <a:xfrm>
            <a:off x="3810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47244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FFB6AE-E1BF-994E-8E90-6BA7B36DE5DD}" type="slidenum">
              <a:rPr lang="en-US" smtClean="0"/>
              <a:t>‹#›</a:t>
            </a:fld>
            <a:endParaRPr lang="en-US" dirty="0"/>
          </a:p>
        </p:txBody>
      </p:sp>
    </p:spTree>
    <p:extLst>
      <p:ext uri="{BB962C8B-B14F-4D97-AF65-F5344CB8AC3E}">
        <p14:creationId xmlns:p14="http://schemas.microsoft.com/office/powerpoint/2010/main" val="671080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Pentagon 9"/>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Pentagon 10"/>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normAutofit/>
          </a:bodyPr>
          <a:lstStyle>
            <a:lvl1pPr>
              <a:defRPr sz="2800" b="1"/>
            </a:lvl1pPr>
          </a:lstStyle>
          <a:p>
            <a:r>
              <a:rPr lang="en-US" dirty="0"/>
              <a:t>Click to Add Slide Title (2 line maximum, 28pt font)</a:t>
            </a:r>
          </a:p>
        </p:txBody>
      </p:sp>
      <p:sp>
        <p:nvSpPr>
          <p:cNvPr id="3" name="Text Placeholder 2"/>
          <p:cNvSpPr>
            <a:spLocks noGrp="1"/>
          </p:cNvSpPr>
          <p:nvPr>
            <p:ph type="body" idx="1"/>
          </p:nvPr>
        </p:nvSpPr>
        <p:spPr>
          <a:xfrm>
            <a:off x="381000" y="135017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81000" y="1989940"/>
            <a:ext cx="4040188"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4721225" y="135017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21225" y="1989940"/>
            <a:ext cx="4041775"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FFB6AE-E1BF-994E-8E90-6BA7B36DE5DD}" type="slidenum">
              <a:rPr lang="en-US" smtClean="0"/>
              <a:t>‹#›</a:t>
            </a:fld>
            <a:endParaRPr lang="en-US" dirty="0"/>
          </a:p>
        </p:txBody>
      </p:sp>
    </p:spTree>
    <p:extLst>
      <p:ext uri="{BB962C8B-B14F-4D97-AF65-F5344CB8AC3E}">
        <p14:creationId xmlns:p14="http://schemas.microsoft.com/office/powerpoint/2010/main" val="45777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Full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5426869"/>
            <a:ext cx="8382000" cy="585069"/>
          </a:xfrm>
        </p:spPr>
        <p:txBody>
          <a:bodyPr>
            <a:normAutofit/>
          </a:bodyPr>
          <a:lstStyle>
            <a:lvl1pPr algn="ctr">
              <a:defRPr sz="1700" b="1">
                <a:solidFill>
                  <a:srgbClr val="07538F"/>
                </a:solidFill>
              </a:defRPr>
            </a:lvl1pPr>
          </a:lstStyle>
          <a:p>
            <a:r>
              <a:rPr lang="en-US" dirty="0"/>
              <a:t>Click to Insert Image Caption</a:t>
            </a:r>
          </a:p>
        </p:txBody>
      </p:sp>
      <p:sp>
        <p:nvSpPr>
          <p:cNvPr id="3" name="Content Placeholder 2"/>
          <p:cNvSpPr>
            <a:spLocks noGrp="1"/>
          </p:cNvSpPr>
          <p:nvPr>
            <p:ph idx="1" hasCustomPrompt="1"/>
          </p:nvPr>
        </p:nvSpPr>
        <p:spPr>
          <a:xfrm>
            <a:off x="0" y="0"/>
            <a:ext cx="9144000" cy="5426869"/>
          </a:xfrm>
        </p:spPr>
        <p:txBody>
          <a:bodyPr/>
          <a:lstStyle>
            <a:lvl1pPr marL="0" indent="0" algn="ctr">
              <a:buNone/>
              <a:defRPr/>
            </a:lvl1pPr>
          </a:lstStyle>
          <a:p>
            <a:pPr lvl="0"/>
            <a:r>
              <a:rPr lang="en-US" dirty="0"/>
              <a:t>Click to insert an image that fills the entire slide</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FFB6AE-E1BF-994E-8E90-6BA7B36DE5DD}" type="slidenum">
              <a:rPr lang="en-US" smtClean="0"/>
              <a:t>‹#›</a:t>
            </a:fld>
            <a:endParaRPr lang="en-US" dirty="0"/>
          </a:p>
        </p:txBody>
      </p:sp>
    </p:spTree>
    <p:extLst>
      <p:ext uri="{BB962C8B-B14F-4D97-AF65-F5344CB8AC3E}">
        <p14:creationId xmlns:p14="http://schemas.microsoft.com/office/powerpoint/2010/main" val="4165464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Stacked">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normAutofit/>
          </a:bodyPr>
          <a:lstStyle>
            <a:lvl1pPr>
              <a:defRPr sz="2800" b="1"/>
            </a:lvl1pPr>
          </a:lstStyle>
          <a:p>
            <a:r>
              <a:rPr lang="en-US" dirty="0"/>
              <a:t>Click to Add Slide Title (2 line maximum, 28pt font)</a:t>
            </a:r>
          </a:p>
        </p:txBody>
      </p:sp>
      <p:sp>
        <p:nvSpPr>
          <p:cNvPr id="3" name="Content Placeholder 2"/>
          <p:cNvSpPr>
            <a:spLocks noGrp="1"/>
          </p:cNvSpPr>
          <p:nvPr>
            <p:ph sz="half" idx="1"/>
          </p:nvPr>
        </p:nvSpPr>
        <p:spPr>
          <a:xfrm>
            <a:off x="381000" y="1293675"/>
            <a:ext cx="8382000" cy="2924539"/>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381000" y="4477123"/>
            <a:ext cx="8382000" cy="1293199"/>
          </a:xfrm>
        </p:spPr>
        <p:txBody>
          <a:bodyPr>
            <a:noAutofit/>
          </a:bodyPr>
          <a:lstStyle>
            <a:lvl1pPr>
              <a:defRPr sz="2000" b="1" baseline="0">
                <a:solidFill>
                  <a:schemeClr val="tx2"/>
                </a:solidFill>
              </a:defRPr>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FFB6AE-E1BF-994E-8E90-6BA7B36DE5DD}" type="slidenum">
              <a:rPr lang="en-US" smtClean="0"/>
              <a:t>‹#›</a:t>
            </a:fld>
            <a:endParaRPr lang="en-US" dirty="0"/>
          </a:p>
        </p:txBody>
      </p:sp>
    </p:spTree>
    <p:extLst>
      <p:ext uri="{BB962C8B-B14F-4D97-AF65-F5344CB8AC3E}">
        <p14:creationId xmlns:p14="http://schemas.microsoft.com/office/powerpoint/2010/main" val="351544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12" name="Group 11" descr="The Office of the National Coordinator for Health Information Technology&#10;Health and Human Services&#10;&#10;For more information, visit healthit.gov or follow ONC on Twitter @ONC_HealthIT or YouTube @HHSONC."/>
          <p:cNvGrpSpPr/>
          <p:nvPr userDrawn="1"/>
        </p:nvGrpSpPr>
        <p:grpSpPr>
          <a:xfrm>
            <a:off x="0" y="0"/>
            <a:ext cx="9144000" cy="6858000"/>
            <a:chOff x="0" y="0"/>
            <a:chExt cx="9144000" cy="6858000"/>
          </a:xfrm>
        </p:grpSpPr>
        <p:pic>
          <p:nvPicPr>
            <p:cNvPr id="13" name="Picture 12" descr="EndSlid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4" name="Group 13"/>
            <p:cNvGrpSpPr/>
            <p:nvPr userDrawn="1"/>
          </p:nvGrpSpPr>
          <p:grpSpPr>
            <a:xfrm>
              <a:off x="3012541" y="5340467"/>
              <a:ext cx="5874738" cy="917265"/>
              <a:chOff x="3012541" y="5340467"/>
              <a:chExt cx="5874738" cy="917265"/>
            </a:xfrm>
          </p:grpSpPr>
          <p:pic>
            <p:nvPicPr>
              <p:cNvPr id="15" name="Picture 14" descr="HealthIT.gov"/>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92134" y="5340467"/>
                <a:ext cx="1995145" cy="917265"/>
              </a:xfrm>
              <a:prstGeom prst="rect">
                <a:avLst/>
              </a:prstGeom>
            </p:spPr>
          </p:pic>
          <p:pic>
            <p:nvPicPr>
              <p:cNvPr id="16" name="Picture 15" descr="Twitte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012541" y="5814128"/>
                <a:ext cx="382406" cy="382404"/>
              </a:xfrm>
              <a:prstGeom prst="rect">
                <a:avLst/>
              </a:prstGeom>
            </p:spPr>
          </p:pic>
          <p:pic>
            <p:nvPicPr>
              <p:cNvPr id="17" name="Picture 16" descr="YouTube"/>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5122408" y="5859454"/>
                <a:ext cx="338208" cy="238133"/>
              </a:xfrm>
              <a:prstGeom prst="rect">
                <a:avLst/>
              </a:prstGeom>
            </p:spPr>
          </p:pic>
        </p:grpSp>
      </p:grpSp>
      <p:sp>
        <p:nvSpPr>
          <p:cNvPr id="2" name="Title 1"/>
          <p:cNvSpPr>
            <a:spLocks noGrp="1"/>
          </p:cNvSpPr>
          <p:nvPr>
            <p:ph type="title" hasCustomPrompt="1"/>
          </p:nvPr>
        </p:nvSpPr>
        <p:spPr>
          <a:xfrm>
            <a:off x="4103539" y="1801780"/>
            <a:ext cx="4597955" cy="952829"/>
          </a:xfrm>
        </p:spPr>
        <p:txBody>
          <a:bodyPr anchor="b">
            <a:normAutofit/>
          </a:bodyPr>
          <a:lstStyle>
            <a:lvl1pPr>
              <a:defRPr sz="2800" b="1">
                <a:solidFill>
                  <a:schemeClr val="accent3"/>
                </a:solidFill>
              </a:defRPr>
            </a:lvl1pPr>
          </a:lstStyle>
          <a:p>
            <a:r>
              <a:rPr lang="en-US" dirty="0"/>
              <a:t>Click to Add Closing Slide Title</a:t>
            </a:r>
          </a:p>
        </p:txBody>
      </p:sp>
      <p:sp>
        <p:nvSpPr>
          <p:cNvPr id="3" name="Content Placeholder 2"/>
          <p:cNvSpPr>
            <a:spLocks noGrp="1"/>
          </p:cNvSpPr>
          <p:nvPr>
            <p:ph idx="1" hasCustomPrompt="1"/>
          </p:nvPr>
        </p:nvSpPr>
        <p:spPr>
          <a:xfrm>
            <a:off x="4103539" y="2999214"/>
            <a:ext cx="4597955" cy="2053515"/>
          </a:xfrm>
        </p:spPr>
        <p:txBody>
          <a:bodyPr anchor="t"/>
          <a:lstStyle>
            <a:lvl1pPr marL="0" indent="0">
              <a:buNone/>
              <a:defRPr sz="1600" b="1">
                <a:solidFill>
                  <a:schemeClr val="bg1"/>
                </a:solidFill>
              </a:defRPr>
            </a:lvl1pPr>
            <a:lvl2pPr marL="0" indent="0">
              <a:buFont typeface="Arial"/>
              <a:buNone/>
              <a:defRPr baseline="0">
                <a:solidFill>
                  <a:schemeClr val="bg1"/>
                </a:solidFill>
              </a:defRPr>
            </a:lvl2pPr>
          </a:lstStyle>
          <a:p>
            <a:pPr lvl="0"/>
            <a:r>
              <a:rPr lang="en-US" dirty="0"/>
              <a:t>CONTACT INFORMATION</a:t>
            </a:r>
          </a:p>
          <a:p>
            <a:pPr lvl="1"/>
            <a:r>
              <a:rPr lang="en-US" dirty="0"/>
              <a:t>Speaker Name, Title, Organization</a:t>
            </a:r>
            <a:br>
              <a:rPr lang="en-US" dirty="0"/>
            </a:br>
            <a:r>
              <a:rPr lang="en-US" dirty="0"/>
              <a:t>email address, phone number</a:t>
            </a:r>
          </a:p>
        </p:txBody>
      </p:sp>
      <p:sp>
        <p:nvSpPr>
          <p:cNvPr id="23" name="Footer Placeholder 4"/>
          <p:cNvSpPr>
            <a:spLocks noGrp="1"/>
          </p:cNvSpPr>
          <p:nvPr>
            <p:ph type="ftr" sz="quarter" idx="11"/>
          </p:nvPr>
        </p:nvSpPr>
        <p:spPr>
          <a:xfrm>
            <a:off x="3124200" y="6513715"/>
            <a:ext cx="2895600" cy="365125"/>
          </a:xfrm>
        </p:spPr>
        <p:txBody>
          <a:bodyPr/>
          <a:lstStyle/>
          <a:p>
            <a:endParaRPr lang="en-US" dirty="0"/>
          </a:p>
        </p:txBody>
      </p:sp>
      <p:sp>
        <p:nvSpPr>
          <p:cNvPr id="29" name="TextBox 28"/>
          <p:cNvSpPr txBox="1"/>
          <p:nvPr userDrawn="1"/>
        </p:nvSpPr>
        <p:spPr>
          <a:xfrm>
            <a:off x="3367416" y="5828802"/>
            <a:ext cx="1444125" cy="292388"/>
          </a:xfrm>
          <a:prstGeom prst="rect">
            <a:avLst/>
          </a:prstGeom>
          <a:noFill/>
        </p:spPr>
        <p:txBody>
          <a:bodyPr wrap="none" rtlCol="0">
            <a:spAutoFit/>
          </a:bodyPr>
          <a:lstStyle/>
          <a:p>
            <a:r>
              <a:rPr lang="en-US" sz="1300" dirty="0">
                <a:solidFill>
                  <a:schemeClr val="tx2">
                    <a:lumMod val="20000"/>
                    <a:lumOff val="80000"/>
                  </a:schemeClr>
                </a:solidFill>
                <a:latin typeface="Arial"/>
                <a:cs typeface="Arial"/>
              </a:rPr>
              <a:t>@ONC_HealthIT</a:t>
            </a:r>
          </a:p>
        </p:txBody>
      </p:sp>
      <p:sp>
        <p:nvSpPr>
          <p:cNvPr id="31" name="TextBox 30"/>
          <p:cNvSpPr txBox="1"/>
          <p:nvPr userDrawn="1"/>
        </p:nvSpPr>
        <p:spPr>
          <a:xfrm>
            <a:off x="5465466" y="5828802"/>
            <a:ext cx="1076349" cy="292388"/>
          </a:xfrm>
          <a:prstGeom prst="rect">
            <a:avLst/>
          </a:prstGeom>
          <a:noFill/>
        </p:spPr>
        <p:txBody>
          <a:bodyPr wrap="none" rtlCol="0">
            <a:spAutoFit/>
          </a:bodyPr>
          <a:lstStyle/>
          <a:p>
            <a:r>
              <a:rPr lang="en-US" sz="1300" dirty="0">
                <a:solidFill>
                  <a:schemeClr val="tx2">
                    <a:lumMod val="20000"/>
                    <a:lumOff val="80000"/>
                  </a:schemeClr>
                </a:solidFill>
                <a:latin typeface="Arial"/>
                <a:cs typeface="Arial"/>
              </a:rPr>
              <a:t>@HHSONC</a:t>
            </a:r>
          </a:p>
        </p:txBody>
      </p:sp>
      <p:cxnSp>
        <p:nvCxnSpPr>
          <p:cNvPr id="21" name="Straight Connector 20"/>
          <p:cNvCxnSpPr/>
          <p:nvPr userDrawn="1"/>
        </p:nvCxnSpPr>
        <p:spPr>
          <a:xfrm>
            <a:off x="4103539" y="2833304"/>
            <a:ext cx="4597955"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264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descr="yellowbar.jpg"/>
          <p:cNvPicPr>
            <a:picLocks/>
          </p:cNvPicPr>
          <p:nvPr userDrawn="1"/>
        </p:nvPicPr>
        <p:blipFill>
          <a:blip r:embed="rId9" cstate="print">
            <a:extLst>
              <a:ext uri="{28A0092B-C50C-407E-A947-70E740481C1C}">
                <a14:useLocalDpi xmlns:a14="http://schemas.microsoft.com/office/drawing/2010/main"/>
              </a:ext>
            </a:extLst>
          </a:blip>
          <a:stretch>
            <a:fillRect/>
          </a:stretch>
        </p:blipFill>
        <p:spPr>
          <a:xfrm flipV="1">
            <a:off x="1" y="6727967"/>
            <a:ext cx="9143925" cy="148403"/>
          </a:xfrm>
          <a:prstGeom prst="rect">
            <a:avLst/>
          </a:prstGeom>
        </p:spPr>
      </p:pic>
      <p:sp>
        <p:nvSpPr>
          <p:cNvPr id="3" name="Text Placeholder 2"/>
          <p:cNvSpPr>
            <a:spLocks noGrp="1"/>
          </p:cNvSpPr>
          <p:nvPr>
            <p:ph type="body" idx="1"/>
          </p:nvPr>
        </p:nvSpPr>
        <p:spPr>
          <a:xfrm>
            <a:off x="381000" y="1143000"/>
            <a:ext cx="8382000" cy="504456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Footer Placeholder 4"/>
          <p:cNvSpPr>
            <a:spLocks noGrp="1"/>
          </p:cNvSpPr>
          <p:nvPr>
            <p:ph type="ftr" sz="quarter" idx="3"/>
          </p:nvPr>
        </p:nvSpPr>
        <p:spPr>
          <a:xfrm>
            <a:off x="3124200" y="6498297"/>
            <a:ext cx="2895600" cy="231933"/>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6784111" y="6502758"/>
            <a:ext cx="2133600" cy="231933"/>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fld id="{22FFB6AE-E1BF-994E-8E90-6BA7B36DE5DD}" type="slidenum">
              <a:rPr lang="en-US" smtClean="0"/>
              <a:pPr/>
              <a:t>‹#›</a:t>
            </a:fld>
            <a:endParaRPr lang="en-US" dirty="0"/>
          </a:p>
        </p:txBody>
      </p:sp>
      <p:pic>
        <p:nvPicPr>
          <p:cNvPr id="13" name="Picture 12" descr="Office of the National Coordinator for Health Information Technology"/>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287019" y="6308016"/>
            <a:ext cx="1371600" cy="367283"/>
          </a:xfrm>
          <a:prstGeom prst="rect">
            <a:avLst/>
          </a:prstGeom>
        </p:spPr>
      </p:pic>
      <p:sp>
        <p:nvSpPr>
          <p:cNvPr id="2" name="Title Placeholder 1"/>
          <p:cNvSpPr>
            <a:spLocks noGrp="1"/>
          </p:cNvSpPr>
          <p:nvPr>
            <p:ph type="title"/>
          </p:nvPr>
        </p:nvSpPr>
        <p:spPr>
          <a:xfrm>
            <a:off x="381000" y="73974"/>
            <a:ext cx="8382000" cy="780632"/>
          </a:xfrm>
          <a:prstGeom prst="rect">
            <a:avLst/>
          </a:prstGeom>
        </p:spPr>
        <p:txBody>
          <a:bodyPr vert="horz" lIns="91440" tIns="45720" rIns="91440" bIns="45720" rtlCol="0" anchor="ctr">
            <a:normAutofit/>
          </a:bodyPr>
          <a:lstStyle/>
          <a:p>
            <a:endParaRPr lang="en-US" dirty="0"/>
          </a:p>
        </p:txBody>
      </p:sp>
    </p:spTree>
    <p:extLst>
      <p:ext uri="{BB962C8B-B14F-4D97-AF65-F5344CB8AC3E}">
        <p14:creationId xmlns:p14="http://schemas.microsoft.com/office/powerpoint/2010/main" val="2220916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 id="2147483655" r:id="rId6"/>
    <p:sldLayoutId id="2147483656" r:id="rId7"/>
  </p:sldLayoutIdLst>
  <p:hf hdr="0" ftr="0" dt="0"/>
  <p:txStyles>
    <p:titleStyle>
      <a:lvl1pPr algn="l" defTabSz="457200" rtl="0" eaLnBrk="1" latinLnBrk="0" hangingPunct="1">
        <a:spcBef>
          <a:spcPct val="0"/>
        </a:spcBef>
        <a:buNone/>
        <a:defRPr sz="2000" kern="1200" baseline="0">
          <a:solidFill>
            <a:schemeClr val="bg1"/>
          </a:solidFill>
          <a:latin typeface="+mj-lt"/>
          <a:ea typeface="+mj-ea"/>
          <a:cs typeface="+mj-cs"/>
        </a:defRPr>
      </a:lvl1pPr>
    </p:titleStyle>
    <p:bodyStyle>
      <a:lvl1pPr marL="342900" indent="-342900" algn="l" defTabSz="457200" rtl="0" eaLnBrk="1" latinLnBrk="0" hangingPunct="1">
        <a:lnSpc>
          <a:spcPct val="110000"/>
        </a:lnSpc>
        <a:spcBef>
          <a:spcPts val="1000"/>
        </a:spcBef>
        <a:spcAft>
          <a:spcPts val="400"/>
        </a:spcAft>
        <a:buClr>
          <a:schemeClr val="accent5"/>
        </a:buClr>
        <a:buFont typeface="Arial"/>
        <a:buChar char="•"/>
        <a:defRPr sz="2000" kern="1200">
          <a:solidFill>
            <a:schemeClr val="tx2"/>
          </a:solidFill>
          <a:latin typeface="+mn-lt"/>
          <a:ea typeface="+mn-ea"/>
          <a:cs typeface="+mn-cs"/>
        </a:defRPr>
      </a:lvl1pPr>
      <a:lvl2pPr marL="742950" indent="-285750" algn="l" defTabSz="457200" rtl="0" eaLnBrk="1" latinLnBrk="0" hangingPunct="1">
        <a:lnSpc>
          <a:spcPct val="110000"/>
        </a:lnSpc>
        <a:spcBef>
          <a:spcPts val="1000"/>
        </a:spcBef>
        <a:spcAft>
          <a:spcPts val="400"/>
        </a:spcAft>
        <a:buClr>
          <a:schemeClr val="accent1"/>
        </a:buClr>
        <a:buFont typeface="Lucida Grande"/>
        <a:buChar char="»"/>
        <a:defRPr sz="1800" kern="1200">
          <a:solidFill>
            <a:schemeClr val="tx1"/>
          </a:solidFill>
          <a:latin typeface="+mn-lt"/>
          <a:ea typeface="+mn-ea"/>
          <a:cs typeface="+mn-cs"/>
        </a:defRPr>
      </a:lvl2pPr>
      <a:lvl3pPr marL="1143000" indent="-228600" algn="l" defTabSz="457200" rtl="0" eaLnBrk="1" latinLnBrk="0" hangingPunct="1">
        <a:lnSpc>
          <a:spcPct val="110000"/>
        </a:lnSpc>
        <a:spcBef>
          <a:spcPts val="1000"/>
        </a:spcBef>
        <a:spcAft>
          <a:spcPts val="400"/>
        </a:spcAft>
        <a:buClr>
          <a:schemeClr val="accent2"/>
        </a:buClr>
        <a:buFont typeface="Lucida Grande"/>
        <a:buChar char="–"/>
        <a:defRPr sz="1500" kern="1200">
          <a:solidFill>
            <a:schemeClr val="tx1"/>
          </a:solidFill>
          <a:latin typeface="+mn-lt"/>
          <a:ea typeface="+mn-ea"/>
          <a:cs typeface="+mn-cs"/>
        </a:defRPr>
      </a:lvl3pPr>
      <a:lvl4pPr marL="1600200" indent="-228600" algn="l" defTabSz="457200" rtl="0" eaLnBrk="1" latinLnBrk="0" hangingPunct="1">
        <a:lnSpc>
          <a:spcPct val="110000"/>
        </a:lnSpc>
        <a:spcBef>
          <a:spcPts val="1000"/>
        </a:spcBef>
        <a:spcAft>
          <a:spcPts val="400"/>
        </a:spcAft>
        <a:buClr>
          <a:schemeClr val="accent2"/>
        </a:buClr>
        <a:buFont typeface="Arial"/>
        <a:buChar char="•"/>
        <a:defRPr sz="1500" kern="1200">
          <a:solidFill>
            <a:schemeClr val="tx1"/>
          </a:solidFill>
          <a:latin typeface="+mn-lt"/>
          <a:ea typeface="+mn-ea"/>
          <a:cs typeface="+mn-cs"/>
        </a:defRPr>
      </a:lvl4pPr>
      <a:lvl5pPr marL="2057400" indent="-228600" algn="l" defTabSz="457200" rtl="0" eaLnBrk="1" latinLnBrk="0" hangingPunct="1">
        <a:lnSpc>
          <a:spcPct val="110000"/>
        </a:lnSpc>
        <a:spcBef>
          <a:spcPts val="1200"/>
        </a:spcBef>
        <a:spcAft>
          <a:spcPts val="0"/>
        </a:spcAft>
        <a:buClr>
          <a:schemeClr val="bg1">
            <a:lumMod val="50000"/>
          </a:schemeClr>
        </a:buClr>
        <a:buFont typeface="Arial"/>
        <a:buChar char="•"/>
        <a:defRPr sz="2000" kern="1200">
          <a:solidFill>
            <a:schemeClr val="bg1">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oncprojectracking.healthit.gov/wiki/display/TechLabSC/Advancing+PDMP-EHR+Integration+Project+Hom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oncprojectracking.healthit.gov/wiki/display/TechLabSC/Advancing+PDMP-EHR+Integration+Project+Hom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mailto:Heather.m.stevens@accenturefederal.com" TargetMode="External"/><Relationship Id="rId2" Type="http://schemas.openxmlformats.org/officeDocument/2006/relationships/hyperlink" Target="mailto:Emily.d.Mitchell@accenturefederal.com" TargetMode="External"/><Relationship Id="rId1" Type="http://schemas.openxmlformats.org/officeDocument/2006/relationships/slideLayout" Target="../slideLayouts/slideLayout2.xml"/><Relationship Id="rId6" Type="http://schemas.openxmlformats.org/officeDocument/2006/relationships/hyperlink" Target="mailto:sgreen586@gmail.com" TargetMode="External"/><Relationship Id="rId5" Type="http://schemas.openxmlformats.org/officeDocument/2006/relationships/hyperlink" Target="mailto:jamie.parker@carradora.com" TargetMode="External"/><Relationship Id="rId4" Type="http://schemas.openxmlformats.org/officeDocument/2006/relationships/hyperlink" Target="mailto:mike.flanigan@carradora.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Advancing PDMP-EHR Integration</a:t>
            </a:r>
          </a:p>
        </p:txBody>
      </p:sp>
      <p:sp>
        <p:nvSpPr>
          <p:cNvPr id="3" name="Subtitle 2"/>
          <p:cNvSpPr>
            <a:spLocks noGrp="1"/>
          </p:cNvSpPr>
          <p:nvPr>
            <p:ph type="subTitle" idx="1"/>
          </p:nvPr>
        </p:nvSpPr>
        <p:spPr/>
        <p:txBody>
          <a:bodyPr/>
          <a:lstStyle/>
          <a:p>
            <a:r>
              <a:rPr lang="en-US" dirty="0"/>
              <a:t>Deliverable 1: Kick-Off Meeting</a:t>
            </a:r>
          </a:p>
          <a:p>
            <a:r>
              <a:rPr lang="en-US" dirty="0"/>
              <a:t>Thursday, October 25, 2018</a:t>
            </a:r>
          </a:p>
        </p:txBody>
      </p:sp>
      <p:sp>
        <p:nvSpPr>
          <p:cNvPr id="4" name="Text Placeholder 3"/>
          <p:cNvSpPr>
            <a:spLocks noGrp="1"/>
          </p:cNvSpPr>
          <p:nvPr>
            <p:ph type="body" sz="quarter" idx="13"/>
          </p:nvPr>
        </p:nvSpPr>
        <p:spPr/>
        <p:txBody>
          <a:bodyPr/>
          <a:lstStyle/>
          <a:p>
            <a:r>
              <a:rPr lang="en-US" dirty="0"/>
              <a:t>Submitted by Accenture Federal Services</a:t>
            </a:r>
          </a:p>
        </p:txBody>
      </p:sp>
    </p:spTree>
    <p:extLst>
      <p:ext uri="{BB962C8B-B14F-4D97-AF65-F5344CB8AC3E}">
        <p14:creationId xmlns:p14="http://schemas.microsoft.com/office/powerpoint/2010/main" val="2571299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Task 2: Coordination with ONC &amp; Contract Management Activities</a:t>
            </a:r>
          </a:p>
        </p:txBody>
      </p:sp>
      <p:sp>
        <p:nvSpPr>
          <p:cNvPr id="3" name="Content Placeholder 2"/>
          <p:cNvSpPr>
            <a:spLocks noGrp="1"/>
          </p:cNvSpPr>
          <p:nvPr>
            <p:ph sz="half" idx="1"/>
          </p:nvPr>
        </p:nvSpPr>
        <p:spPr/>
        <p:txBody>
          <a:bodyPr>
            <a:normAutofit/>
          </a:bodyPr>
          <a:lstStyle/>
          <a:p>
            <a:pPr marL="0" indent="0" algn="ctr">
              <a:buNone/>
            </a:pPr>
            <a:r>
              <a:rPr lang="en-US" dirty="0"/>
              <a:t>Activities</a:t>
            </a:r>
          </a:p>
          <a:p>
            <a:r>
              <a:rPr lang="en-US" dirty="0"/>
              <a:t>Manage budget, risks, scope, communication, and schedules</a:t>
            </a:r>
          </a:p>
          <a:p>
            <a:r>
              <a:rPr lang="en-US" dirty="0"/>
              <a:t>Provide monthly report of activities, issues, and budget</a:t>
            </a:r>
          </a:p>
          <a:p>
            <a:r>
              <a:rPr lang="en-US" dirty="0"/>
              <a:t>Define control processes and performance metrics</a:t>
            </a:r>
          </a:p>
        </p:txBody>
      </p:sp>
      <p:sp>
        <p:nvSpPr>
          <p:cNvPr id="4" name="Content Placeholder 3"/>
          <p:cNvSpPr>
            <a:spLocks noGrp="1"/>
          </p:cNvSpPr>
          <p:nvPr>
            <p:ph sz="half" idx="2"/>
          </p:nvPr>
        </p:nvSpPr>
        <p:spPr/>
        <p:txBody>
          <a:bodyPr>
            <a:normAutofit/>
          </a:bodyPr>
          <a:lstStyle/>
          <a:p>
            <a:pPr marL="0" indent="0" algn="ctr">
              <a:buNone/>
            </a:pPr>
            <a:r>
              <a:rPr lang="en-US" dirty="0"/>
              <a:t>Deliverables</a:t>
            </a:r>
          </a:p>
          <a:p>
            <a:pPr>
              <a:buFont typeface="Wingdings" panose="05000000000000000000" pitchFamily="2" charset="2"/>
              <a:buChar char="q"/>
            </a:pPr>
            <a:r>
              <a:rPr lang="en-US" dirty="0"/>
              <a:t>Program and Project Management Plan (2.1A)</a:t>
            </a:r>
          </a:p>
          <a:p>
            <a:pPr>
              <a:buFont typeface="Wingdings" panose="05000000000000000000" pitchFamily="2" charset="2"/>
              <a:buChar char="q"/>
            </a:pPr>
            <a:r>
              <a:rPr lang="en-US" dirty="0"/>
              <a:t>Monthly Progress Reports (2.1B)</a:t>
            </a:r>
          </a:p>
          <a:p>
            <a:pPr>
              <a:buFont typeface="Wingdings" panose="05000000000000000000" pitchFamily="2" charset="2"/>
              <a:buChar char="q"/>
            </a:pPr>
            <a:r>
              <a:rPr lang="en-US" dirty="0"/>
              <a:t>Program and project management activities (2.1C)</a:t>
            </a:r>
          </a:p>
        </p:txBody>
      </p:sp>
      <p:sp>
        <p:nvSpPr>
          <p:cNvPr id="5" name="Slide Number Placeholder 4"/>
          <p:cNvSpPr>
            <a:spLocks noGrp="1"/>
          </p:cNvSpPr>
          <p:nvPr>
            <p:ph type="sldNum" sz="quarter" idx="12"/>
          </p:nvPr>
        </p:nvSpPr>
        <p:spPr/>
        <p:txBody>
          <a:bodyPr/>
          <a:lstStyle/>
          <a:p>
            <a:fld id="{22FFB6AE-E1BF-994E-8E90-6BA7B36DE5DD}" type="slidenum">
              <a:rPr lang="en-US" smtClean="0"/>
              <a:t>10</a:t>
            </a:fld>
            <a:endParaRPr lang="en-US" dirty="0"/>
          </a:p>
        </p:txBody>
      </p:sp>
    </p:spTree>
    <p:extLst>
      <p:ext uri="{BB962C8B-B14F-4D97-AF65-F5344CB8AC3E}">
        <p14:creationId xmlns:p14="http://schemas.microsoft.com/office/powerpoint/2010/main" val="1132212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Task 3: Technical Demonstrations for PDMP and Health IT Systems Integration</a:t>
            </a:r>
          </a:p>
        </p:txBody>
      </p:sp>
      <p:sp>
        <p:nvSpPr>
          <p:cNvPr id="3" name="Content Placeholder 2"/>
          <p:cNvSpPr>
            <a:spLocks noGrp="1"/>
          </p:cNvSpPr>
          <p:nvPr>
            <p:ph sz="half" idx="1"/>
          </p:nvPr>
        </p:nvSpPr>
        <p:spPr/>
        <p:txBody>
          <a:bodyPr>
            <a:normAutofit fontScale="85000" lnSpcReduction="10000"/>
          </a:bodyPr>
          <a:lstStyle/>
          <a:p>
            <a:pPr marL="0" indent="0" algn="ctr">
              <a:buNone/>
            </a:pPr>
            <a:r>
              <a:rPr lang="en-US" dirty="0"/>
              <a:t>Activities</a:t>
            </a:r>
          </a:p>
          <a:p>
            <a:r>
              <a:rPr lang="en-US" dirty="0"/>
              <a:t>Pre-selection and planning</a:t>
            </a:r>
          </a:p>
          <a:p>
            <a:r>
              <a:rPr lang="en-US" dirty="0"/>
              <a:t>Retrieve commitments and conduct kick-off site meetings</a:t>
            </a:r>
          </a:p>
          <a:p>
            <a:r>
              <a:rPr lang="en-US" dirty="0"/>
              <a:t>Outline goals and scope for each site and sprints</a:t>
            </a:r>
          </a:p>
          <a:p>
            <a:r>
              <a:rPr lang="en-US" dirty="0"/>
              <a:t>Manage sprints</a:t>
            </a:r>
          </a:p>
          <a:p>
            <a:r>
              <a:rPr lang="en-US" dirty="0"/>
              <a:t>Document workflows, standards, solutions</a:t>
            </a:r>
          </a:p>
          <a:p>
            <a:r>
              <a:rPr lang="en-US" dirty="0"/>
              <a:t>Update tech specs; work with SDOs</a:t>
            </a:r>
          </a:p>
          <a:p>
            <a:r>
              <a:rPr lang="en-US" dirty="0"/>
              <a:t>Define CDS work and manage Proof of Concept (POC)</a:t>
            </a:r>
          </a:p>
        </p:txBody>
      </p:sp>
      <p:sp>
        <p:nvSpPr>
          <p:cNvPr id="4" name="Content Placeholder 3"/>
          <p:cNvSpPr>
            <a:spLocks noGrp="1"/>
          </p:cNvSpPr>
          <p:nvPr>
            <p:ph sz="half" idx="2"/>
          </p:nvPr>
        </p:nvSpPr>
        <p:spPr/>
        <p:txBody>
          <a:bodyPr>
            <a:normAutofit fontScale="85000" lnSpcReduction="10000"/>
          </a:bodyPr>
          <a:lstStyle/>
          <a:p>
            <a:pPr marL="0" indent="0" algn="ctr">
              <a:buNone/>
            </a:pPr>
            <a:r>
              <a:rPr lang="en-US" dirty="0"/>
              <a:t>Deliverables</a:t>
            </a:r>
          </a:p>
          <a:p>
            <a:pPr>
              <a:buFont typeface="Wingdings" panose="05000000000000000000" pitchFamily="2" charset="2"/>
              <a:buChar char="q"/>
            </a:pPr>
            <a:r>
              <a:rPr lang="en-US" dirty="0"/>
              <a:t>Letters of Commitment (3.1/3.7)</a:t>
            </a:r>
          </a:p>
          <a:p>
            <a:pPr>
              <a:buFont typeface="Wingdings" panose="05000000000000000000" pitchFamily="2" charset="2"/>
              <a:buChar char="q"/>
            </a:pPr>
            <a:r>
              <a:rPr lang="en-US" dirty="0"/>
              <a:t>Tech Demo Plan &amp; Kick-off (3.1)</a:t>
            </a:r>
          </a:p>
          <a:p>
            <a:pPr>
              <a:buFont typeface="Wingdings" panose="05000000000000000000" pitchFamily="2" charset="2"/>
              <a:buChar char="q"/>
            </a:pPr>
            <a:r>
              <a:rPr lang="en-US" dirty="0"/>
              <a:t>Weekly Tech Demo Reports (3.2)</a:t>
            </a:r>
          </a:p>
          <a:p>
            <a:pPr>
              <a:buFont typeface="Wingdings" panose="05000000000000000000" pitchFamily="2" charset="2"/>
              <a:buChar char="q"/>
            </a:pPr>
            <a:r>
              <a:rPr lang="en-US" dirty="0"/>
              <a:t>Sprint Reports (3.3)</a:t>
            </a:r>
          </a:p>
          <a:p>
            <a:pPr>
              <a:buFont typeface="Wingdings" panose="05000000000000000000" pitchFamily="2" charset="2"/>
              <a:buChar char="q"/>
            </a:pPr>
            <a:r>
              <a:rPr lang="en-US" dirty="0"/>
              <a:t>Evaluation Plan (3.4)</a:t>
            </a:r>
          </a:p>
          <a:p>
            <a:pPr>
              <a:buFont typeface="Wingdings" panose="05000000000000000000" pitchFamily="2" charset="2"/>
              <a:buChar char="q"/>
            </a:pPr>
            <a:r>
              <a:rPr lang="en-US" dirty="0"/>
              <a:t>Metrics and Data Collection and Reporting (3.4)</a:t>
            </a:r>
          </a:p>
          <a:p>
            <a:pPr>
              <a:buFont typeface="Wingdings" panose="05000000000000000000" pitchFamily="2" charset="2"/>
              <a:buChar char="q"/>
            </a:pPr>
            <a:r>
              <a:rPr lang="en-US" dirty="0"/>
              <a:t>Tech Assistance Log/Summary (3.5)</a:t>
            </a:r>
          </a:p>
          <a:p>
            <a:pPr>
              <a:buFont typeface="Wingdings" panose="05000000000000000000" pitchFamily="2" charset="2"/>
              <a:buChar char="q"/>
            </a:pPr>
            <a:r>
              <a:rPr lang="en-US" dirty="0"/>
              <a:t>Final Tech Demo Report (3.6) </a:t>
            </a:r>
          </a:p>
          <a:p>
            <a:pPr>
              <a:buFont typeface="Wingdings" panose="05000000000000000000" pitchFamily="2" charset="2"/>
              <a:buChar char="q"/>
            </a:pPr>
            <a:r>
              <a:rPr lang="en-US" dirty="0"/>
              <a:t>CDS POC testing Plan and Report (3.7)</a:t>
            </a:r>
          </a:p>
          <a:p>
            <a:pPr>
              <a:buFont typeface="Wingdings" panose="05000000000000000000" pitchFamily="2" charset="2"/>
              <a:buChar char="q"/>
            </a:pPr>
            <a:endParaRPr lang="en-US" dirty="0"/>
          </a:p>
          <a:p>
            <a:pPr>
              <a:buFont typeface="Wingdings" panose="05000000000000000000" pitchFamily="2" charset="2"/>
              <a:buChar char="q"/>
            </a:pPr>
            <a:endParaRPr lang="en-US" dirty="0"/>
          </a:p>
        </p:txBody>
      </p:sp>
      <p:sp>
        <p:nvSpPr>
          <p:cNvPr id="5" name="Slide Number Placeholder 4"/>
          <p:cNvSpPr>
            <a:spLocks noGrp="1"/>
          </p:cNvSpPr>
          <p:nvPr>
            <p:ph type="sldNum" sz="quarter" idx="12"/>
          </p:nvPr>
        </p:nvSpPr>
        <p:spPr/>
        <p:txBody>
          <a:bodyPr/>
          <a:lstStyle/>
          <a:p>
            <a:fld id="{22FFB6AE-E1BF-994E-8E90-6BA7B36DE5DD}" type="slidenum">
              <a:rPr lang="en-US" smtClean="0"/>
              <a:t>11</a:t>
            </a:fld>
            <a:endParaRPr lang="en-US" dirty="0"/>
          </a:p>
        </p:txBody>
      </p:sp>
    </p:spTree>
    <p:extLst>
      <p:ext uri="{BB962C8B-B14F-4D97-AF65-F5344CB8AC3E}">
        <p14:creationId xmlns:p14="http://schemas.microsoft.com/office/powerpoint/2010/main" val="50122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Task 4: Develop Technical Resources</a:t>
            </a:r>
          </a:p>
        </p:txBody>
      </p:sp>
      <p:sp>
        <p:nvSpPr>
          <p:cNvPr id="3" name="Content Placeholder 2"/>
          <p:cNvSpPr>
            <a:spLocks noGrp="1"/>
          </p:cNvSpPr>
          <p:nvPr>
            <p:ph sz="half" idx="1"/>
          </p:nvPr>
        </p:nvSpPr>
        <p:spPr/>
        <p:txBody>
          <a:bodyPr>
            <a:normAutofit/>
          </a:bodyPr>
          <a:lstStyle/>
          <a:p>
            <a:pPr marL="0" indent="0" algn="ctr">
              <a:buNone/>
            </a:pPr>
            <a:r>
              <a:rPr lang="en-US" dirty="0"/>
              <a:t>Activities</a:t>
            </a:r>
          </a:p>
          <a:p>
            <a:r>
              <a:rPr lang="en-US" dirty="0"/>
              <a:t>Abstract findings from Technical Demonstration Sprints</a:t>
            </a:r>
          </a:p>
          <a:p>
            <a:r>
              <a:rPr lang="en-US" dirty="0"/>
              <a:t>Develop and execute public communications and disseminate collateral</a:t>
            </a:r>
          </a:p>
          <a:p>
            <a:r>
              <a:rPr lang="en-US" dirty="0"/>
              <a:t>Create communications plan</a:t>
            </a:r>
          </a:p>
          <a:p>
            <a:r>
              <a:rPr lang="en-US" dirty="0"/>
              <a:t>Support graphics development</a:t>
            </a:r>
          </a:p>
          <a:p>
            <a:r>
              <a:rPr lang="en-US" dirty="0"/>
              <a:t>Support webinar and in-person meetings</a:t>
            </a:r>
          </a:p>
        </p:txBody>
      </p:sp>
      <p:sp>
        <p:nvSpPr>
          <p:cNvPr id="4" name="Content Placeholder 3"/>
          <p:cNvSpPr>
            <a:spLocks noGrp="1"/>
          </p:cNvSpPr>
          <p:nvPr>
            <p:ph sz="half" idx="2"/>
          </p:nvPr>
        </p:nvSpPr>
        <p:spPr/>
        <p:txBody>
          <a:bodyPr>
            <a:normAutofit/>
          </a:bodyPr>
          <a:lstStyle/>
          <a:p>
            <a:pPr marL="0" indent="0" algn="ctr">
              <a:buNone/>
            </a:pPr>
            <a:r>
              <a:rPr lang="en-US" dirty="0"/>
              <a:t>Deliverables</a:t>
            </a:r>
          </a:p>
          <a:p>
            <a:pPr>
              <a:buFont typeface="Wingdings" panose="05000000000000000000" pitchFamily="2" charset="2"/>
              <a:buChar char="q"/>
            </a:pPr>
            <a:r>
              <a:rPr lang="en-US" dirty="0"/>
              <a:t>Public Communications and Dissemination Plan (4.1)</a:t>
            </a:r>
          </a:p>
          <a:p>
            <a:pPr>
              <a:buFont typeface="Wingdings" panose="05000000000000000000" pitchFamily="2" charset="2"/>
              <a:buChar char="q"/>
            </a:pPr>
            <a:r>
              <a:rPr lang="en-US" dirty="0"/>
              <a:t>Technical Resources and Content development (4.2)</a:t>
            </a:r>
          </a:p>
          <a:p>
            <a:pPr>
              <a:buFont typeface="Wingdings" panose="05000000000000000000" pitchFamily="2" charset="2"/>
              <a:buChar char="q"/>
            </a:pPr>
            <a:r>
              <a:rPr lang="en-US" dirty="0"/>
              <a:t>Graphics Development (4.3)</a:t>
            </a:r>
          </a:p>
          <a:p>
            <a:pPr>
              <a:buFont typeface="Wingdings" panose="05000000000000000000" pitchFamily="2" charset="2"/>
              <a:buChar char="q"/>
            </a:pPr>
            <a:r>
              <a:rPr lang="en-US" dirty="0"/>
              <a:t>Webinar Series Plan and Schedule (4.4)</a:t>
            </a:r>
          </a:p>
          <a:p>
            <a:pPr>
              <a:buFont typeface="Wingdings" panose="05000000000000000000" pitchFamily="2" charset="2"/>
              <a:buChar char="q"/>
            </a:pPr>
            <a:r>
              <a:rPr lang="en-US" dirty="0"/>
              <a:t>In-Person Meeting Plan and Support (4.4)</a:t>
            </a:r>
          </a:p>
          <a:p>
            <a:pPr>
              <a:buFont typeface="Wingdings" panose="05000000000000000000" pitchFamily="2" charset="2"/>
              <a:buChar char="q"/>
            </a:pPr>
            <a:r>
              <a:rPr lang="en-US" dirty="0"/>
              <a:t>Meeting Evaluation (4.4)</a:t>
            </a:r>
          </a:p>
        </p:txBody>
      </p:sp>
      <p:sp>
        <p:nvSpPr>
          <p:cNvPr id="5" name="Slide Number Placeholder 4"/>
          <p:cNvSpPr>
            <a:spLocks noGrp="1"/>
          </p:cNvSpPr>
          <p:nvPr>
            <p:ph type="sldNum" sz="quarter" idx="12"/>
          </p:nvPr>
        </p:nvSpPr>
        <p:spPr/>
        <p:txBody>
          <a:bodyPr/>
          <a:lstStyle/>
          <a:p>
            <a:fld id="{22FFB6AE-E1BF-994E-8E90-6BA7B36DE5DD}" type="slidenum">
              <a:rPr lang="en-US" smtClean="0"/>
              <a:t>12</a:t>
            </a:fld>
            <a:endParaRPr lang="en-US" dirty="0"/>
          </a:p>
        </p:txBody>
      </p:sp>
    </p:spTree>
    <p:extLst>
      <p:ext uri="{BB962C8B-B14F-4D97-AF65-F5344CB8AC3E}">
        <p14:creationId xmlns:p14="http://schemas.microsoft.com/office/powerpoint/2010/main" val="378621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Task 5: Final Report</a:t>
            </a:r>
          </a:p>
        </p:txBody>
      </p:sp>
      <p:sp>
        <p:nvSpPr>
          <p:cNvPr id="3" name="Content Placeholder 2"/>
          <p:cNvSpPr>
            <a:spLocks noGrp="1"/>
          </p:cNvSpPr>
          <p:nvPr>
            <p:ph sz="half" idx="1"/>
          </p:nvPr>
        </p:nvSpPr>
        <p:spPr/>
        <p:txBody>
          <a:bodyPr>
            <a:normAutofit/>
          </a:bodyPr>
          <a:lstStyle/>
          <a:p>
            <a:pPr marL="0" indent="0" algn="ctr">
              <a:buNone/>
            </a:pPr>
            <a:r>
              <a:rPr lang="en-US" dirty="0"/>
              <a:t>Activities</a:t>
            </a:r>
          </a:p>
          <a:p>
            <a:r>
              <a:rPr lang="en-US" dirty="0"/>
              <a:t>Analysis of Sprint reports, site coordination, and communications activities, including feedback from COR</a:t>
            </a:r>
          </a:p>
          <a:p>
            <a:r>
              <a:rPr lang="en-US" dirty="0"/>
              <a:t>Address questions from stakeholders and next steps/guidance</a:t>
            </a:r>
          </a:p>
          <a:p>
            <a:r>
              <a:rPr lang="en-US" dirty="0"/>
              <a:t>Presentation of project and expansion areas to ONC and CDC leadership and staff</a:t>
            </a:r>
          </a:p>
        </p:txBody>
      </p:sp>
      <p:sp>
        <p:nvSpPr>
          <p:cNvPr id="4" name="Content Placeholder 3"/>
          <p:cNvSpPr>
            <a:spLocks noGrp="1"/>
          </p:cNvSpPr>
          <p:nvPr>
            <p:ph sz="half" idx="2"/>
          </p:nvPr>
        </p:nvSpPr>
        <p:spPr/>
        <p:txBody>
          <a:bodyPr>
            <a:normAutofit/>
          </a:bodyPr>
          <a:lstStyle/>
          <a:p>
            <a:pPr marL="0" indent="0" algn="ctr">
              <a:buNone/>
            </a:pPr>
            <a:r>
              <a:rPr lang="en-US" dirty="0"/>
              <a:t>Deliverables</a:t>
            </a:r>
          </a:p>
          <a:p>
            <a:pPr>
              <a:buFont typeface="Wingdings" panose="05000000000000000000" pitchFamily="2" charset="2"/>
              <a:buChar char="q"/>
            </a:pPr>
            <a:r>
              <a:rPr lang="en-US" dirty="0"/>
              <a:t>Final Report (5.1)</a:t>
            </a:r>
          </a:p>
        </p:txBody>
      </p:sp>
      <p:sp>
        <p:nvSpPr>
          <p:cNvPr id="5" name="Slide Number Placeholder 4"/>
          <p:cNvSpPr>
            <a:spLocks noGrp="1"/>
          </p:cNvSpPr>
          <p:nvPr>
            <p:ph type="sldNum" sz="quarter" idx="12"/>
          </p:nvPr>
        </p:nvSpPr>
        <p:spPr/>
        <p:txBody>
          <a:bodyPr/>
          <a:lstStyle/>
          <a:p>
            <a:fld id="{22FFB6AE-E1BF-994E-8E90-6BA7B36DE5DD}" type="slidenum">
              <a:rPr lang="en-US" smtClean="0"/>
              <a:t>13</a:t>
            </a:fld>
            <a:endParaRPr lang="en-US" dirty="0"/>
          </a:p>
        </p:txBody>
      </p:sp>
    </p:spTree>
    <p:extLst>
      <p:ext uri="{BB962C8B-B14F-4D97-AF65-F5344CB8AC3E}">
        <p14:creationId xmlns:p14="http://schemas.microsoft.com/office/powerpoint/2010/main" val="4093315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81000" y="924457"/>
            <a:ext cx="8536711" cy="3857092"/>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t"/>
          <a:lstStyle/>
          <a:p>
            <a:pPr algn="ctr"/>
            <a:r>
              <a:rPr lang="en-US" dirty="0">
                <a:solidFill>
                  <a:schemeClr val="tx1"/>
                </a:solidFill>
              </a:rPr>
              <a:t>PM and Team will ensure transparent, continuous, and timely communications across project stakeholders through internal project team meetings &amp; emails as well as status meetings with ONC, CDC, and Demonstration sites as relevant</a:t>
            </a:r>
          </a:p>
        </p:txBody>
      </p:sp>
      <p:sp>
        <p:nvSpPr>
          <p:cNvPr id="2" name="Title 1"/>
          <p:cNvSpPr>
            <a:spLocks noGrp="1"/>
          </p:cNvSpPr>
          <p:nvPr>
            <p:ph type="title"/>
          </p:nvPr>
        </p:nvSpPr>
        <p:spPr/>
        <p:txBody>
          <a:bodyPr>
            <a:normAutofit/>
          </a:bodyPr>
          <a:lstStyle/>
          <a:p>
            <a:r>
              <a:rPr lang="en-US" dirty="0"/>
              <a:t>Project Communication Plan</a:t>
            </a:r>
          </a:p>
        </p:txBody>
      </p:sp>
      <p:sp>
        <p:nvSpPr>
          <p:cNvPr id="3" name="Content Placeholder 2"/>
          <p:cNvSpPr>
            <a:spLocks noGrp="1"/>
          </p:cNvSpPr>
          <p:nvPr>
            <p:ph idx="1"/>
          </p:nvPr>
        </p:nvSpPr>
        <p:spPr>
          <a:xfrm>
            <a:off x="381000" y="4781550"/>
            <a:ext cx="8382000" cy="1721207"/>
          </a:xfrm>
        </p:spPr>
        <p:txBody>
          <a:bodyPr>
            <a:normAutofit fontScale="92500" lnSpcReduction="20000"/>
          </a:bodyPr>
          <a:lstStyle/>
          <a:p>
            <a:pPr marL="0" indent="0">
              <a:buNone/>
            </a:pPr>
            <a:r>
              <a:rPr lang="en-US" dirty="0">
                <a:hlinkClick r:id="rId3"/>
              </a:rPr>
              <a:t>Confluence Site </a:t>
            </a:r>
            <a:r>
              <a:rPr lang="en-US" dirty="0"/>
              <a:t>has been created for sharing meeting materials, updates, schedule, minutes, and other materials for deliverables</a:t>
            </a:r>
          </a:p>
          <a:p>
            <a:pPr lvl="1"/>
            <a:r>
              <a:rPr lang="en-US" dirty="0"/>
              <a:t>Plan to use for internal team file sharing while drafting reports and deliverables</a:t>
            </a:r>
          </a:p>
          <a:p>
            <a:pPr lvl="1"/>
            <a:r>
              <a:rPr lang="en-US" dirty="0"/>
              <a:t>Formal deliverables will be provided by the PM to the COR via email and made available to team members on the Confluence site</a:t>
            </a:r>
          </a:p>
        </p:txBody>
      </p:sp>
      <p:sp>
        <p:nvSpPr>
          <p:cNvPr id="4" name="Slide Number Placeholder 3"/>
          <p:cNvSpPr>
            <a:spLocks noGrp="1"/>
          </p:cNvSpPr>
          <p:nvPr>
            <p:ph type="sldNum" sz="quarter" idx="12"/>
          </p:nvPr>
        </p:nvSpPr>
        <p:spPr/>
        <p:txBody>
          <a:bodyPr/>
          <a:lstStyle/>
          <a:p>
            <a:fld id="{22FFB6AE-E1BF-994E-8E90-6BA7B36DE5DD}" type="slidenum">
              <a:rPr lang="en-US" smtClean="0"/>
              <a:t>14</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0263" y="2003957"/>
            <a:ext cx="2933040" cy="2633379"/>
          </a:xfrm>
          <a:prstGeom prst="rect">
            <a:avLst/>
          </a:prstGeom>
          <a:noFill/>
        </p:spPr>
      </p:pic>
      <p:sp>
        <p:nvSpPr>
          <p:cNvPr id="9" name="Oval 8"/>
          <p:cNvSpPr/>
          <p:nvPr/>
        </p:nvSpPr>
        <p:spPr>
          <a:xfrm>
            <a:off x="1133183" y="2390774"/>
            <a:ext cx="1828800" cy="200026"/>
          </a:xfrm>
          <a:prstGeom prst="ellipse">
            <a:avLst/>
          </a:prstGeom>
          <a:noFill/>
          <a:ln w="381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ounded Rectangle 9"/>
          <p:cNvSpPr/>
          <p:nvPr/>
        </p:nvSpPr>
        <p:spPr>
          <a:xfrm>
            <a:off x="4763153" y="1968499"/>
            <a:ext cx="1824349" cy="1035050"/>
          </a:xfrm>
          <a:prstGeom prst="round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ONC</a:t>
            </a:r>
          </a:p>
          <a:p>
            <a:pPr algn="ctr"/>
            <a:r>
              <a:rPr lang="en-US" dirty="0">
                <a:solidFill>
                  <a:schemeClr val="tx1"/>
                </a:solidFill>
              </a:rPr>
              <a:t>COR: Margeaux Akazawa</a:t>
            </a:r>
          </a:p>
        </p:txBody>
      </p:sp>
      <p:cxnSp>
        <p:nvCxnSpPr>
          <p:cNvPr id="17" name="Straight Arrow Connector 16"/>
          <p:cNvCxnSpPr>
            <a:stCxn id="10" idx="1"/>
            <a:endCxn id="9" idx="6"/>
          </p:cNvCxnSpPr>
          <p:nvPr/>
        </p:nvCxnSpPr>
        <p:spPr>
          <a:xfrm flipH="1">
            <a:off x="2961983" y="2486024"/>
            <a:ext cx="1801170" cy="4763"/>
          </a:xfrm>
          <a:prstGeom prst="straightConnector1">
            <a:avLst/>
          </a:prstGeom>
          <a:ln>
            <a:solidFill>
              <a:schemeClr val="bg2">
                <a:lumMod val="50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6750376" y="1962149"/>
            <a:ext cx="1824349" cy="1035050"/>
          </a:xfrm>
          <a:prstGeom prst="round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CDC</a:t>
            </a:r>
            <a:endParaRPr lang="en-US" dirty="0">
              <a:solidFill>
                <a:schemeClr val="tx1"/>
              </a:solidFill>
            </a:endParaRPr>
          </a:p>
        </p:txBody>
      </p:sp>
      <p:sp>
        <p:nvSpPr>
          <p:cNvPr id="21" name="Rounded Rectangle 20"/>
          <p:cNvSpPr/>
          <p:nvPr/>
        </p:nvSpPr>
        <p:spPr>
          <a:xfrm>
            <a:off x="4420253" y="3612746"/>
            <a:ext cx="3970322" cy="1035050"/>
          </a:xfrm>
          <a:prstGeom prst="round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Demonstration Sites</a:t>
            </a:r>
            <a:endParaRPr lang="en-US" dirty="0">
              <a:solidFill>
                <a:schemeClr val="tx1"/>
              </a:solidFill>
            </a:endParaRPr>
          </a:p>
        </p:txBody>
      </p:sp>
      <p:sp>
        <p:nvSpPr>
          <p:cNvPr id="22" name="TextBox 21"/>
          <p:cNvSpPr txBox="1"/>
          <p:nvPr/>
        </p:nvSpPr>
        <p:spPr>
          <a:xfrm>
            <a:off x="3544413" y="1811164"/>
            <a:ext cx="1528777" cy="738664"/>
          </a:xfrm>
          <a:prstGeom prst="rect">
            <a:avLst/>
          </a:prstGeom>
          <a:noFill/>
        </p:spPr>
        <p:txBody>
          <a:bodyPr wrap="square" rtlCol="0">
            <a:spAutoFit/>
          </a:bodyPr>
          <a:lstStyle/>
          <a:p>
            <a:r>
              <a:rPr lang="en-US" sz="1050" dirty="0"/>
              <a:t>Primary contract correspondence between Project Manager and COR</a:t>
            </a:r>
          </a:p>
        </p:txBody>
      </p:sp>
      <p:cxnSp>
        <p:nvCxnSpPr>
          <p:cNvPr id="26" name="Straight Arrow Connector 25"/>
          <p:cNvCxnSpPr>
            <a:stCxn id="9" idx="6"/>
            <a:endCxn id="21" idx="1"/>
          </p:cNvCxnSpPr>
          <p:nvPr/>
        </p:nvCxnSpPr>
        <p:spPr>
          <a:xfrm>
            <a:off x="2961983" y="2490787"/>
            <a:ext cx="1458270" cy="1639484"/>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1" idx="1"/>
          </p:cNvCxnSpPr>
          <p:nvPr/>
        </p:nvCxnSpPr>
        <p:spPr>
          <a:xfrm flipH="1" flipV="1">
            <a:off x="2616200" y="3141526"/>
            <a:ext cx="1804053" cy="988745"/>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a:stCxn id="10" idx="3"/>
            <a:endCxn id="20" idx="1"/>
          </p:cNvCxnSpPr>
          <p:nvPr/>
        </p:nvCxnSpPr>
        <p:spPr>
          <a:xfrm flipV="1">
            <a:off x="6587502" y="2479674"/>
            <a:ext cx="162874" cy="63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21" idx="1"/>
          </p:cNvCxnSpPr>
          <p:nvPr/>
        </p:nvCxnSpPr>
        <p:spPr>
          <a:xfrm flipH="1" flipV="1">
            <a:off x="2616200" y="3508790"/>
            <a:ext cx="1804053" cy="621481"/>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4" name="Curved Up Arrow 43"/>
          <p:cNvSpPr/>
          <p:nvPr/>
        </p:nvSpPr>
        <p:spPr>
          <a:xfrm>
            <a:off x="3468080" y="3251054"/>
            <a:ext cx="2507270" cy="39329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7" name="Curved Up Arrow 46"/>
          <p:cNvSpPr/>
          <p:nvPr/>
        </p:nvSpPr>
        <p:spPr>
          <a:xfrm rot="10800000">
            <a:off x="3549970" y="2779043"/>
            <a:ext cx="2279330" cy="393296"/>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0" name="TextBox 49"/>
          <p:cNvSpPr txBox="1"/>
          <p:nvPr/>
        </p:nvSpPr>
        <p:spPr>
          <a:xfrm>
            <a:off x="3767613" y="2992254"/>
            <a:ext cx="1907714" cy="577081"/>
          </a:xfrm>
          <a:prstGeom prst="rect">
            <a:avLst/>
          </a:prstGeom>
          <a:noFill/>
        </p:spPr>
        <p:txBody>
          <a:bodyPr wrap="square" rtlCol="0">
            <a:spAutoFit/>
          </a:bodyPr>
          <a:lstStyle/>
          <a:p>
            <a:pPr algn="ctr"/>
            <a:r>
              <a:rPr lang="en-US" sz="1050" dirty="0"/>
              <a:t>Ongoing communications for cohesion across full project team and stakeholders</a:t>
            </a:r>
          </a:p>
        </p:txBody>
      </p:sp>
    </p:spTree>
    <p:extLst>
      <p:ext uri="{BB962C8B-B14F-4D97-AF65-F5344CB8AC3E}">
        <p14:creationId xmlns:p14="http://schemas.microsoft.com/office/powerpoint/2010/main" val="1644122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Reporting Requirements</a:t>
            </a:r>
          </a:p>
        </p:txBody>
      </p:sp>
      <p:sp>
        <p:nvSpPr>
          <p:cNvPr id="3" name="Content Placeholder 2"/>
          <p:cNvSpPr>
            <a:spLocks noGrp="1"/>
          </p:cNvSpPr>
          <p:nvPr>
            <p:ph idx="1"/>
          </p:nvPr>
        </p:nvSpPr>
        <p:spPr/>
        <p:txBody>
          <a:bodyPr>
            <a:normAutofit/>
          </a:bodyPr>
          <a:lstStyle/>
          <a:p>
            <a:pPr marL="0" indent="0">
              <a:buNone/>
            </a:pPr>
            <a:r>
              <a:rPr lang="en-US" dirty="0"/>
              <a:t>Proposed Schedule for reporting requirements</a:t>
            </a:r>
          </a:p>
          <a:p>
            <a:r>
              <a:rPr lang="en-US" dirty="0"/>
              <a:t>Submit routine weekly status reports each Monday to Margeaux (24 hours prior to meeting)</a:t>
            </a:r>
          </a:p>
          <a:p>
            <a:r>
              <a:rPr lang="en-US" dirty="0"/>
              <a:t>Weekly status meetings each Tuesdays with Margeaux; biweekly with CDC</a:t>
            </a:r>
          </a:p>
          <a:p>
            <a:pPr lvl="1"/>
            <a:r>
              <a:rPr lang="en-US" dirty="0"/>
              <a:t>Routinely track status of deliverables via Deliverable Tracker (.xls) as part of status discussion</a:t>
            </a:r>
          </a:p>
          <a:p>
            <a:r>
              <a:rPr lang="en-US" dirty="0"/>
              <a:t>Monthly Status Reports to Margeaux</a:t>
            </a:r>
          </a:p>
          <a:p>
            <a:pPr lvl="1"/>
            <a:r>
              <a:rPr lang="en-US" dirty="0"/>
              <a:t>Due 15</a:t>
            </a:r>
            <a:r>
              <a:rPr lang="en-US" baseline="30000" dirty="0"/>
              <a:t>th</a:t>
            </a:r>
            <a:r>
              <a:rPr lang="en-US" dirty="0"/>
              <a:t> of each month, starting in November</a:t>
            </a:r>
          </a:p>
          <a:p>
            <a:r>
              <a:rPr lang="en-US" dirty="0"/>
              <a:t>Briefings: </a:t>
            </a:r>
          </a:p>
          <a:p>
            <a:pPr lvl="1"/>
            <a:r>
              <a:rPr lang="en-US" dirty="0"/>
              <a:t>Briefings to be developed as needed throughout contract</a:t>
            </a:r>
          </a:p>
          <a:p>
            <a:pPr lvl="1"/>
            <a:r>
              <a:rPr lang="en-US" dirty="0"/>
              <a:t>Are there any specific briefings we should begin planning for?</a:t>
            </a:r>
          </a:p>
        </p:txBody>
      </p:sp>
      <p:sp>
        <p:nvSpPr>
          <p:cNvPr id="4" name="Slide Number Placeholder 3"/>
          <p:cNvSpPr>
            <a:spLocks noGrp="1"/>
          </p:cNvSpPr>
          <p:nvPr>
            <p:ph type="sldNum" sz="quarter" idx="12"/>
          </p:nvPr>
        </p:nvSpPr>
        <p:spPr/>
        <p:txBody>
          <a:bodyPr/>
          <a:lstStyle/>
          <a:p>
            <a:fld id="{22FFB6AE-E1BF-994E-8E90-6BA7B36DE5DD}" type="slidenum">
              <a:rPr lang="en-US" smtClean="0"/>
              <a:t>15</a:t>
            </a:fld>
            <a:endParaRPr lang="en-US" dirty="0"/>
          </a:p>
        </p:txBody>
      </p:sp>
    </p:spTree>
    <p:extLst>
      <p:ext uri="{BB962C8B-B14F-4D97-AF65-F5344CB8AC3E}">
        <p14:creationId xmlns:p14="http://schemas.microsoft.com/office/powerpoint/2010/main" val="2446379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Risks and Assumptions</a:t>
            </a:r>
          </a:p>
        </p:txBody>
      </p:sp>
      <p:sp>
        <p:nvSpPr>
          <p:cNvPr id="3" name="Content Placeholder 2"/>
          <p:cNvSpPr>
            <a:spLocks noGrp="1"/>
          </p:cNvSpPr>
          <p:nvPr>
            <p:ph idx="1"/>
          </p:nvPr>
        </p:nvSpPr>
        <p:spPr>
          <a:xfrm>
            <a:off x="381000" y="5527935"/>
            <a:ext cx="8382000" cy="917314"/>
          </a:xfrm>
        </p:spPr>
        <p:txBody>
          <a:bodyPr>
            <a:normAutofit fontScale="70000" lnSpcReduction="20000"/>
          </a:bodyPr>
          <a:lstStyle/>
          <a:p>
            <a:pPr marL="57150" indent="0">
              <a:buNone/>
            </a:pPr>
            <a:r>
              <a:rPr lang="en-US" dirty="0"/>
              <a:t>Assumptions:</a:t>
            </a:r>
          </a:p>
          <a:p>
            <a:r>
              <a:rPr lang="en-US" dirty="0"/>
              <a:t>Letter of commitment is a soft agreement, not a formal contractual commitment.  Finalizing contracts will extend past the date specified for letters of commitment. </a:t>
            </a:r>
          </a:p>
        </p:txBody>
      </p:sp>
      <p:sp>
        <p:nvSpPr>
          <p:cNvPr id="4" name="Slide Number Placeholder 3"/>
          <p:cNvSpPr>
            <a:spLocks noGrp="1"/>
          </p:cNvSpPr>
          <p:nvPr>
            <p:ph type="sldNum" sz="quarter" idx="12"/>
          </p:nvPr>
        </p:nvSpPr>
        <p:spPr/>
        <p:txBody>
          <a:bodyPr/>
          <a:lstStyle/>
          <a:p>
            <a:fld id="{22FFB6AE-E1BF-994E-8E90-6BA7B36DE5DD}" type="slidenum">
              <a:rPr lang="en-US" smtClean="0"/>
              <a:t>16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78658934"/>
              </p:ext>
            </p:extLst>
          </p:nvPr>
        </p:nvGraphicFramePr>
        <p:xfrm>
          <a:off x="381000" y="983937"/>
          <a:ext cx="8286750" cy="4543998"/>
        </p:xfrm>
        <a:graphic>
          <a:graphicData uri="http://schemas.openxmlformats.org/drawingml/2006/table">
            <a:tbl>
              <a:tblPr firstRow="1" firstCol="1" bandRow="1">
                <a:tableStyleId>{5C22544A-7EE6-4342-B048-85BDC9FD1C3A}</a:tableStyleId>
              </a:tblPr>
              <a:tblGrid>
                <a:gridCol w="2019300">
                  <a:extLst>
                    <a:ext uri="{9D8B030D-6E8A-4147-A177-3AD203B41FA5}">
                      <a16:colId xmlns:a16="http://schemas.microsoft.com/office/drawing/2014/main" val="20000"/>
                    </a:ext>
                  </a:extLst>
                </a:gridCol>
                <a:gridCol w="6267450">
                  <a:extLst>
                    <a:ext uri="{9D8B030D-6E8A-4147-A177-3AD203B41FA5}">
                      <a16:colId xmlns:a16="http://schemas.microsoft.com/office/drawing/2014/main" val="20001"/>
                    </a:ext>
                  </a:extLst>
                </a:gridCol>
              </a:tblGrid>
              <a:tr h="0">
                <a:tc>
                  <a:txBody>
                    <a:bodyPr/>
                    <a:lstStyle/>
                    <a:p>
                      <a:pPr marL="0" marR="0" algn="ctr">
                        <a:spcBef>
                          <a:spcPts val="100"/>
                        </a:spcBef>
                        <a:spcAft>
                          <a:spcPts val="100"/>
                        </a:spcAft>
                      </a:pPr>
                      <a:r>
                        <a:rPr lang="en-US" sz="1400" dirty="0">
                          <a:effectLst/>
                        </a:rPr>
                        <a:t>Potential Risks </a:t>
                      </a:r>
                      <a:endParaRPr lang="en-US" sz="11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73025" marR="73025" marT="0" marB="0"/>
                </a:tc>
                <a:tc>
                  <a:txBody>
                    <a:bodyPr/>
                    <a:lstStyle/>
                    <a:p>
                      <a:pPr marL="0" marR="0" algn="ctr">
                        <a:spcBef>
                          <a:spcPts val="100"/>
                        </a:spcBef>
                        <a:spcAft>
                          <a:spcPts val="100"/>
                        </a:spcAft>
                      </a:pPr>
                      <a:r>
                        <a:rPr lang="en-US" sz="1400" dirty="0">
                          <a:effectLst/>
                        </a:rPr>
                        <a:t>Management/Mitigation of Risks</a:t>
                      </a:r>
                      <a:endParaRPr lang="en-US" sz="1100" b="1" dirty="0">
                        <a:solidFill>
                          <a:srgbClr val="FFFFFF"/>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73025" marR="73025" marT="0" marB="0"/>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en-US" sz="1400" dirty="0">
                          <a:effectLst/>
                          <a:latin typeface="+mn-lt"/>
                        </a:rPr>
                        <a:t>Lacking EHR Vendor Support for Integration</a:t>
                      </a:r>
                      <a:endParaRPr lang="en-US" sz="1100" dirty="0">
                        <a:effectLst/>
                        <a:latin typeface="+mn-lt"/>
                        <a:ea typeface="Cambria" panose="02040503050406030204" pitchFamily="18" charset="0"/>
                        <a:cs typeface="Arial" panose="020B0604020202020204" pitchFamily="34" charset="0"/>
                      </a:endParaRPr>
                    </a:p>
                  </a:txBody>
                  <a:tcPr marL="73025" marR="73025" marT="0" marB="0"/>
                </a:tc>
                <a:tc>
                  <a:txBody>
                    <a:bodyPr/>
                    <a:lstStyle/>
                    <a:p>
                      <a:pPr marL="0" marR="0">
                        <a:lnSpc>
                          <a:spcPct val="115000"/>
                        </a:lnSpc>
                        <a:spcBef>
                          <a:spcPts val="0"/>
                        </a:spcBef>
                        <a:spcAft>
                          <a:spcPts val="0"/>
                        </a:spcAft>
                      </a:pPr>
                      <a:r>
                        <a:rPr lang="en-US" sz="1400" dirty="0">
                          <a:effectLst/>
                          <a:latin typeface="+mn-lt"/>
                        </a:rPr>
                        <a:t>Examine proposed technical demonstration sites to understand organizations that have strategies around EHR vendor support to enable PDMP-EHR integration. (e.g. APIs and compatible interfaces)</a:t>
                      </a:r>
                      <a:endParaRPr lang="en-US" sz="1100" dirty="0">
                        <a:effectLst/>
                        <a:latin typeface="+mn-lt"/>
                        <a:ea typeface="Cambria" panose="02040503050406030204" pitchFamily="18" charset="0"/>
                        <a:cs typeface="Arial" panose="020B0604020202020204" pitchFamily="34" charset="0"/>
                      </a:endParaRPr>
                    </a:p>
                  </a:txBody>
                  <a:tcPr marL="73025" marR="73025" marT="0" marB="0"/>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en-US" sz="1400" dirty="0">
                          <a:effectLst/>
                          <a:latin typeface="+mn-lt"/>
                        </a:rPr>
                        <a:t>Complexity due to Variability in Demo Site Status, Schedules</a:t>
                      </a:r>
                      <a:endParaRPr lang="en-US" sz="1400" dirty="0">
                        <a:effectLst/>
                        <a:latin typeface="+mn-lt"/>
                        <a:ea typeface="Cambria" panose="02040503050406030204" pitchFamily="18" charset="0"/>
                        <a:cs typeface="Arial" panose="020B0604020202020204" pitchFamily="34" charset="0"/>
                      </a:endParaRPr>
                    </a:p>
                  </a:txBody>
                  <a:tcPr marL="73025" marR="73025" marT="0" marB="0"/>
                </a:tc>
                <a:tc>
                  <a:txBody>
                    <a:bodyPr/>
                    <a:lstStyle/>
                    <a:p>
                      <a:pPr marL="0" marR="0">
                        <a:lnSpc>
                          <a:spcPct val="115000"/>
                        </a:lnSpc>
                        <a:spcBef>
                          <a:spcPts val="0"/>
                        </a:spcBef>
                        <a:spcAft>
                          <a:spcPts val="0"/>
                        </a:spcAft>
                      </a:pPr>
                      <a:r>
                        <a:rPr lang="en-US" sz="1400" kern="1200" dirty="0">
                          <a:solidFill>
                            <a:schemeClr val="dk1"/>
                          </a:solidFill>
                          <a:effectLst/>
                          <a:latin typeface="+mn-lt"/>
                          <a:ea typeface="+mn-ea"/>
                          <a:cs typeface="+mn-cs"/>
                        </a:rPr>
                        <a:t>Develop and execute a detailed work plan to manage six simultaneous/four sequential six-month development sprints across the Technical Demonstration sites. Work with ONC/CDC and the sites to provide transparent and accurate reporting of progress. Scope and expectations for integration and interstate data sharing should be clearly defined.</a:t>
                      </a:r>
                    </a:p>
                  </a:txBody>
                  <a:tcPr marL="73025" marR="73025" marT="0" marB="0"/>
                </a:tc>
                <a:extLst>
                  <a:ext uri="{0D108BD9-81ED-4DB2-BD59-A6C34878D82A}">
                    <a16:rowId xmlns:a16="http://schemas.microsoft.com/office/drawing/2014/main" val="10002"/>
                  </a:ext>
                </a:extLst>
              </a:tr>
              <a:tr h="0">
                <a:tc>
                  <a:txBody>
                    <a:bodyPr/>
                    <a:lstStyle/>
                    <a:p>
                      <a:pPr marL="0" marR="0">
                        <a:lnSpc>
                          <a:spcPct val="115000"/>
                        </a:lnSpc>
                        <a:spcBef>
                          <a:spcPts val="0"/>
                        </a:spcBef>
                        <a:spcAft>
                          <a:spcPts val="0"/>
                        </a:spcAft>
                      </a:pPr>
                      <a:r>
                        <a:rPr lang="en-US" sz="1400" dirty="0">
                          <a:effectLst/>
                          <a:latin typeface="+mn-lt"/>
                        </a:rPr>
                        <a:t>PDMP/EHR Business Use Agreement Readiness</a:t>
                      </a:r>
                      <a:endParaRPr lang="en-US" sz="1400" dirty="0">
                        <a:effectLst/>
                        <a:latin typeface="+mn-lt"/>
                        <a:ea typeface="Cambria" panose="02040503050406030204" pitchFamily="18" charset="0"/>
                        <a:cs typeface="Arial" panose="020B0604020202020204" pitchFamily="34" charset="0"/>
                      </a:endParaRPr>
                    </a:p>
                  </a:txBody>
                  <a:tcPr marL="73025" marR="73025" marT="0" marB="0"/>
                </a:tc>
                <a:tc>
                  <a:txBody>
                    <a:bodyPr/>
                    <a:lstStyle/>
                    <a:p>
                      <a:pPr marL="0" marR="0">
                        <a:spcBef>
                          <a:spcPts val="0"/>
                        </a:spcBef>
                        <a:spcAft>
                          <a:spcPts val="0"/>
                        </a:spcAft>
                      </a:pPr>
                      <a:r>
                        <a:rPr lang="en-US" sz="1400" dirty="0">
                          <a:effectLst/>
                          <a:latin typeface="+mn-lt"/>
                        </a:rPr>
                        <a:t>Verify established business use agreements are in place for the Technical Demonstration site before selection into the program. </a:t>
                      </a:r>
                      <a:endParaRPr lang="en-US" sz="1400" dirty="0">
                        <a:effectLst/>
                        <a:latin typeface="+mn-lt"/>
                        <a:ea typeface="Cambria" panose="02040503050406030204" pitchFamily="18" charset="0"/>
                        <a:cs typeface="Arial" panose="020B0604020202020204" pitchFamily="34" charset="0"/>
                      </a:endParaRPr>
                    </a:p>
                  </a:txBody>
                  <a:tcPr marL="73025" marR="73025" marT="0" marB="0"/>
                </a:tc>
                <a:extLst>
                  <a:ext uri="{0D108BD9-81ED-4DB2-BD59-A6C34878D82A}">
                    <a16:rowId xmlns:a16="http://schemas.microsoft.com/office/drawing/2014/main" val="10003"/>
                  </a:ext>
                </a:extLst>
              </a:tr>
              <a:tr h="0">
                <a:tc>
                  <a:txBody>
                    <a:bodyPr/>
                    <a:lstStyle/>
                    <a:p>
                      <a:pPr marL="0" marR="0">
                        <a:lnSpc>
                          <a:spcPct val="115000"/>
                        </a:lnSpc>
                        <a:spcBef>
                          <a:spcPts val="0"/>
                        </a:spcBef>
                        <a:spcAft>
                          <a:spcPts val="0"/>
                        </a:spcAft>
                      </a:pPr>
                      <a:r>
                        <a:rPr lang="en-US" sz="1400" b="1" kern="1200" dirty="0">
                          <a:solidFill>
                            <a:schemeClr val="lt1"/>
                          </a:solidFill>
                          <a:effectLst/>
                          <a:latin typeface="+mn-lt"/>
                          <a:ea typeface="+mn-ea"/>
                          <a:cs typeface="+mn-cs"/>
                        </a:rPr>
                        <a:t>Technical Capabilities of ecosystem</a:t>
                      </a:r>
                    </a:p>
                  </a:txBody>
                  <a:tcPr marL="73025" marR="73025" marT="0" marB="0"/>
                </a:tc>
                <a:tc>
                  <a:txBody>
                    <a:bodyPr/>
                    <a:lstStyle/>
                    <a:p>
                      <a:pPr marL="0" marR="0">
                        <a:spcBef>
                          <a:spcPts val="0"/>
                        </a:spcBef>
                        <a:spcAft>
                          <a:spcPts val="0"/>
                        </a:spcAft>
                      </a:pPr>
                      <a:r>
                        <a:rPr lang="en-US" sz="1400" kern="1200" dirty="0">
                          <a:solidFill>
                            <a:schemeClr val="dk1"/>
                          </a:solidFill>
                          <a:effectLst/>
                          <a:latin typeface="+mn-lt"/>
                          <a:ea typeface="+mn-ea"/>
                          <a:cs typeface="+mn-cs"/>
                        </a:rPr>
                        <a:t>Systems will have reliance</a:t>
                      </a:r>
                      <a:r>
                        <a:rPr lang="en-US" sz="1400" kern="1200" baseline="0" dirty="0">
                          <a:solidFill>
                            <a:schemeClr val="dk1"/>
                          </a:solidFill>
                          <a:effectLst/>
                          <a:latin typeface="+mn-lt"/>
                          <a:ea typeface="+mn-ea"/>
                          <a:cs typeface="+mn-cs"/>
                        </a:rPr>
                        <a:t> in intermediaries for EHR and PDMP connections.  </a:t>
                      </a:r>
                      <a:r>
                        <a:rPr lang="en-US" sz="1400" kern="1200" dirty="0">
                          <a:solidFill>
                            <a:schemeClr val="dk1"/>
                          </a:solidFill>
                          <a:effectLst/>
                          <a:latin typeface="+mn-lt"/>
                          <a:ea typeface="+mn-ea"/>
                          <a:cs typeface="+mn-cs"/>
                        </a:rPr>
                        <a:t>Successful integration for our demo sites</a:t>
                      </a:r>
                      <a:r>
                        <a:rPr lang="en-US" sz="1400" kern="1200" baseline="0" dirty="0">
                          <a:solidFill>
                            <a:schemeClr val="dk1"/>
                          </a:solidFill>
                          <a:effectLst/>
                          <a:latin typeface="+mn-lt"/>
                          <a:ea typeface="+mn-ea"/>
                          <a:cs typeface="+mn-cs"/>
                        </a:rPr>
                        <a:t> </a:t>
                      </a:r>
                      <a:r>
                        <a:rPr lang="en-US" sz="1400" kern="1200" dirty="0">
                          <a:solidFill>
                            <a:schemeClr val="dk1"/>
                          </a:solidFill>
                          <a:effectLst/>
                          <a:latin typeface="+mn-lt"/>
                          <a:ea typeface="+mn-ea"/>
                          <a:cs typeface="+mn-cs"/>
                        </a:rPr>
                        <a:t>require</a:t>
                      </a:r>
                      <a:r>
                        <a:rPr lang="en-US" sz="1400" kern="1200" baseline="0" dirty="0">
                          <a:solidFill>
                            <a:schemeClr val="dk1"/>
                          </a:solidFill>
                          <a:effectLst/>
                          <a:latin typeface="+mn-lt"/>
                          <a:ea typeface="+mn-ea"/>
                          <a:cs typeface="+mn-cs"/>
                        </a:rPr>
                        <a:t> technology to be in place.  Work with sites to understand what technology and data use agreements are in place from the beginning and plan demonstrations accordingly.</a:t>
                      </a:r>
                      <a:endParaRPr lang="en-US" sz="1400" kern="1200" dirty="0">
                        <a:solidFill>
                          <a:schemeClr val="dk1"/>
                        </a:solidFill>
                        <a:effectLst/>
                        <a:latin typeface="+mn-lt"/>
                        <a:ea typeface="+mn-ea"/>
                        <a:cs typeface="+mn-cs"/>
                      </a:endParaRPr>
                    </a:p>
                  </a:txBody>
                  <a:tcPr marL="73025" marR="73025" marT="0" marB="0"/>
                </a:tc>
                <a:extLst>
                  <a:ext uri="{0D108BD9-81ED-4DB2-BD59-A6C34878D82A}">
                    <a16:rowId xmlns:a16="http://schemas.microsoft.com/office/drawing/2014/main" val="10004"/>
                  </a:ext>
                </a:extLst>
              </a:tr>
              <a:tr h="0">
                <a:tc>
                  <a:txBody>
                    <a:bodyPr/>
                    <a:lstStyle/>
                    <a:p>
                      <a:pPr marL="0" marR="0">
                        <a:lnSpc>
                          <a:spcPct val="115000"/>
                        </a:lnSpc>
                        <a:spcBef>
                          <a:spcPts val="0"/>
                        </a:spcBef>
                        <a:spcAft>
                          <a:spcPts val="0"/>
                        </a:spcAft>
                      </a:pPr>
                      <a:r>
                        <a:rPr lang="en-US" sz="1400" b="1" kern="1200" dirty="0">
                          <a:solidFill>
                            <a:schemeClr val="lt1"/>
                          </a:solidFill>
                          <a:effectLst/>
                          <a:latin typeface="+mn-lt"/>
                          <a:ea typeface="+mn-ea"/>
                          <a:cs typeface="+mn-cs"/>
                        </a:rPr>
                        <a:t>Project timelines</a:t>
                      </a:r>
                    </a:p>
                  </a:txBody>
                  <a:tcPr marL="73025" marR="73025" marT="0" marB="0"/>
                </a:tc>
                <a:tc>
                  <a:txBody>
                    <a:bodyPr/>
                    <a:lstStyle/>
                    <a:p>
                      <a:pPr marL="0" marR="0">
                        <a:spcBef>
                          <a:spcPts val="0"/>
                        </a:spcBef>
                        <a:spcAft>
                          <a:spcPts val="0"/>
                        </a:spcAft>
                      </a:pPr>
                      <a:r>
                        <a:rPr lang="en-US" sz="1400" kern="1200" dirty="0">
                          <a:solidFill>
                            <a:schemeClr val="dk1"/>
                          </a:solidFill>
                          <a:effectLst/>
                          <a:latin typeface="+mn-lt"/>
                          <a:ea typeface="+mn-ea"/>
                          <a:cs typeface="+mn-cs"/>
                        </a:rPr>
                        <a:t>Ensure ongoing communications on status of deliverables and progress.  Validate acceptance criteria with COR in advance of due dates to ensure compliance and reduce need for rework. Plan schedule to accommodate review process as needed. </a:t>
                      </a:r>
                    </a:p>
                  </a:txBody>
                  <a:tcPr marL="73025" marR="73025" marT="0" marB="0"/>
                </a:tc>
                <a:extLst>
                  <a:ext uri="{0D108BD9-81ED-4DB2-BD59-A6C34878D82A}">
                    <a16:rowId xmlns:a16="http://schemas.microsoft.com/office/drawing/2014/main" val="10005"/>
                  </a:ext>
                </a:extLst>
              </a:tr>
              <a:tr h="0">
                <a:tc>
                  <a:txBody>
                    <a:bodyPr/>
                    <a:lstStyle/>
                    <a:p>
                      <a:pPr marL="0" marR="0">
                        <a:lnSpc>
                          <a:spcPct val="115000"/>
                        </a:lnSpc>
                        <a:spcBef>
                          <a:spcPts val="0"/>
                        </a:spcBef>
                        <a:spcAft>
                          <a:spcPts val="0"/>
                        </a:spcAft>
                      </a:pPr>
                      <a:r>
                        <a:rPr lang="en-US" sz="1400" b="1" kern="1200" dirty="0">
                          <a:solidFill>
                            <a:schemeClr val="lt1"/>
                          </a:solidFill>
                          <a:effectLst/>
                          <a:latin typeface="+mn-lt"/>
                          <a:ea typeface="+mn-ea"/>
                          <a:cs typeface="+mn-cs"/>
                        </a:rPr>
                        <a:t>Project budget</a:t>
                      </a:r>
                    </a:p>
                  </a:txBody>
                  <a:tcPr marL="73025" marR="73025" marT="0" marB="0"/>
                </a:tc>
                <a:tc>
                  <a:txBody>
                    <a:bodyPr/>
                    <a:lstStyle/>
                    <a:p>
                      <a:pPr marL="0" marR="0">
                        <a:spcBef>
                          <a:spcPts val="0"/>
                        </a:spcBef>
                        <a:spcAft>
                          <a:spcPts val="0"/>
                        </a:spcAft>
                      </a:pPr>
                      <a:r>
                        <a:rPr lang="en-US" sz="1400" kern="1200" dirty="0">
                          <a:solidFill>
                            <a:schemeClr val="dk1"/>
                          </a:solidFill>
                          <a:effectLst/>
                          <a:latin typeface="+mn-lt"/>
                          <a:ea typeface="+mn-ea"/>
                          <a:cs typeface="+mn-cs"/>
                        </a:rPr>
                        <a:t>Establish reasonable</a:t>
                      </a:r>
                      <a:r>
                        <a:rPr lang="en-US" sz="1400" kern="1200" baseline="0" dirty="0">
                          <a:solidFill>
                            <a:schemeClr val="dk1"/>
                          </a:solidFill>
                          <a:effectLst/>
                          <a:latin typeface="+mn-lt"/>
                          <a:ea typeface="+mn-ea"/>
                          <a:cs typeface="+mn-cs"/>
                        </a:rPr>
                        <a:t> budgets with demonstration sites up front and closely manage costs throughout project lifecycle.</a:t>
                      </a:r>
                      <a:endParaRPr lang="en-US" sz="1400" kern="1200" dirty="0">
                        <a:solidFill>
                          <a:schemeClr val="dk1"/>
                        </a:solidFill>
                        <a:effectLst/>
                        <a:latin typeface="+mn-lt"/>
                        <a:ea typeface="+mn-ea"/>
                        <a:cs typeface="+mn-cs"/>
                      </a:endParaRPr>
                    </a:p>
                  </a:txBody>
                  <a:tcPr marL="73025" marR="73025"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119314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and Discussion</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Discuss States provided as preliminary demo sites (refer to list in appendix)</a:t>
            </a:r>
          </a:p>
          <a:p>
            <a:r>
              <a:rPr lang="en-US" dirty="0"/>
              <a:t>Team would like to understand any selection criteria applied to date.  Possible considerations:</a:t>
            </a:r>
          </a:p>
          <a:p>
            <a:pPr lvl="1"/>
            <a:r>
              <a:rPr lang="en-US" dirty="0"/>
              <a:t>EHR vendor balance across the sites</a:t>
            </a:r>
          </a:p>
          <a:p>
            <a:pPr lvl="1"/>
            <a:r>
              <a:rPr lang="en-US" dirty="0"/>
              <a:t>PDMP vendor balance across the sites</a:t>
            </a:r>
          </a:p>
          <a:p>
            <a:pPr lvl="1"/>
            <a:r>
              <a:rPr lang="en-US" dirty="0"/>
              <a:t>Availability of technical resources for the sites</a:t>
            </a:r>
          </a:p>
          <a:p>
            <a:pPr lvl="1"/>
            <a:r>
              <a:rPr lang="en-US" dirty="0"/>
              <a:t>Current status and maturity of selected sites </a:t>
            </a:r>
          </a:p>
          <a:p>
            <a:pPr lvl="1"/>
            <a:r>
              <a:rPr lang="en-US" dirty="0"/>
              <a:t>Ability to share data with other states</a:t>
            </a:r>
          </a:p>
          <a:p>
            <a:r>
              <a:rPr lang="en-US" dirty="0"/>
              <a:t>Discuss expectations for current and to-be capabilities for these sites (e.g. how do we define “integration,” and how broad of an interpretation can be applied for variations in site capabilities?)</a:t>
            </a:r>
          </a:p>
          <a:p>
            <a:r>
              <a:rPr lang="en-US" dirty="0"/>
              <a:t>Outreach approach</a:t>
            </a:r>
          </a:p>
          <a:p>
            <a:pPr lvl="1"/>
            <a:r>
              <a:rPr lang="en-US" dirty="0"/>
              <a:t>Are there specific recommended contacts from each state that the CDC has been working with?</a:t>
            </a:r>
          </a:p>
          <a:p>
            <a:pPr marL="0" indent="0">
              <a:buNone/>
            </a:pPr>
            <a:r>
              <a:rPr lang="en-US" dirty="0"/>
              <a:t>Administrative:</a:t>
            </a:r>
          </a:p>
          <a:p>
            <a:r>
              <a:rPr lang="en-US" dirty="0"/>
              <a:t>HHS Badges</a:t>
            </a:r>
          </a:p>
        </p:txBody>
      </p:sp>
      <p:sp>
        <p:nvSpPr>
          <p:cNvPr id="4" name="Slide Number Placeholder 3"/>
          <p:cNvSpPr>
            <a:spLocks noGrp="1"/>
          </p:cNvSpPr>
          <p:nvPr>
            <p:ph type="sldNum" sz="quarter" idx="12"/>
          </p:nvPr>
        </p:nvSpPr>
        <p:spPr/>
        <p:txBody>
          <a:bodyPr/>
          <a:lstStyle/>
          <a:p>
            <a:fld id="{22FFB6AE-E1BF-994E-8E90-6BA7B36DE5DD}" type="slidenum">
              <a:rPr lang="en-US" smtClean="0"/>
              <a:t>17</a:t>
            </a:fld>
            <a:endParaRPr lang="en-US" dirty="0"/>
          </a:p>
        </p:txBody>
      </p:sp>
    </p:spTree>
    <p:extLst>
      <p:ext uri="{BB962C8B-B14F-4D97-AF65-F5344CB8AC3E}">
        <p14:creationId xmlns:p14="http://schemas.microsoft.com/office/powerpoint/2010/main" val="1636800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 and Action Items</a:t>
            </a:r>
          </a:p>
        </p:txBody>
      </p:sp>
      <p:sp>
        <p:nvSpPr>
          <p:cNvPr id="3" name="Content Placeholder 2"/>
          <p:cNvSpPr>
            <a:spLocks noGrp="1"/>
          </p:cNvSpPr>
          <p:nvPr>
            <p:ph idx="1"/>
          </p:nvPr>
        </p:nvSpPr>
        <p:spPr>
          <a:xfrm>
            <a:off x="457200" y="1296537"/>
            <a:ext cx="8229600" cy="5254387"/>
          </a:xfrm>
          <a:noFill/>
          <a:ln w="9525">
            <a:no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0" indent="0">
              <a:spcBef>
                <a:spcPts val="0"/>
              </a:spcBef>
              <a:buNone/>
            </a:pPr>
            <a:r>
              <a:rPr lang="en-US" sz="2400" b="0" dirty="0"/>
              <a:t>Next Steps:</a:t>
            </a:r>
          </a:p>
          <a:p>
            <a:pPr marL="57150" lvl="1" indent="-342900">
              <a:lnSpc>
                <a:spcPct val="120000"/>
              </a:lnSpc>
              <a:spcBef>
                <a:spcPts val="0"/>
              </a:spcBef>
              <a:buClr>
                <a:schemeClr val="accent5"/>
              </a:buClr>
              <a:buFont typeface="Arial"/>
              <a:buChar char="•"/>
            </a:pPr>
            <a:r>
              <a:rPr lang="en-US" sz="2400" dirty="0">
                <a:solidFill>
                  <a:schemeClr val="tx2"/>
                </a:solidFill>
              </a:rPr>
              <a:t>Compile Kickoff notes and resubmit with final Kickoff deck</a:t>
            </a:r>
          </a:p>
          <a:p>
            <a:pPr marL="57150" lvl="1" indent="-342900">
              <a:lnSpc>
                <a:spcPct val="120000"/>
              </a:lnSpc>
              <a:spcBef>
                <a:spcPts val="0"/>
              </a:spcBef>
              <a:buClr>
                <a:schemeClr val="accent5"/>
              </a:buClr>
              <a:buFont typeface="Arial"/>
              <a:buChar char="•"/>
            </a:pPr>
            <a:r>
              <a:rPr lang="en-US" sz="2400" dirty="0">
                <a:solidFill>
                  <a:schemeClr val="tx2"/>
                </a:solidFill>
              </a:rPr>
              <a:t>Schedule working session to further discuss demo sites (if needed)</a:t>
            </a:r>
          </a:p>
          <a:p>
            <a:pPr marL="57150" lvl="1" indent="-342900">
              <a:lnSpc>
                <a:spcPct val="120000"/>
              </a:lnSpc>
              <a:spcBef>
                <a:spcPts val="0"/>
              </a:spcBef>
              <a:buClr>
                <a:schemeClr val="accent5"/>
              </a:buClr>
              <a:buFont typeface="Arial"/>
              <a:buChar char="•"/>
            </a:pPr>
            <a:r>
              <a:rPr lang="en-US" sz="2400" dirty="0">
                <a:solidFill>
                  <a:schemeClr val="tx2"/>
                </a:solidFill>
              </a:rPr>
              <a:t>Outreach to demo sites</a:t>
            </a:r>
          </a:p>
          <a:p>
            <a:pPr marL="57150" lvl="1" indent="-342900">
              <a:lnSpc>
                <a:spcPct val="120000"/>
              </a:lnSpc>
              <a:spcBef>
                <a:spcPts val="0"/>
              </a:spcBef>
              <a:buClr>
                <a:schemeClr val="accent5"/>
              </a:buClr>
              <a:buFont typeface="Arial"/>
              <a:buChar char="•"/>
            </a:pPr>
            <a:r>
              <a:rPr lang="en-US" sz="2400" dirty="0">
                <a:solidFill>
                  <a:schemeClr val="tx2"/>
                </a:solidFill>
              </a:rPr>
              <a:t>Begin posting work products to the </a:t>
            </a:r>
            <a:r>
              <a:rPr lang="en-US" sz="2400" dirty="0">
                <a:solidFill>
                  <a:schemeClr val="tx2"/>
                </a:solidFill>
                <a:hlinkClick r:id="rId3"/>
              </a:rPr>
              <a:t>Confluence site</a:t>
            </a:r>
            <a:endParaRPr lang="en-US" sz="2400" dirty="0">
              <a:solidFill>
                <a:schemeClr val="tx2"/>
              </a:solidFill>
            </a:endParaRPr>
          </a:p>
          <a:p>
            <a:pPr marL="114300" lvl="1" indent="0">
              <a:spcBef>
                <a:spcPts val="0"/>
              </a:spcBef>
              <a:buNone/>
            </a:pPr>
            <a:endParaRPr lang="en-US" sz="2400" dirty="0">
              <a:solidFill>
                <a:srgbClr val="FF0000"/>
              </a:solidFill>
            </a:endParaRPr>
          </a:p>
          <a:p>
            <a:pPr marL="0" indent="-285750">
              <a:spcBef>
                <a:spcPts val="0"/>
              </a:spcBef>
              <a:buNone/>
            </a:pPr>
            <a:r>
              <a:rPr lang="en-US" sz="2400" dirty="0"/>
              <a:t>Begin/continue work on Upcoming Deliverables:</a:t>
            </a:r>
          </a:p>
          <a:p>
            <a:pPr marL="57150">
              <a:spcBef>
                <a:spcPts val="0"/>
              </a:spcBef>
            </a:pPr>
            <a:r>
              <a:rPr lang="en-US" sz="2400" dirty="0"/>
              <a:t>Weekly Status report due 10/29; Monthly report due 11/15</a:t>
            </a:r>
          </a:p>
          <a:p>
            <a:pPr marL="57150">
              <a:spcBef>
                <a:spcPts val="0"/>
              </a:spcBef>
            </a:pPr>
            <a:r>
              <a:rPr lang="en-US" sz="2400" dirty="0"/>
              <a:t>Project Approach and Workplan</a:t>
            </a:r>
          </a:p>
          <a:p>
            <a:pPr marL="57150">
              <a:spcBef>
                <a:spcPts val="0"/>
              </a:spcBef>
            </a:pPr>
            <a:r>
              <a:rPr lang="en-US" sz="2400" dirty="0"/>
              <a:t>Evaluation Plan</a:t>
            </a:r>
          </a:p>
          <a:p>
            <a:pPr marL="57150">
              <a:spcBef>
                <a:spcPts val="0"/>
              </a:spcBef>
            </a:pPr>
            <a:r>
              <a:rPr lang="en-US" sz="2400" dirty="0"/>
              <a:t>Letters of Commitment</a:t>
            </a:r>
          </a:p>
          <a:p>
            <a:pPr marL="0" indent="0">
              <a:spcBef>
                <a:spcPts val="0"/>
              </a:spcBef>
              <a:buNone/>
            </a:pPr>
            <a:endParaRPr lang="en-US" sz="2400" b="0" dirty="0">
              <a:solidFill>
                <a:srgbClr val="FF0000"/>
              </a:solidFill>
            </a:endParaRPr>
          </a:p>
          <a:p>
            <a:pPr marL="0" indent="-285750">
              <a:spcBef>
                <a:spcPts val="0"/>
              </a:spcBef>
              <a:buNone/>
            </a:pPr>
            <a:r>
              <a:rPr lang="en-US" sz="2400" dirty="0"/>
              <a:t>Upcoming Meetings: </a:t>
            </a:r>
          </a:p>
          <a:p>
            <a:pPr marL="57150">
              <a:spcBef>
                <a:spcPts val="0"/>
              </a:spcBef>
            </a:pPr>
            <a:r>
              <a:rPr lang="en-US" sz="2400" dirty="0"/>
              <a:t>Weekly status meeting on 10/30 (tentative)</a:t>
            </a:r>
          </a:p>
          <a:p>
            <a:pPr marL="57150">
              <a:spcBef>
                <a:spcPts val="0"/>
              </a:spcBef>
            </a:pPr>
            <a:r>
              <a:rPr lang="en-US" sz="2400" dirty="0"/>
              <a:t>Annual Meeting Nov 29-30</a:t>
            </a:r>
          </a:p>
          <a:p>
            <a:pPr marL="0" indent="0">
              <a:spcBef>
                <a:spcPts val="0"/>
              </a:spcBef>
              <a:buNone/>
            </a:pPr>
            <a:endParaRPr lang="en-US" sz="2400" dirty="0"/>
          </a:p>
        </p:txBody>
      </p:sp>
      <p:sp>
        <p:nvSpPr>
          <p:cNvPr id="5" name="Slide Number Placeholder 4"/>
          <p:cNvSpPr>
            <a:spLocks noGrp="1"/>
          </p:cNvSpPr>
          <p:nvPr>
            <p:ph type="sldNum" sz="quarter" idx="12"/>
          </p:nvPr>
        </p:nvSpPr>
        <p:spPr/>
        <p:txBody>
          <a:bodyPr/>
          <a:lstStyle/>
          <a:p>
            <a:pPr defTabSz="457200" fontAlgn="base">
              <a:spcBef>
                <a:spcPct val="0"/>
              </a:spcBef>
              <a:spcAft>
                <a:spcPct val="0"/>
              </a:spcAft>
              <a:defRPr/>
            </a:pPr>
            <a:fld id="{E1A5DB0C-5155-4E26-88A0-21629CE60A71}" type="slidenum">
              <a:rPr lang="en-US" smtClean="0">
                <a:solidFill>
                  <a:schemeClr val="bg1">
                    <a:lumMod val="65000"/>
                  </a:schemeClr>
                </a:solidFill>
                <a:ea typeface="ＭＳ Ｐゴシック"/>
              </a:rPr>
              <a:pPr defTabSz="457200" fontAlgn="base">
                <a:spcBef>
                  <a:spcPct val="0"/>
                </a:spcBef>
                <a:spcAft>
                  <a:spcPct val="0"/>
                </a:spcAft>
                <a:defRPr/>
              </a:pPr>
              <a:t>18</a:t>
            </a:fld>
            <a:endParaRPr lang="en-US" dirty="0">
              <a:solidFill>
                <a:schemeClr val="bg1">
                  <a:lumMod val="65000"/>
                </a:schemeClr>
              </a:solidFill>
              <a:ea typeface="ＭＳ Ｐゴシック"/>
            </a:endParaRPr>
          </a:p>
        </p:txBody>
      </p:sp>
    </p:spTree>
    <p:extLst>
      <p:ext uri="{BB962C8B-B14F-4D97-AF65-F5344CB8AC3E}">
        <p14:creationId xmlns:p14="http://schemas.microsoft.com/office/powerpoint/2010/main" val="186611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a:t>
            </a:r>
          </a:p>
        </p:txBody>
      </p:sp>
      <p:sp>
        <p:nvSpPr>
          <p:cNvPr id="3" name="Content Placeholder 2"/>
          <p:cNvSpPr>
            <a:spLocks noGrp="1"/>
          </p:cNvSpPr>
          <p:nvPr>
            <p:ph idx="1"/>
          </p:nvPr>
        </p:nvSpPr>
        <p:spPr/>
        <p:txBody>
          <a:bodyPr/>
          <a:lstStyle/>
          <a:p>
            <a:r>
              <a:rPr lang="en-US" dirty="0"/>
              <a:t>Preliminary list of Demo Sites provided by ONC</a:t>
            </a:r>
          </a:p>
          <a:p>
            <a:r>
              <a:rPr lang="en-US" dirty="0"/>
              <a:t>Project team member contact information</a:t>
            </a:r>
          </a:p>
          <a:p>
            <a:r>
              <a:rPr lang="en-US" dirty="0"/>
              <a:t>Project team member roster</a:t>
            </a:r>
          </a:p>
        </p:txBody>
      </p:sp>
    </p:spTree>
    <p:extLst>
      <p:ext uri="{BB962C8B-B14F-4D97-AF65-F5344CB8AC3E}">
        <p14:creationId xmlns:p14="http://schemas.microsoft.com/office/powerpoint/2010/main" val="821137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5" name="Slide Number Placeholder 4"/>
          <p:cNvSpPr>
            <a:spLocks noGrp="1"/>
          </p:cNvSpPr>
          <p:nvPr>
            <p:ph type="sldNum" sz="quarter" idx="12"/>
          </p:nvPr>
        </p:nvSpPr>
        <p:spPr/>
        <p:txBody>
          <a:bodyPr/>
          <a:lstStyle/>
          <a:p>
            <a:fld id="{22FFB6AE-E1BF-994E-8E90-6BA7B36DE5DD}" type="slidenum">
              <a:rPr lang="en-US" smtClean="0"/>
              <a:t>2</a:t>
            </a:fld>
            <a:endParaRPr lang="en-US" dirty="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2887061710"/>
              </p:ext>
            </p:extLst>
          </p:nvPr>
        </p:nvGraphicFramePr>
        <p:xfrm>
          <a:off x="577850" y="1418082"/>
          <a:ext cx="6635750" cy="4251960"/>
        </p:xfrm>
        <a:graphic>
          <a:graphicData uri="http://schemas.openxmlformats.org/drawingml/2006/table">
            <a:tbl>
              <a:tblPr firstRow="1" bandRow="1">
                <a:tableStyleId>{5C22544A-7EE6-4342-B048-85BDC9FD1C3A}</a:tableStyleId>
              </a:tblPr>
              <a:tblGrid>
                <a:gridCol w="3946044">
                  <a:extLst>
                    <a:ext uri="{9D8B030D-6E8A-4147-A177-3AD203B41FA5}">
                      <a16:colId xmlns:a16="http://schemas.microsoft.com/office/drawing/2014/main" val="20000"/>
                    </a:ext>
                  </a:extLst>
                </a:gridCol>
                <a:gridCol w="2689706">
                  <a:extLst>
                    <a:ext uri="{9D8B030D-6E8A-4147-A177-3AD203B41FA5}">
                      <a16:colId xmlns:a16="http://schemas.microsoft.com/office/drawing/2014/main" val="20001"/>
                    </a:ext>
                  </a:extLst>
                </a:gridCol>
              </a:tblGrid>
              <a:tr h="370840">
                <a:tc>
                  <a:txBody>
                    <a:bodyPr/>
                    <a:lstStyle/>
                    <a:p>
                      <a:r>
                        <a:rPr lang="en-US" dirty="0"/>
                        <a:t>Discussion Topic</a:t>
                      </a:r>
                    </a:p>
                  </a:txBody>
                  <a:tcPr/>
                </a:tc>
                <a:tc>
                  <a:txBody>
                    <a:bodyPr/>
                    <a:lstStyle/>
                    <a:p>
                      <a:r>
                        <a:rPr lang="en-US" dirty="0"/>
                        <a:t>Allotted</a:t>
                      </a:r>
                      <a:r>
                        <a:rPr lang="en-US" baseline="0" dirty="0"/>
                        <a:t> Time</a:t>
                      </a:r>
                      <a:endParaRPr lang="en-US" dirty="0"/>
                    </a:p>
                  </a:txBody>
                  <a:tcPr/>
                </a:tc>
                <a:extLst>
                  <a:ext uri="{0D108BD9-81ED-4DB2-BD59-A6C34878D82A}">
                    <a16:rowId xmlns:a16="http://schemas.microsoft.com/office/drawing/2014/main" val="10000"/>
                  </a:ext>
                </a:extLst>
              </a:tr>
              <a:tr h="370840">
                <a:tc>
                  <a:txBody>
                    <a:bodyPr/>
                    <a:lstStyle/>
                    <a:p>
                      <a:r>
                        <a:rPr lang="en-US" sz="1800" kern="1200" dirty="0">
                          <a:solidFill>
                            <a:schemeClr val="dk1"/>
                          </a:solidFill>
                          <a:latin typeface="+mn-lt"/>
                          <a:ea typeface="+mn-ea"/>
                          <a:cs typeface="+mn-cs"/>
                        </a:rPr>
                        <a:t>Meeting Purpose</a:t>
                      </a:r>
                    </a:p>
                  </a:txBody>
                  <a:tcPr/>
                </a:tc>
                <a:tc>
                  <a:txBody>
                    <a:bodyPr/>
                    <a:lstStyle/>
                    <a:p>
                      <a:pPr marL="0" algn="l" defTabSz="457200" rtl="0" eaLnBrk="1" latinLnBrk="0" hangingPunct="1"/>
                      <a:r>
                        <a:rPr lang="en-US" sz="1800" kern="1200" dirty="0">
                          <a:solidFill>
                            <a:schemeClr val="dk1"/>
                          </a:solidFill>
                          <a:latin typeface="+mn-lt"/>
                          <a:ea typeface="+mn-ea"/>
                          <a:cs typeface="+mn-cs"/>
                        </a:rPr>
                        <a:t>5 min</a:t>
                      </a:r>
                    </a:p>
                  </a:txBody>
                  <a:tcPr/>
                </a:tc>
                <a:extLst>
                  <a:ext uri="{0D108BD9-81ED-4DB2-BD59-A6C34878D82A}">
                    <a16:rowId xmlns:a16="http://schemas.microsoft.com/office/drawing/2014/main" val="10001"/>
                  </a:ext>
                </a:extLst>
              </a:tr>
              <a:tr h="370840">
                <a:tc>
                  <a:txBody>
                    <a:bodyPr/>
                    <a:lstStyle/>
                    <a:p>
                      <a:r>
                        <a:rPr lang="en-US" sz="1800" kern="1200" dirty="0">
                          <a:solidFill>
                            <a:schemeClr val="dk1"/>
                          </a:solidFill>
                          <a:latin typeface="+mn-lt"/>
                          <a:ea typeface="+mn-ea"/>
                          <a:cs typeface="+mn-cs"/>
                        </a:rPr>
                        <a:t>Introductions &amp; Project Team </a:t>
                      </a:r>
                    </a:p>
                  </a:txBody>
                  <a:tcPr/>
                </a:tc>
                <a:tc>
                  <a:txBody>
                    <a:bodyPr/>
                    <a:lstStyle/>
                    <a:p>
                      <a:pPr marL="0" algn="l" defTabSz="457200" rtl="0" eaLnBrk="1" latinLnBrk="0" hangingPunct="1"/>
                      <a:r>
                        <a:rPr lang="en-US" sz="1800" kern="1200" dirty="0">
                          <a:solidFill>
                            <a:schemeClr val="dk1"/>
                          </a:solidFill>
                          <a:latin typeface="+mn-lt"/>
                          <a:ea typeface="+mn-ea"/>
                          <a:cs typeface="+mn-cs"/>
                        </a:rPr>
                        <a:t>10 min</a:t>
                      </a:r>
                    </a:p>
                  </a:txBody>
                  <a:tcPr/>
                </a:tc>
                <a:extLst>
                  <a:ext uri="{0D108BD9-81ED-4DB2-BD59-A6C34878D82A}">
                    <a16:rowId xmlns:a16="http://schemas.microsoft.com/office/drawing/2014/main" val="10002"/>
                  </a:ext>
                </a:extLst>
              </a:tr>
              <a:tr h="370840">
                <a:tc>
                  <a:txBody>
                    <a:bodyPr/>
                    <a:lstStyle/>
                    <a:p>
                      <a:r>
                        <a:rPr lang="en-US" sz="1800" kern="1200" dirty="0">
                          <a:solidFill>
                            <a:schemeClr val="dk1"/>
                          </a:solidFill>
                          <a:latin typeface="+mn-lt"/>
                          <a:ea typeface="+mn-ea"/>
                          <a:cs typeface="+mn-cs"/>
                        </a:rPr>
                        <a:t>Project Purpose</a:t>
                      </a:r>
                    </a:p>
                  </a:txBody>
                  <a:tcPr/>
                </a:tc>
                <a:tc>
                  <a:txBody>
                    <a:bodyPr/>
                    <a:lstStyle/>
                    <a:p>
                      <a:pPr marL="0" algn="l" defTabSz="457200" rtl="0" eaLnBrk="1" latinLnBrk="0" hangingPunct="1"/>
                      <a:r>
                        <a:rPr lang="en-US" sz="1800" kern="1200" dirty="0">
                          <a:solidFill>
                            <a:schemeClr val="dk1"/>
                          </a:solidFill>
                          <a:latin typeface="+mn-lt"/>
                          <a:ea typeface="+mn-ea"/>
                          <a:cs typeface="+mn-cs"/>
                        </a:rPr>
                        <a:t>2 min</a:t>
                      </a:r>
                    </a:p>
                  </a:txBody>
                  <a:tcPr/>
                </a:tc>
                <a:extLst>
                  <a:ext uri="{0D108BD9-81ED-4DB2-BD59-A6C34878D82A}">
                    <a16:rowId xmlns:a16="http://schemas.microsoft.com/office/drawing/2014/main" val="10003"/>
                  </a:ext>
                </a:extLst>
              </a:tr>
              <a:tr h="370840">
                <a:tc>
                  <a:txBody>
                    <a:bodyPr/>
                    <a:lstStyle/>
                    <a:p>
                      <a:pPr marL="0" indent="0">
                        <a:buFont typeface="Arial" panose="020B0604020202020204" pitchFamily="34" charset="0"/>
                        <a:buNone/>
                      </a:pPr>
                      <a:r>
                        <a:rPr lang="en-US" sz="1800" kern="1200" dirty="0">
                          <a:solidFill>
                            <a:schemeClr val="dk1"/>
                          </a:solidFill>
                          <a:latin typeface="+mn-lt"/>
                          <a:ea typeface="+mn-ea"/>
                          <a:cs typeface="+mn-cs"/>
                        </a:rPr>
                        <a:t>Technical Approach</a:t>
                      </a:r>
                    </a:p>
                    <a:p>
                      <a:pPr marL="285750" indent="-285750">
                        <a:buFont typeface="Arial" panose="020B0604020202020204" pitchFamily="34" charset="0"/>
                        <a:buChar char="•"/>
                      </a:pPr>
                      <a:r>
                        <a:rPr lang="en-US" sz="1800" kern="1200" dirty="0">
                          <a:solidFill>
                            <a:schemeClr val="dk1"/>
                          </a:solidFill>
                          <a:latin typeface="+mn-lt"/>
                          <a:ea typeface="+mn-ea"/>
                          <a:cs typeface="+mn-cs"/>
                        </a:rPr>
                        <a:t>Timeline</a:t>
                      </a:r>
                    </a:p>
                    <a:p>
                      <a:pPr marL="285750" indent="-285750">
                        <a:buFont typeface="Arial" panose="020B0604020202020204" pitchFamily="34" charset="0"/>
                        <a:buChar char="•"/>
                      </a:pPr>
                      <a:r>
                        <a:rPr lang="en-US" sz="1800" kern="1200" dirty="0">
                          <a:solidFill>
                            <a:schemeClr val="dk1"/>
                          </a:solidFill>
                          <a:latin typeface="+mn-lt"/>
                          <a:ea typeface="+mn-ea"/>
                          <a:cs typeface="+mn-cs"/>
                        </a:rPr>
                        <a:t>Tasks and Deliverables</a:t>
                      </a:r>
                    </a:p>
                  </a:txBody>
                  <a:tcPr/>
                </a:tc>
                <a:tc>
                  <a:txBody>
                    <a:bodyPr/>
                    <a:lstStyle/>
                    <a:p>
                      <a:pPr marL="0" algn="l" defTabSz="457200" rtl="0" eaLnBrk="1" latinLnBrk="0" hangingPunct="1"/>
                      <a:r>
                        <a:rPr lang="en-US" sz="1800" kern="1200" dirty="0">
                          <a:solidFill>
                            <a:schemeClr val="dk1"/>
                          </a:solidFill>
                          <a:latin typeface="+mn-lt"/>
                          <a:ea typeface="+mn-ea"/>
                          <a:cs typeface="+mn-cs"/>
                        </a:rPr>
                        <a:t>20 min</a:t>
                      </a:r>
                    </a:p>
                  </a:txBody>
                  <a:tcPr/>
                </a:tc>
                <a:extLst>
                  <a:ext uri="{0D108BD9-81ED-4DB2-BD59-A6C34878D82A}">
                    <a16:rowId xmlns:a16="http://schemas.microsoft.com/office/drawing/2014/main" val="10004"/>
                  </a:ext>
                </a:extLst>
              </a:tr>
              <a:tr h="370840">
                <a:tc>
                  <a:txBody>
                    <a:bodyPr/>
                    <a:lstStyle/>
                    <a:p>
                      <a:r>
                        <a:rPr lang="en-US" sz="1800" kern="1200" dirty="0">
                          <a:solidFill>
                            <a:schemeClr val="dk1"/>
                          </a:solidFill>
                          <a:latin typeface="+mn-lt"/>
                          <a:ea typeface="+mn-ea"/>
                          <a:cs typeface="+mn-cs"/>
                        </a:rPr>
                        <a:t>Project</a:t>
                      </a:r>
                      <a:r>
                        <a:rPr lang="en-US" sz="1800" kern="1200" baseline="0" dirty="0">
                          <a:solidFill>
                            <a:schemeClr val="dk1"/>
                          </a:solidFill>
                          <a:latin typeface="+mn-lt"/>
                          <a:ea typeface="+mn-ea"/>
                          <a:cs typeface="+mn-cs"/>
                        </a:rPr>
                        <a:t> Communication Plan</a:t>
                      </a:r>
                      <a:endParaRPr lang="en-US" sz="1800" kern="1200" dirty="0">
                        <a:solidFill>
                          <a:schemeClr val="dk1"/>
                        </a:solidFill>
                        <a:latin typeface="+mn-lt"/>
                        <a:ea typeface="+mn-ea"/>
                        <a:cs typeface="+mn-cs"/>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3 min</a:t>
                      </a:r>
                    </a:p>
                  </a:txBody>
                  <a:tcPr/>
                </a:tc>
                <a:extLst>
                  <a:ext uri="{0D108BD9-81ED-4DB2-BD59-A6C34878D82A}">
                    <a16:rowId xmlns:a16="http://schemas.microsoft.com/office/drawing/2014/main" val="10005"/>
                  </a:ext>
                </a:extLst>
              </a:tr>
              <a:tr h="370840">
                <a:tc>
                  <a:txBody>
                    <a:bodyPr/>
                    <a:lstStyle/>
                    <a:p>
                      <a:r>
                        <a:rPr lang="en-US" sz="1800" kern="1200" dirty="0">
                          <a:solidFill>
                            <a:schemeClr val="dk1"/>
                          </a:solidFill>
                          <a:latin typeface="+mn-lt"/>
                          <a:ea typeface="+mn-ea"/>
                          <a:cs typeface="+mn-cs"/>
                        </a:rPr>
                        <a:t>Reporting Requirements</a:t>
                      </a:r>
                    </a:p>
                  </a:txBody>
                  <a:tcPr/>
                </a:tc>
                <a:tc>
                  <a:txBody>
                    <a:bodyPr/>
                    <a:lstStyle/>
                    <a:p>
                      <a:pPr marL="0" algn="l" defTabSz="457200" rtl="0" eaLnBrk="1" latinLnBrk="0" hangingPunct="1"/>
                      <a:r>
                        <a:rPr lang="en-US" sz="1800" kern="1200" dirty="0">
                          <a:solidFill>
                            <a:schemeClr val="dk1"/>
                          </a:solidFill>
                          <a:latin typeface="+mn-lt"/>
                          <a:ea typeface="+mn-ea"/>
                          <a:cs typeface="+mn-cs"/>
                        </a:rPr>
                        <a:t>3 min</a:t>
                      </a:r>
                    </a:p>
                  </a:txBody>
                  <a:tcPr/>
                </a:tc>
                <a:extLst>
                  <a:ext uri="{0D108BD9-81ED-4DB2-BD59-A6C34878D82A}">
                    <a16:rowId xmlns:a16="http://schemas.microsoft.com/office/drawing/2014/main" val="10006"/>
                  </a:ext>
                </a:extLst>
              </a:tr>
              <a:tr h="370840">
                <a:tc>
                  <a:txBody>
                    <a:bodyPr/>
                    <a:lstStyle/>
                    <a:p>
                      <a:r>
                        <a:rPr lang="en-US" sz="1800" kern="1200" dirty="0">
                          <a:solidFill>
                            <a:schemeClr val="dk1"/>
                          </a:solidFill>
                          <a:latin typeface="+mn-lt"/>
                          <a:ea typeface="+mn-ea"/>
                          <a:cs typeface="+mn-cs"/>
                        </a:rPr>
                        <a:t>Risks and Assumptions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5 min</a:t>
                      </a:r>
                    </a:p>
                  </a:txBody>
                  <a:tcPr/>
                </a:tc>
                <a:extLst>
                  <a:ext uri="{0D108BD9-81ED-4DB2-BD59-A6C34878D82A}">
                    <a16:rowId xmlns:a16="http://schemas.microsoft.com/office/drawing/2014/main" val="10007"/>
                  </a:ext>
                </a:extLst>
              </a:tr>
              <a:tr h="370840">
                <a:tc>
                  <a:txBody>
                    <a:bodyPr/>
                    <a:lstStyle/>
                    <a:p>
                      <a:r>
                        <a:rPr lang="en-US" sz="1800" kern="1200" dirty="0">
                          <a:solidFill>
                            <a:schemeClr val="dk1"/>
                          </a:solidFill>
                          <a:latin typeface="+mn-lt"/>
                          <a:ea typeface="+mn-ea"/>
                          <a:cs typeface="+mn-cs"/>
                        </a:rPr>
                        <a:t>Questions/Discussion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10 min</a:t>
                      </a:r>
                    </a:p>
                  </a:txBody>
                  <a:tcPr/>
                </a:tc>
                <a:extLst>
                  <a:ext uri="{0D108BD9-81ED-4DB2-BD59-A6C34878D82A}">
                    <a16:rowId xmlns:a16="http://schemas.microsoft.com/office/drawing/2014/main" val="10008"/>
                  </a:ext>
                </a:extLst>
              </a:tr>
              <a:tr h="370840">
                <a:tc>
                  <a:txBody>
                    <a:bodyPr/>
                    <a:lstStyle/>
                    <a:p>
                      <a:r>
                        <a:rPr lang="en-US" sz="1800" kern="1200" dirty="0">
                          <a:solidFill>
                            <a:schemeClr val="dk1"/>
                          </a:solidFill>
                          <a:latin typeface="+mn-lt"/>
                          <a:ea typeface="+mn-ea"/>
                          <a:cs typeface="+mn-cs"/>
                        </a:rPr>
                        <a:t>Next Steps and Action Items</a:t>
                      </a:r>
                    </a:p>
                  </a:txBody>
                  <a:tcPr/>
                </a:tc>
                <a:tc>
                  <a:txBody>
                    <a:bodyPr/>
                    <a:lstStyle/>
                    <a:p>
                      <a:pPr marL="0" algn="l" defTabSz="457200" rtl="0" eaLnBrk="1" latinLnBrk="0" hangingPunct="1"/>
                      <a:r>
                        <a:rPr lang="en-US" sz="1800" kern="1200" dirty="0">
                          <a:solidFill>
                            <a:schemeClr val="dk1"/>
                          </a:solidFill>
                          <a:latin typeface="+mn-lt"/>
                          <a:ea typeface="+mn-ea"/>
                          <a:cs typeface="+mn-cs"/>
                        </a:rPr>
                        <a:t>2 min</a:t>
                      </a:r>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82415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Preliminary List of Demonstration Sites (provided by ONC)</a:t>
            </a:r>
          </a:p>
        </p:txBody>
      </p:sp>
      <p:sp>
        <p:nvSpPr>
          <p:cNvPr id="3" name="Content Placeholder 2"/>
          <p:cNvSpPr>
            <a:spLocks noGrp="1"/>
          </p:cNvSpPr>
          <p:nvPr>
            <p:ph sz="half" idx="1"/>
          </p:nvPr>
        </p:nvSpPr>
        <p:spPr>
          <a:xfrm>
            <a:off x="381000" y="1828800"/>
            <a:ext cx="4038600" cy="4865148"/>
          </a:xfrm>
        </p:spPr>
        <p:txBody>
          <a:bodyPr>
            <a:normAutofit/>
          </a:bodyPr>
          <a:lstStyle/>
          <a:p>
            <a:pPr marL="0" lvl="0" indent="0">
              <a:buNone/>
            </a:pPr>
            <a:r>
              <a:rPr lang="en-US" dirty="0"/>
              <a:t>High Capacity (also High Burden)</a:t>
            </a:r>
          </a:p>
          <a:p>
            <a:r>
              <a:rPr lang="en-US" dirty="0"/>
              <a:t>Kentucky</a:t>
            </a:r>
          </a:p>
          <a:p>
            <a:r>
              <a:rPr lang="en-US" dirty="0"/>
              <a:t>West Virginia</a:t>
            </a:r>
          </a:p>
          <a:p>
            <a:pPr marL="0" lvl="0" indent="0">
              <a:buNone/>
            </a:pPr>
            <a:r>
              <a:rPr lang="en-US" dirty="0"/>
              <a:t>Moderate Capacity</a:t>
            </a:r>
          </a:p>
          <a:p>
            <a:r>
              <a:rPr lang="en-US" dirty="0"/>
              <a:t>Nebraska</a:t>
            </a:r>
          </a:p>
          <a:p>
            <a:r>
              <a:rPr lang="en-US" dirty="0"/>
              <a:t>California</a:t>
            </a:r>
          </a:p>
          <a:p>
            <a:pPr marL="0" lvl="0" indent="0">
              <a:buNone/>
            </a:pPr>
            <a:r>
              <a:rPr lang="en-US" dirty="0"/>
              <a:t>Low Capacity</a:t>
            </a:r>
          </a:p>
          <a:p>
            <a:r>
              <a:rPr lang="en-US" dirty="0"/>
              <a:t>New Hampshire</a:t>
            </a:r>
          </a:p>
          <a:p>
            <a:r>
              <a:rPr lang="en-US" dirty="0"/>
              <a:t>Georgia</a:t>
            </a:r>
          </a:p>
          <a:p>
            <a:endParaRPr lang="en-US" dirty="0"/>
          </a:p>
        </p:txBody>
      </p:sp>
      <p:sp>
        <p:nvSpPr>
          <p:cNvPr id="4" name="Content Placeholder 3"/>
          <p:cNvSpPr>
            <a:spLocks noGrp="1"/>
          </p:cNvSpPr>
          <p:nvPr>
            <p:ph sz="half" idx="2"/>
          </p:nvPr>
        </p:nvSpPr>
        <p:spPr>
          <a:xfrm>
            <a:off x="4724400" y="1828800"/>
            <a:ext cx="4038600" cy="4865148"/>
          </a:xfrm>
        </p:spPr>
        <p:txBody>
          <a:bodyPr>
            <a:normAutofit/>
          </a:bodyPr>
          <a:lstStyle/>
          <a:p>
            <a:pPr marL="0" lvl="0" indent="0">
              <a:buNone/>
            </a:pPr>
            <a:r>
              <a:rPr lang="en-US" dirty="0"/>
              <a:t>Electronic Clinical Decision Support states are:</a:t>
            </a:r>
          </a:p>
          <a:p>
            <a:r>
              <a:rPr lang="en-US" dirty="0"/>
              <a:t>Illinois</a:t>
            </a:r>
          </a:p>
          <a:p>
            <a:r>
              <a:rPr lang="en-US" dirty="0"/>
              <a:t>Utah </a:t>
            </a:r>
          </a:p>
          <a:p>
            <a:pPr marL="0" indent="0">
              <a:buNone/>
            </a:pPr>
            <a:endParaRPr lang="en-US" dirty="0"/>
          </a:p>
        </p:txBody>
      </p:sp>
      <p:sp>
        <p:nvSpPr>
          <p:cNvPr id="5" name="Slide Number Placeholder 4"/>
          <p:cNvSpPr>
            <a:spLocks noGrp="1"/>
          </p:cNvSpPr>
          <p:nvPr>
            <p:ph type="sldNum" sz="quarter" idx="12"/>
          </p:nvPr>
        </p:nvSpPr>
        <p:spPr/>
        <p:txBody>
          <a:bodyPr/>
          <a:lstStyle/>
          <a:p>
            <a:fld id="{22FFB6AE-E1BF-994E-8E90-6BA7B36DE5DD}" type="slidenum">
              <a:rPr lang="en-US" smtClean="0"/>
              <a:t>20</a:t>
            </a:fld>
            <a:endParaRPr lang="en-US" dirty="0"/>
          </a:p>
        </p:txBody>
      </p:sp>
      <p:sp>
        <p:nvSpPr>
          <p:cNvPr id="6" name="TextBox 5"/>
          <p:cNvSpPr txBox="1"/>
          <p:nvPr/>
        </p:nvSpPr>
        <p:spPr>
          <a:xfrm>
            <a:off x="262083" y="972234"/>
            <a:ext cx="8655628" cy="984885"/>
          </a:xfrm>
          <a:prstGeom prst="rect">
            <a:avLst/>
          </a:prstGeom>
          <a:noFill/>
        </p:spPr>
        <p:txBody>
          <a:bodyPr wrap="square" rtlCol="0">
            <a:spAutoFit/>
          </a:bodyPr>
          <a:lstStyle/>
          <a:p>
            <a:r>
              <a:rPr lang="en-US" sz="2000" b="1" dirty="0">
                <a:solidFill>
                  <a:schemeClr val="tx2"/>
                </a:solidFill>
              </a:rPr>
              <a:t>These states represent a range of high technical capacity/high burden to low capacity.  </a:t>
            </a:r>
          </a:p>
          <a:p>
            <a:endParaRPr lang="en-US" dirty="0"/>
          </a:p>
        </p:txBody>
      </p:sp>
    </p:spTree>
    <p:extLst>
      <p:ext uri="{BB962C8B-B14F-4D97-AF65-F5344CB8AC3E}">
        <p14:creationId xmlns:p14="http://schemas.microsoft.com/office/powerpoint/2010/main" val="1391158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Project Team Member Contact Info (Core Team Members)</a:t>
            </a:r>
          </a:p>
        </p:txBody>
      </p:sp>
      <p:sp>
        <p:nvSpPr>
          <p:cNvPr id="4" name="Slide Number Placeholder 3"/>
          <p:cNvSpPr>
            <a:spLocks noGrp="1"/>
          </p:cNvSpPr>
          <p:nvPr>
            <p:ph type="sldNum" sz="quarter" idx="12"/>
          </p:nvPr>
        </p:nvSpPr>
        <p:spPr/>
        <p:txBody>
          <a:bodyPr/>
          <a:lstStyle/>
          <a:p>
            <a:fld id="{22FFB6AE-E1BF-994E-8E90-6BA7B36DE5DD}" type="slidenum">
              <a:rPr lang="en-US" smtClean="0"/>
              <a:t>21</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9775777"/>
              </p:ext>
            </p:extLst>
          </p:nvPr>
        </p:nvGraphicFramePr>
        <p:xfrm>
          <a:off x="558800" y="1457960"/>
          <a:ext cx="7874000" cy="3037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3525520">
                  <a:extLst>
                    <a:ext uri="{9D8B030D-6E8A-4147-A177-3AD203B41FA5}">
                      <a16:colId xmlns:a16="http://schemas.microsoft.com/office/drawing/2014/main" val="20001"/>
                    </a:ext>
                  </a:extLst>
                </a:gridCol>
                <a:gridCol w="2316480">
                  <a:extLst>
                    <a:ext uri="{9D8B030D-6E8A-4147-A177-3AD203B41FA5}">
                      <a16:colId xmlns:a16="http://schemas.microsoft.com/office/drawing/2014/main" val="20002"/>
                    </a:ext>
                  </a:extLst>
                </a:gridCol>
              </a:tblGrid>
              <a:tr h="370840">
                <a:tc>
                  <a:txBody>
                    <a:bodyPr/>
                    <a:lstStyle/>
                    <a:p>
                      <a:r>
                        <a:rPr lang="en-US" dirty="0"/>
                        <a:t>Name</a:t>
                      </a:r>
                    </a:p>
                  </a:txBody>
                  <a:tcPr/>
                </a:tc>
                <a:tc>
                  <a:txBody>
                    <a:bodyPr/>
                    <a:lstStyle/>
                    <a:p>
                      <a:r>
                        <a:rPr lang="en-US" dirty="0"/>
                        <a:t>email</a:t>
                      </a:r>
                    </a:p>
                  </a:txBody>
                  <a:tcPr/>
                </a:tc>
                <a:tc>
                  <a:txBody>
                    <a:bodyPr/>
                    <a:lstStyle/>
                    <a:p>
                      <a:r>
                        <a:rPr lang="en-US" dirty="0"/>
                        <a:t>Phone number</a:t>
                      </a:r>
                    </a:p>
                  </a:txBody>
                  <a:tcPr/>
                </a:tc>
                <a:extLst>
                  <a:ext uri="{0D108BD9-81ED-4DB2-BD59-A6C34878D82A}">
                    <a16:rowId xmlns:a16="http://schemas.microsoft.com/office/drawing/2014/main" val="10000"/>
                  </a:ext>
                </a:extLst>
              </a:tr>
              <a:tr h="370840">
                <a:tc>
                  <a:txBody>
                    <a:bodyPr/>
                    <a:lstStyle/>
                    <a:p>
                      <a:r>
                        <a:rPr lang="en-US" dirty="0"/>
                        <a:t>Emily Mitchell (Primary Point of Contact)</a:t>
                      </a:r>
                    </a:p>
                  </a:txBody>
                  <a:tcPr/>
                </a:tc>
                <a:tc>
                  <a:txBody>
                    <a:bodyPr/>
                    <a:lstStyle/>
                    <a:p>
                      <a:r>
                        <a:rPr lang="en-US" dirty="0">
                          <a:hlinkClick r:id="rId2"/>
                        </a:rPr>
                        <a:t>Emily.d.Mitchell@accenturefederal.com</a:t>
                      </a:r>
                      <a:endParaRPr lang="en-US" dirty="0"/>
                    </a:p>
                  </a:txBody>
                  <a:tcPr/>
                </a:tc>
                <a:tc>
                  <a:txBody>
                    <a:bodyPr/>
                    <a:lstStyle/>
                    <a:p>
                      <a:r>
                        <a:rPr lang="en-US" dirty="0"/>
                        <a:t>Cell: 415-377-9388</a:t>
                      </a:r>
                    </a:p>
                  </a:txBody>
                  <a:tcPr/>
                </a:tc>
                <a:extLst>
                  <a:ext uri="{0D108BD9-81ED-4DB2-BD59-A6C34878D82A}">
                    <a16:rowId xmlns:a16="http://schemas.microsoft.com/office/drawing/2014/main" val="10001"/>
                  </a:ext>
                </a:extLst>
              </a:tr>
              <a:tr h="370840">
                <a:tc>
                  <a:txBody>
                    <a:bodyPr/>
                    <a:lstStyle/>
                    <a:p>
                      <a:r>
                        <a:rPr lang="en-US" dirty="0"/>
                        <a:t>Heather Stevens</a:t>
                      </a:r>
                    </a:p>
                  </a:txBody>
                  <a:tcPr/>
                </a:tc>
                <a:tc>
                  <a:txBody>
                    <a:bodyPr/>
                    <a:lstStyle/>
                    <a:p>
                      <a:r>
                        <a:rPr lang="en-US" dirty="0">
                          <a:hlinkClick r:id="rId3"/>
                        </a:rPr>
                        <a:t>Heather.m.stevens@accenturefederal.com</a:t>
                      </a:r>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Office: 571-</a:t>
                      </a:r>
                      <a:r>
                        <a:rPr lang="en-US" sz="1800" kern="1200" dirty="0">
                          <a:solidFill>
                            <a:schemeClr val="dk1"/>
                          </a:solidFill>
                          <a:effectLst/>
                          <a:latin typeface="+mn-lt"/>
                          <a:ea typeface="+mn-ea"/>
                          <a:cs typeface="+mn-cs"/>
                        </a:rPr>
                        <a:t>858-2076</a:t>
                      </a:r>
                    </a:p>
                    <a:p>
                      <a:endParaRPr lang="en-US" dirty="0"/>
                    </a:p>
                  </a:txBody>
                  <a:tcPr/>
                </a:tc>
                <a:extLst>
                  <a:ext uri="{0D108BD9-81ED-4DB2-BD59-A6C34878D82A}">
                    <a16:rowId xmlns:a16="http://schemas.microsoft.com/office/drawing/2014/main" val="10002"/>
                  </a:ext>
                </a:extLst>
              </a:tr>
              <a:tr h="370840">
                <a:tc>
                  <a:txBody>
                    <a:bodyPr/>
                    <a:lstStyle/>
                    <a:p>
                      <a:r>
                        <a:rPr lang="en-US" dirty="0"/>
                        <a:t>Mike Flanigan</a:t>
                      </a:r>
                    </a:p>
                  </a:txBody>
                  <a:tcPr/>
                </a:tc>
                <a:tc>
                  <a:txBody>
                    <a:bodyPr/>
                    <a:lstStyle/>
                    <a:p>
                      <a:r>
                        <a:rPr lang="en-US" dirty="0">
                          <a:hlinkClick r:id="rId4"/>
                        </a:rPr>
                        <a:t>mike.flanigan@carradora.com</a:t>
                      </a:r>
                      <a:r>
                        <a:rPr lang="en-US" dirty="0"/>
                        <a:t> </a:t>
                      </a:r>
                    </a:p>
                  </a:txBody>
                  <a:tcPr/>
                </a:tc>
                <a:tc>
                  <a:txBody>
                    <a:bodyPr/>
                    <a:lstStyle/>
                    <a:p>
                      <a:r>
                        <a:rPr lang="en-US" dirty="0"/>
                        <a:t>Cell: 301-641-9437</a:t>
                      </a:r>
                    </a:p>
                  </a:txBody>
                  <a:tcPr/>
                </a:tc>
                <a:extLst>
                  <a:ext uri="{0D108BD9-81ED-4DB2-BD59-A6C34878D82A}">
                    <a16:rowId xmlns:a16="http://schemas.microsoft.com/office/drawing/2014/main" val="10003"/>
                  </a:ext>
                </a:extLst>
              </a:tr>
              <a:tr h="370840">
                <a:tc>
                  <a:txBody>
                    <a:bodyPr/>
                    <a:lstStyle/>
                    <a:p>
                      <a:r>
                        <a:rPr lang="en-US" dirty="0"/>
                        <a:t>Jamie Parker</a:t>
                      </a:r>
                    </a:p>
                  </a:txBody>
                  <a:tcPr/>
                </a:tc>
                <a:tc>
                  <a:txBody>
                    <a:bodyPr/>
                    <a:lstStyle/>
                    <a:p>
                      <a:r>
                        <a:rPr lang="en-US" dirty="0">
                          <a:hlinkClick r:id="rId5"/>
                        </a:rPr>
                        <a:t>jamie.parker@carradora.com</a:t>
                      </a:r>
                      <a:r>
                        <a:rPr lang="en-US" dirty="0"/>
                        <a:t>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Office: </a:t>
                      </a:r>
                      <a:r>
                        <a:rPr lang="en-US" sz="1800" kern="1200">
                          <a:solidFill>
                            <a:schemeClr val="dk1"/>
                          </a:solidFill>
                          <a:effectLst/>
                          <a:latin typeface="+mn-lt"/>
                          <a:ea typeface="+mn-ea"/>
                          <a:cs typeface="+mn-cs"/>
                        </a:rPr>
                        <a:t>240-426-6977</a:t>
                      </a:r>
                      <a:endParaRPr lang="en-US"/>
                    </a:p>
                  </a:txBody>
                  <a:tcPr/>
                </a:tc>
                <a:extLst>
                  <a:ext uri="{0D108BD9-81ED-4DB2-BD59-A6C34878D82A}">
                    <a16:rowId xmlns:a16="http://schemas.microsoft.com/office/drawing/2014/main" val="10004"/>
                  </a:ext>
                </a:extLst>
              </a:tr>
              <a:tr h="370840">
                <a:tc>
                  <a:txBody>
                    <a:bodyPr/>
                    <a:lstStyle/>
                    <a:p>
                      <a:r>
                        <a:rPr lang="en-US" dirty="0"/>
                        <a:t>Sherry Green</a:t>
                      </a:r>
                    </a:p>
                  </a:txBody>
                  <a:tcPr/>
                </a:tc>
                <a:tc>
                  <a:txBody>
                    <a:bodyPr/>
                    <a:lstStyle/>
                    <a:p>
                      <a:r>
                        <a:rPr lang="en-US" dirty="0">
                          <a:hlinkClick r:id="rId6"/>
                        </a:rPr>
                        <a:t>sgreen586@gmail.com</a:t>
                      </a:r>
                      <a:endParaRPr lang="en-US" dirty="0"/>
                    </a:p>
                  </a:txBody>
                  <a:tcPr/>
                </a:tc>
                <a:tc>
                  <a:txBody>
                    <a:bodyPr/>
                    <a:lstStyle/>
                    <a:p>
                      <a:r>
                        <a:rPr lang="en-US" dirty="0"/>
                        <a:t>Cell: 505-692-0457</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73854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Accenture Project Team Member Roster</a:t>
            </a:r>
          </a:p>
        </p:txBody>
      </p:sp>
      <p:sp>
        <p:nvSpPr>
          <p:cNvPr id="4" name="Slide Number Placeholder 3"/>
          <p:cNvSpPr>
            <a:spLocks noGrp="1"/>
          </p:cNvSpPr>
          <p:nvPr>
            <p:ph type="sldNum" sz="quarter" idx="12"/>
          </p:nvPr>
        </p:nvSpPr>
        <p:spPr/>
        <p:txBody>
          <a:bodyPr/>
          <a:lstStyle/>
          <a:p>
            <a:fld id="{22FFB6AE-E1BF-994E-8E90-6BA7B36DE5DD}" type="slidenum">
              <a:rPr lang="en-US" smtClean="0"/>
              <a:t>22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49213469"/>
              </p:ext>
            </p:extLst>
          </p:nvPr>
        </p:nvGraphicFramePr>
        <p:xfrm>
          <a:off x="220486" y="993140"/>
          <a:ext cx="8697224" cy="5739130"/>
        </p:xfrm>
        <a:graphic>
          <a:graphicData uri="http://schemas.openxmlformats.org/drawingml/2006/table">
            <a:tbl>
              <a:tblPr firstRow="1" bandRow="1">
                <a:tableStyleId>{5C22544A-7EE6-4342-B048-85BDC9FD1C3A}</a:tableStyleId>
              </a:tblPr>
              <a:tblGrid>
                <a:gridCol w="1173226">
                  <a:extLst>
                    <a:ext uri="{9D8B030D-6E8A-4147-A177-3AD203B41FA5}">
                      <a16:colId xmlns:a16="http://schemas.microsoft.com/office/drawing/2014/main" val="20000"/>
                    </a:ext>
                  </a:extLst>
                </a:gridCol>
                <a:gridCol w="2493913">
                  <a:extLst>
                    <a:ext uri="{9D8B030D-6E8A-4147-A177-3AD203B41FA5}">
                      <a16:colId xmlns:a16="http://schemas.microsoft.com/office/drawing/2014/main" val="20001"/>
                    </a:ext>
                  </a:extLst>
                </a:gridCol>
                <a:gridCol w="5030085">
                  <a:extLst>
                    <a:ext uri="{9D8B030D-6E8A-4147-A177-3AD203B41FA5}">
                      <a16:colId xmlns:a16="http://schemas.microsoft.com/office/drawing/2014/main" val="20002"/>
                    </a:ext>
                  </a:extLst>
                </a:gridCol>
              </a:tblGrid>
              <a:tr h="270510">
                <a:tc>
                  <a:txBody>
                    <a:bodyPr/>
                    <a:lstStyle/>
                    <a:p>
                      <a:r>
                        <a:rPr lang="en-US" sz="1050" dirty="0"/>
                        <a:t>Name</a:t>
                      </a:r>
                    </a:p>
                  </a:txBody>
                  <a:tcPr/>
                </a:tc>
                <a:tc>
                  <a:txBody>
                    <a:bodyPr/>
                    <a:lstStyle/>
                    <a:p>
                      <a:r>
                        <a:rPr lang="en-US" sz="1050" dirty="0"/>
                        <a:t>Role</a:t>
                      </a:r>
                    </a:p>
                  </a:txBody>
                  <a:tcPr/>
                </a:tc>
                <a:tc>
                  <a:txBody>
                    <a:bodyPr/>
                    <a:lstStyle/>
                    <a:p>
                      <a:r>
                        <a:rPr lang="en-US" sz="1050" dirty="0"/>
                        <a:t>Tasks/Responsibilities</a:t>
                      </a:r>
                    </a:p>
                  </a:txBody>
                  <a:tcPr/>
                </a:tc>
                <a:extLst>
                  <a:ext uri="{0D108BD9-81ED-4DB2-BD59-A6C34878D82A}">
                    <a16:rowId xmlns:a16="http://schemas.microsoft.com/office/drawing/2014/main" val="10000"/>
                  </a:ext>
                </a:extLst>
              </a:tr>
              <a:tr h="370840">
                <a:tc>
                  <a:txBody>
                    <a:bodyPr/>
                    <a:lstStyle/>
                    <a:p>
                      <a:r>
                        <a:rPr lang="en-US" sz="1050" dirty="0"/>
                        <a:t>Heather Stevens</a:t>
                      </a:r>
                    </a:p>
                  </a:txBody>
                  <a:tcPr/>
                </a:tc>
                <a:tc>
                  <a:txBody>
                    <a:bodyPr/>
                    <a:lstStyle/>
                    <a:p>
                      <a:r>
                        <a:rPr lang="en-US" sz="1050" dirty="0"/>
                        <a:t>Program Manager</a:t>
                      </a:r>
                    </a:p>
                  </a:txBody>
                  <a:tcPr/>
                </a:tc>
                <a:tc>
                  <a:txBody>
                    <a:bodyPr/>
                    <a:lstStyle/>
                    <a:p>
                      <a:pPr marL="0" indent="0">
                        <a:buFont typeface="Arial" panose="020B0604020202020204" pitchFamily="34" charset="0"/>
                        <a:buNone/>
                      </a:pPr>
                      <a:r>
                        <a:rPr lang="en-US" sz="1050" dirty="0"/>
                        <a:t>Responsible for contract and project start-up, implementation and enforcement of program processes and policies, provide oversight</a:t>
                      </a:r>
                      <a:r>
                        <a:rPr lang="en-US" sz="1050" baseline="0" dirty="0"/>
                        <a:t> and serve as escalation contact.</a:t>
                      </a:r>
                      <a:endParaRPr lang="en-US" sz="1050" dirty="0"/>
                    </a:p>
                  </a:txBody>
                  <a:tcPr/>
                </a:tc>
                <a:extLst>
                  <a:ext uri="{0D108BD9-81ED-4DB2-BD59-A6C34878D82A}">
                    <a16:rowId xmlns:a16="http://schemas.microsoft.com/office/drawing/2014/main" val="10001"/>
                  </a:ext>
                </a:extLst>
              </a:tr>
              <a:tr h="370840">
                <a:tc>
                  <a:txBody>
                    <a:bodyPr/>
                    <a:lstStyle/>
                    <a:p>
                      <a:r>
                        <a:rPr lang="en-US" sz="1050" dirty="0"/>
                        <a:t>Emily Mitchell</a:t>
                      </a:r>
                    </a:p>
                  </a:txBody>
                  <a:tcPr/>
                </a:tc>
                <a:tc>
                  <a:txBody>
                    <a:bodyPr/>
                    <a:lstStyle/>
                    <a:p>
                      <a:r>
                        <a:rPr lang="en-US" sz="1050" dirty="0"/>
                        <a:t>Project Manager/Project Director</a:t>
                      </a:r>
                    </a:p>
                  </a:txBody>
                  <a:tcPr/>
                </a:tc>
                <a:tc>
                  <a:txBody>
                    <a:bodyPr/>
                    <a:lstStyle/>
                    <a:p>
                      <a:pPr marL="0" indent="0">
                        <a:buFont typeface="Arial" panose="020B0604020202020204" pitchFamily="34" charset="0"/>
                        <a:buNone/>
                      </a:pPr>
                      <a:r>
                        <a:rPr lang="en-US" sz="1050" dirty="0"/>
                        <a:t>Primary Accenture contact for ONC COR. Accountability for all tasks and deliverables.  Ensure tasks are executed on time and on budget</a:t>
                      </a:r>
                      <a:r>
                        <a:rPr lang="en-US" sz="1050" baseline="0" dirty="0"/>
                        <a:t> and that communication between project teams occurs effectively.</a:t>
                      </a:r>
                      <a:endParaRPr lang="en-US" sz="1050" dirty="0"/>
                    </a:p>
                  </a:txBody>
                  <a:tcPr/>
                </a:tc>
                <a:extLst>
                  <a:ext uri="{0D108BD9-81ED-4DB2-BD59-A6C34878D82A}">
                    <a16:rowId xmlns:a16="http://schemas.microsoft.com/office/drawing/2014/main" val="10002"/>
                  </a:ext>
                </a:extLst>
              </a:tr>
              <a:tr h="370840">
                <a:tc>
                  <a:txBody>
                    <a:bodyPr/>
                    <a:lstStyle/>
                    <a:p>
                      <a:r>
                        <a:rPr lang="en-US" sz="1050" dirty="0"/>
                        <a:t>Mike Flanigan</a:t>
                      </a:r>
                    </a:p>
                  </a:txBody>
                  <a:tcPr/>
                </a:tc>
                <a:tc>
                  <a:txBody>
                    <a:bodyPr/>
                    <a:lstStyle/>
                    <a:p>
                      <a:r>
                        <a:rPr lang="en-US" sz="1050" dirty="0"/>
                        <a:t>Technical Demonstration Task Manager</a:t>
                      </a:r>
                    </a:p>
                  </a:txBody>
                  <a:tcPr/>
                </a:tc>
                <a:tc>
                  <a:txBody>
                    <a:bodyPr/>
                    <a:lstStyle/>
                    <a:p>
                      <a:pPr marL="0" indent="0">
                        <a:buFont typeface="Arial" panose="020B0604020202020204" pitchFamily="34" charset="0"/>
                        <a:buNone/>
                      </a:pPr>
                      <a:r>
                        <a:rPr lang="en-US" sz="1050" dirty="0"/>
                        <a:t>Task Manager for the</a:t>
                      </a:r>
                      <a:r>
                        <a:rPr lang="en-US" sz="1050" baseline="0" dirty="0"/>
                        <a:t> technical demonstration sites and proof of concept site testing (Task 3).  </a:t>
                      </a:r>
                      <a:endParaRPr lang="en-US" sz="1050" dirty="0"/>
                    </a:p>
                  </a:txBody>
                  <a:tcPr/>
                </a:tc>
                <a:extLst>
                  <a:ext uri="{0D108BD9-81ED-4DB2-BD59-A6C34878D82A}">
                    <a16:rowId xmlns:a16="http://schemas.microsoft.com/office/drawing/2014/main" val="10003"/>
                  </a:ext>
                </a:extLst>
              </a:tr>
              <a:tr h="370840">
                <a:tc>
                  <a:txBody>
                    <a:bodyPr/>
                    <a:lstStyle/>
                    <a:p>
                      <a:r>
                        <a:rPr lang="en-US" sz="1050" dirty="0"/>
                        <a:t>Jamie Parker</a:t>
                      </a:r>
                    </a:p>
                  </a:txBody>
                  <a:tcPr/>
                </a:tc>
                <a:tc>
                  <a:txBody>
                    <a:bodyPr/>
                    <a:lstStyle/>
                    <a:p>
                      <a:r>
                        <a:rPr lang="en-US" sz="1050" dirty="0"/>
                        <a:t>Technical Demonstration Task Manager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t>Task Manager for the</a:t>
                      </a:r>
                      <a:r>
                        <a:rPr lang="en-US" sz="1050" baseline="0" dirty="0"/>
                        <a:t> technical demonstration sites and proof of concept site testing (Task 3).  </a:t>
                      </a:r>
                      <a:endParaRPr lang="en-US" sz="1050" dirty="0"/>
                    </a:p>
                  </a:txBody>
                  <a:tcPr/>
                </a:tc>
                <a:extLst>
                  <a:ext uri="{0D108BD9-81ED-4DB2-BD59-A6C34878D82A}">
                    <a16:rowId xmlns:a16="http://schemas.microsoft.com/office/drawing/2014/main" val="10004"/>
                  </a:ext>
                </a:extLst>
              </a:tr>
              <a:tr h="370840">
                <a:tc>
                  <a:txBody>
                    <a:bodyPr/>
                    <a:lstStyle/>
                    <a:p>
                      <a:r>
                        <a:rPr lang="en-US" sz="1050" dirty="0"/>
                        <a:t>Sherry Green</a:t>
                      </a:r>
                    </a:p>
                  </a:txBody>
                  <a:tcPr/>
                </a:tc>
                <a:tc>
                  <a:txBody>
                    <a:bodyPr/>
                    <a:lstStyle/>
                    <a:p>
                      <a:r>
                        <a:rPr lang="en-US" sz="1050" dirty="0"/>
                        <a:t>PDMP Subject Matter Advisor</a:t>
                      </a:r>
                    </a:p>
                  </a:txBody>
                  <a:tcPr/>
                </a:tc>
                <a:tc>
                  <a:txBody>
                    <a:bodyPr/>
                    <a:lstStyle/>
                    <a:p>
                      <a:r>
                        <a:rPr lang="en-US" sz="1050" dirty="0"/>
                        <a:t>Key Health SME supporting</a:t>
                      </a:r>
                      <a:r>
                        <a:rPr lang="en-US" sz="1050" baseline="0" dirty="0"/>
                        <a:t> PDMP site selection, planning, and oversight of sprint execution.</a:t>
                      </a:r>
                      <a:endParaRPr lang="en-US" sz="1050" dirty="0"/>
                    </a:p>
                  </a:txBody>
                  <a:tcPr/>
                </a:tc>
                <a:extLst>
                  <a:ext uri="{0D108BD9-81ED-4DB2-BD59-A6C34878D82A}">
                    <a16:rowId xmlns:a16="http://schemas.microsoft.com/office/drawing/2014/main" val="10005"/>
                  </a:ext>
                </a:extLst>
              </a:tr>
              <a:tr h="370840">
                <a:tc>
                  <a:txBody>
                    <a:bodyPr/>
                    <a:lstStyle/>
                    <a:p>
                      <a:r>
                        <a:rPr lang="en-US" sz="1050" dirty="0"/>
                        <a:t>Dragon Bashyam</a:t>
                      </a:r>
                    </a:p>
                  </a:txBody>
                  <a:tcPr/>
                </a:tc>
                <a:tc>
                  <a:txBody>
                    <a:bodyPr/>
                    <a:lstStyle/>
                    <a:p>
                      <a:r>
                        <a:rPr lang="en-US" sz="1050" dirty="0"/>
                        <a:t>Technical Demonstration Technical Team Co-Lead</a:t>
                      </a:r>
                    </a:p>
                  </a:txBody>
                  <a:tcPr/>
                </a:tc>
                <a:tc>
                  <a:txBody>
                    <a:bodyPr/>
                    <a:lstStyle/>
                    <a:p>
                      <a:r>
                        <a:rPr lang="en-US" sz="1050" dirty="0"/>
                        <a:t>Inform and lead development of the demonstration</a:t>
                      </a:r>
                      <a:r>
                        <a:rPr lang="en-US" sz="1050" baseline="0" dirty="0"/>
                        <a:t> sprints and proof of concept testing.</a:t>
                      </a:r>
                      <a:endParaRPr lang="en-US" sz="1050" dirty="0"/>
                    </a:p>
                  </a:txBody>
                  <a:tcPr/>
                </a:tc>
                <a:extLst>
                  <a:ext uri="{0D108BD9-81ED-4DB2-BD59-A6C34878D82A}">
                    <a16:rowId xmlns:a16="http://schemas.microsoft.com/office/drawing/2014/main" val="10006"/>
                  </a:ext>
                </a:extLst>
              </a:tr>
              <a:tr h="370840">
                <a:tc>
                  <a:txBody>
                    <a:bodyPr/>
                    <a:lstStyle/>
                    <a:p>
                      <a:r>
                        <a:rPr lang="en-US" sz="1050" dirty="0"/>
                        <a:t>Brett Marquard</a:t>
                      </a:r>
                    </a:p>
                  </a:txBody>
                  <a:tcPr/>
                </a:tc>
                <a:tc>
                  <a:txBody>
                    <a:bodyPr/>
                    <a:lstStyle/>
                    <a:p>
                      <a:r>
                        <a:rPr lang="en-US" sz="1050" dirty="0"/>
                        <a:t>Technical Demonstration Technical Team Co-Lead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t>Inform and lead development of the demonstration</a:t>
                      </a:r>
                      <a:r>
                        <a:rPr lang="en-US" sz="1050" baseline="0" dirty="0"/>
                        <a:t> sprints and proof of concept testing.</a:t>
                      </a:r>
                      <a:endParaRPr lang="en-US" sz="1050" dirty="0"/>
                    </a:p>
                  </a:txBody>
                  <a:tcPr/>
                </a:tc>
                <a:extLst>
                  <a:ext uri="{0D108BD9-81ED-4DB2-BD59-A6C34878D82A}">
                    <a16:rowId xmlns:a16="http://schemas.microsoft.com/office/drawing/2014/main" val="10007"/>
                  </a:ext>
                </a:extLst>
              </a:tr>
              <a:tr h="370840">
                <a:tc>
                  <a:txBody>
                    <a:bodyPr/>
                    <a:lstStyle/>
                    <a:p>
                      <a:r>
                        <a:rPr lang="en-US" sz="1050" dirty="0"/>
                        <a:t>Stacy Robison</a:t>
                      </a:r>
                    </a:p>
                  </a:txBody>
                  <a:tcPr/>
                </a:tc>
                <a:tc>
                  <a:txBody>
                    <a:bodyPr/>
                    <a:lstStyle/>
                    <a:p>
                      <a:r>
                        <a:rPr lang="en-US" sz="1050" dirty="0"/>
                        <a:t>Plain Language and Graphics</a:t>
                      </a:r>
                    </a:p>
                  </a:txBody>
                  <a:tcPr/>
                </a:tc>
                <a:tc>
                  <a:txBody>
                    <a:bodyPr/>
                    <a:lstStyle/>
                    <a:p>
                      <a:r>
                        <a:rPr lang="en-US" sz="1050" dirty="0"/>
                        <a:t>Oversee and help</a:t>
                      </a:r>
                      <a:r>
                        <a:rPr lang="en-US" sz="1050" baseline="0" dirty="0"/>
                        <a:t> identify resources for plain language messaging, content development and graphics development.</a:t>
                      </a:r>
                      <a:endParaRPr lang="en-US" sz="1050" dirty="0"/>
                    </a:p>
                  </a:txBody>
                  <a:tcPr/>
                </a:tc>
                <a:extLst>
                  <a:ext uri="{0D108BD9-81ED-4DB2-BD59-A6C34878D82A}">
                    <a16:rowId xmlns:a16="http://schemas.microsoft.com/office/drawing/2014/main" val="10008"/>
                  </a:ext>
                </a:extLst>
              </a:tr>
              <a:tr h="370840">
                <a:tc>
                  <a:txBody>
                    <a:bodyPr/>
                    <a:lstStyle/>
                    <a:p>
                      <a:r>
                        <a:rPr lang="en-US" sz="1050" dirty="0"/>
                        <a:t>Floyd Eisenberg</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t>CDS Subject Matter Advisor and Tools Support</a:t>
                      </a:r>
                    </a:p>
                  </a:txBody>
                  <a:tcPr/>
                </a:tc>
                <a:tc>
                  <a:txBody>
                    <a:bodyPr/>
                    <a:lstStyle/>
                    <a:p>
                      <a:r>
                        <a:rPr lang="en-US" sz="1050" dirty="0"/>
                        <a:t>Provide</a:t>
                      </a:r>
                      <a:r>
                        <a:rPr lang="en-US" sz="1050" baseline="0" dirty="0"/>
                        <a:t> knowledge of CDS tools and experience working with CDS to support proof of concept testing (Task 3.7).</a:t>
                      </a:r>
                      <a:endParaRPr lang="en-US" sz="1050" dirty="0"/>
                    </a:p>
                  </a:txBody>
                  <a:tcPr/>
                </a:tc>
                <a:extLst>
                  <a:ext uri="{0D108BD9-81ED-4DB2-BD59-A6C34878D82A}">
                    <a16:rowId xmlns:a16="http://schemas.microsoft.com/office/drawing/2014/main" val="10009"/>
                  </a:ext>
                </a:extLst>
              </a:tr>
              <a:tr h="370840">
                <a:tc>
                  <a:txBody>
                    <a:bodyPr/>
                    <a:lstStyle/>
                    <a:p>
                      <a:r>
                        <a:rPr lang="en-US" sz="1050" dirty="0"/>
                        <a:t>Cecil Lynch</a:t>
                      </a:r>
                    </a:p>
                  </a:txBody>
                  <a:tcPr/>
                </a:tc>
                <a:tc>
                  <a:txBody>
                    <a:bodyPr/>
                    <a:lstStyle/>
                    <a:p>
                      <a:r>
                        <a:rPr lang="en-US" sz="1050" dirty="0"/>
                        <a:t>SDO Subject Matter Advisor</a:t>
                      </a:r>
                    </a:p>
                  </a:txBody>
                  <a:tcPr/>
                </a:tc>
                <a:tc>
                  <a:txBody>
                    <a:bodyPr/>
                    <a:lstStyle/>
                    <a:p>
                      <a:r>
                        <a:rPr lang="en-US" sz="1050" dirty="0"/>
                        <a:t>Provide clinical expertise as a physician as well</a:t>
                      </a:r>
                      <a:r>
                        <a:rPr lang="en-US" sz="1050" baseline="0" dirty="0"/>
                        <a:t> as informatics and standards to inform the work of the technical demonstrations. </a:t>
                      </a:r>
                      <a:endParaRPr lang="en-US" sz="1050" dirty="0"/>
                    </a:p>
                  </a:txBody>
                  <a:tcPr/>
                </a:tc>
                <a:extLst>
                  <a:ext uri="{0D108BD9-81ED-4DB2-BD59-A6C34878D82A}">
                    <a16:rowId xmlns:a16="http://schemas.microsoft.com/office/drawing/2014/main" val="10010"/>
                  </a:ext>
                </a:extLst>
              </a:tr>
              <a:tr h="370840">
                <a:tc>
                  <a:txBody>
                    <a:bodyPr/>
                    <a:lstStyle/>
                    <a:p>
                      <a:r>
                        <a:rPr lang="en-US" sz="1050" dirty="0"/>
                        <a:t>Michael</a:t>
                      </a:r>
                      <a:r>
                        <a:rPr lang="en-US" sz="1050" baseline="0" dirty="0"/>
                        <a:t> Petersen</a:t>
                      </a:r>
                      <a:endParaRPr lang="en-US" sz="1050" dirty="0"/>
                    </a:p>
                  </a:txBody>
                  <a:tcPr/>
                </a:tc>
                <a:tc>
                  <a:txBody>
                    <a:bodyPr/>
                    <a:lstStyle/>
                    <a:p>
                      <a:r>
                        <a:rPr lang="en-US" sz="1050" dirty="0"/>
                        <a:t>PDMP/Opioids Subject Matter Advisor</a:t>
                      </a:r>
                    </a:p>
                  </a:txBody>
                  <a:tcPr/>
                </a:tc>
                <a:tc>
                  <a:txBody>
                    <a:bodyPr/>
                    <a:lstStyle/>
                    <a:p>
                      <a:r>
                        <a:rPr lang="en-US" sz="1050" dirty="0"/>
                        <a:t>Provide clinical</a:t>
                      </a:r>
                      <a:r>
                        <a:rPr lang="en-US" sz="1050" baseline="0" dirty="0"/>
                        <a:t> expertise, </a:t>
                      </a:r>
                      <a:r>
                        <a:rPr lang="en-US" sz="1050" dirty="0"/>
                        <a:t>relationships and experience as Accenture Epidemic Solutions &amp; Health Innovation</a:t>
                      </a:r>
                      <a:r>
                        <a:rPr lang="en-US" sz="1050" baseline="0" dirty="0"/>
                        <a:t> Lead to support project goals.</a:t>
                      </a:r>
                      <a:endParaRPr lang="en-US" sz="1050" dirty="0"/>
                    </a:p>
                  </a:txBody>
                  <a:tcPr/>
                </a:tc>
                <a:extLst>
                  <a:ext uri="{0D108BD9-81ED-4DB2-BD59-A6C34878D82A}">
                    <a16:rowId xmlns:a16="http://schemas.microsoft.com/office/drawing/2014/main" val="10011"/>
                  </a:ext>
                </a:extLst>
              </a:tr>
              <a:tr h="370840">
                <a:tc>
                  <a:txBody>
                    <a:bodyPr/>
                    <a:lstStyle/>
                    <a:p>
                      <a:r>
                        <a:rPr lang="en-US" sz="1050" dirty="0"/>
                        <a:t>Angelique Cortez</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t>Technical Demonstration Team Advisor</a:t>
                      </a:r>
                    </a:p>
                    <a:p>
                      <a:endParaRPr lang="en-US" sz="1050" dirty="0"/>
                    </a:p>
                  </a:txBody>
                  <a:tcPr/>
                </a:tc>
                <a:tc>
                  <a:txBody>
                    <a:bodyPr/>
                    <a:lstStyle/>
                    <a:p>
                      <a:r>
                        <a:rPr lang="en-US" sz="1050" dirty="0"/>
                        <a:t>Serve as a supporting task manager, leveraging past experience with ONC &amp;</a:t>
                      </a:r>
                      <a:r>
                        <a:rPr lang="en-US" sz="1050" baseline="0" dirty="0"/>
                        <a:t> with EHR implementation and health care delivery systems.</a:t>
                      </a:r>
                      <a:endParaRPr lang="en-US" sz="1050" dirty="0"/>
                    </a:p>
                  </a:txBody>
                  <a:tcPr/>
                </a:tc>
                <a:extLst>
                  <a:ext uri="{0D108BD9-81ED-4DB2-BD59-A6C34878D82A}">
                    <a16:rowId xmlns:a16="http://schemas.microsoft.com/office/drawing/2014/main" val="10012"/>
                  </a:ext>
                </a:extLst>
              </a:tr>
              <a:tr h="370840">
                <a:tc>
                  <a:txBody>
                    <a:bodyPr/>
                    <a:lstStyle/>
                    <a:p>
                      <a:r>
                        <a:rPr lang="en-US" sz="1050" dirty="0"/>
                        <a:t>Alex Lowitt</a:t>
                      </a:r>
                    </a:p>
                  </a:txBody>
                  <a:tcPr/>
                </a:tc>
                <a:tc>
                  <a:txBody>
                    <a:bodyPr/>
                    <a:lstStyle/>
                    <a:p>
                      <a:r>
                        <a:rPr lang="en-US" sz="1050" dirty="0"/>
                        <a:t>Technical Demonstration Team Advisor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dirty="0"/>
                        <a:t>Serve as a supporting task manager, leveraging past ONC PDMP experience.</a:t>
                      </a:r>
                    </a:p>
                  </a:txBody>
                  <a:tcPr/>
                </a:tc>
                <a:extLst>
                  <a:ext uri="{0D108BD9-81ED-4DB2-BD59-A6C34878D82A}">
                    <a16:rowId xmlns:a16="http://schemas.microsoft.com/office/drawing/2014/main" val="10013"/>
                  </a:ext>
                </a:extLst>
              </a:tr>
            </a:tbl>
          </a:graphicData>
        </a:graphic>
      </p:graphicFrame>
    </p:spTree>
    <p:extLst>
      <p:ext uri="{BB962C8B-B14F-4D97-AF65-F5344CB8AC3E}">
        <p14:creationId xmlns:p14="http://schemas.microsoft.com/office/powerpoint/2010/main" val="620487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 Purpose</a:t>
            </a:r>
          </a:p>
        </p:txBody>
      </p:sp>
      <p:sp>
        <p:nvSpPr>
          <p:cNvPr id="3" name="Content Placeholder 2"/>
          <p:cNvSpPr>
            <a:spLocks noGrp="1"/>
          </p:cNvSpPr>
          <p:nvPr>
            <p:ph idx="1"/>
          </p:nvPr>
        </p:nvSpPr>
        <p:spPr/>
        <p:txBody>
          <a:bodyPr/>
          <a:lstStyle/>
          <a:p>
            <a:r>
              <a:rPr lang="en-US" dirty="0"/>
              <a:t>Kick-off the Advancing PDMP-EHR Integration project</a:t>
            </a:r>
          </a:p>
          <a:p>
            <a:r>
              <a:rPr lang="en-US" dirty="0"/>
              <a:t>Ensure agreement on: </a:t>
            </a:r>
          </a:p>
          <a:p>
            <a:pPr lvl="1"/>
            <a:r>
              <a:rPr lang="en-US" dirty="0"/>
              <a:t>Project objectives </a:t>
            </a:r>
          </a:p>
          <a:p>
            <a:pPr lvl="1"/>
            <a:r>
              <a:rPr lang="en-US" dirty="0"/>
              <a:t>Common understanding of roles and responsibilities</a:t>
            </a:r>
          </a:p>
          <a:p>
            <a:pPr lvl="1"/>
            <a:r>
              <a:rPr lang="en-US" dirty="0"/>
              <a:t>Timelines across tasks</a:t>
            </a:r>
          </a:p>
          <a:p>
            <a:r>
              <a:rPr lang="en-US" dirty="0"/>
              <a:t>Introduce project team members</a:t>
            </a:r>
          </a:p>
          <a:p>
            <a:r>
              <a:rPr lang="en-US" dirty="0"/>
              <a:t>Discuss outreach to technical demo sites</a:t>
            </a:r>
          </a:p>
          <a:p>
            <a:pPr marL="0" indent="0">
              <a:buNone/>
            </a:pPr>
            <a:endParaRPr lang="en-US" dirty="0"/>
          </a:p>
        </p:txBody>
      </p:sp>
      <p:sp>
        <p:nvSpPr>
          <p:cNvPr id="4" name="Slide Number Placeholder 3"/>
          <p:cNvSpPr>
            <a:spLocks noGrp="1"/>
          </p:cNvSpPr>
          <p:nvPr>
            <p:ph type="sldNum" sz="quarter" idx="12"/>
          </p:nvPr>
        </p:nvSpPr>
        <p:spPr/>
        <p:txBody>
          <a:bodyPr/>
          <a:lstStyle/>
          <a:p>
            <a:fld id="{22FFB6AE-E1BF-994E-8E90-6BA7B36DE5DD}" type="slidenum">
              <a:rPr lang="en-US" smtClean="0"/>
              <a:t>3</a:t>
            </a:fld>
            <a:endParaRPr lang="en-US" dirty="0"/>
          </a:p>
        </p:txBody>
      </p:sp>
    </p:spTree>
    <p:extLst>
      <p:ext uri="{BB962C8B-B14F-4D97-AF65-F5344CB8AC3E}">
        <p14:creationId xmlns:p14="http://schemas.microsoft.com/office/powerpoint/2010/main" val="2611709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Introductions &amp; Project Team</a:t>
            </a:r>
          </a:p>
        </p:txBody>
      </p:sp>
      <p:sp>
        <p:nvSpPr>
          <p:cNvPr id="18" name="Slide Number Placeholder 17"/>
          <p:cNvSpPr>
            <a:spLocks noGrp="1"/>
          </p:cNvSpPr>
          <p:nvPr>
            <p:ph type="sldNum" sz="quarter" idx="12"/>
          </p:nvPr>
        </p:nvSpPr>
        <p:spPr/>
        <p:txBody>
          <a:bodyPr/>
          <a:lstStyle/>
          <a:p>
            <a:pPr defTabSz="457200" fontAlgn="base">
              <a:spcBef>
                <a:spcPct val="0"/>
              </a:spcBef>
              <a:spcAft>
                <a:spcPct val="0"/>
              </a:spcAft>
              <a:defRPr/>
            </a:pPr>
            <a:fld id="{E1A5DB0C-5155-4E26-88A0-21629CE60A71}" type="slidenum">
              <a:rPr lang="en-US" smtClean="0">
                <a:solidFill>
                  <a:prstClr val="black"/>
                </a:solidFill>
                <a:latin typeface="Arial" charset="0"/>
                <a:ea typeface="ＭＳ Ｐゴシック"/>
              </a:rPr>
              <a:pPr defTabSz="457200" fontAlgn="base">
                <a:spcBef>
                  <a:spcPct val="0"/>
                </a:spcBef>
                <a:spcAft>
                  <a:spcPct val="0"/>
                </a:spcAft>
                <a:defRPr/>
              </a:pPr>
              <a:t>4</a:t>
            </a:fld>
            <a:endParaRPr lang="en-US" dirty="0">
              <a:solidFill>
                <a:prstClr val="black"/>
              </a:solidFill>
              <a:latin typeface="Arial" charset="0"/>
              <a:ea typeface="ＭＳ Ｐゴシック"/>
            </a:endParaRPr>
          </a:p>
        </p:txBody>
      </p:sp>
      <p:pic>
        <p:nvPicPr>
          <p:cNvPr id="13" name="Picture 12"/>
          <p:cNvPicPr/>
          <p:nvPr/>
        </p:nvPicPr>
        <p:blipFill>
          <a:blip r:embed="rId3">
            <a:extLst>
              <a:ext uri="{28A0092B-C50C-407E-A947-70E740481C1C}">
                <a14:useLocalDpi xmlns:a14="http://schemas.microsoft.com/office/drawing/2010/main" val="0"/>
              </a:ext>
            </a:extLst>
          </a:blip>
          <a:srcRect/>
          <a:stretch>
            <a:fillRect/>
          </a:stretch>
        </p:blipFill>
        <p:spPr bwMode="auto">
          <a:xfrm>
            <a:off x="327063" y="2270178"/>
            <a:ext cx="3990937" cy="4057155"/>
          </a:xfrm>
          <a:prstGeom prst="rect">
            <a:avLst/>
          </a:prstGeom>
          <a:noFill/>
        </p:spPr>
      </p:pic>
      <p:sp>
        <p:nvSpPr>
          <p:cNvPr id="3" name="AutoShape 2" descr="data:image/png;base64,%20iVBORw0KGgoAAAANSUhEUgAAAEgAAAATCAMAAAFzfYvXAAAAAXNSR0IArs4c6QAAAARnQU1BAACxjwv8YQUAAAJYUExUR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Df9pt0AAADHdFJOUwABAgMEBQYHCAkKCwwNDg8QERITFBUWFxgZGhscHR8gISIjJCUmJygpKywtLi8wMTM0NTg5Ojs8PT4/QkRFRkdISUpLTE5PUFFSU1RWV1hZWltcXV5gYWJlZmdobG1vcnd8fX5/gIGChIWIiYqMjY6PkJGSk5aXmZqbnJ2en6KkpaanqKmqq6yusLGys7S1tre4ubq7vb6/wMLGx8nLzM3P0tPU1tfY2drb3t/g4ePk5ebn6Onr7e7v8PHz9PX29/j5+vv8/f6pJOAuAAAACXBIWXMAAA7DAAAOwwHHb6hkAAAC20lEQVQoU6WT+1dMURTHv15NSTKiJs/k1VBKMnkkJkamjMr7HY3kEaKoRPQYeZUQMci7QRkzaUymZMwdff8t9zaHZVliLT4/3P397rPXPufeczd+B5OjG+w9cBQE7PhAkJmjPHSIPcCrOvdg5jtnrIF4wjhpijq3vIqkVaVxMCs0kB+kScSfCKMQP3FcxKrPcpdHt5ZOWJ7cQpO+1UUYpYE+lrwJmQBjK6v0sNlE7S/k9n/eJOTQuPOHCSUoqVNjkSUVo6sLgcO1QeHHd1XgXfvskrAF5rmFZuRZYpDop9fkBEYpB5fPxwjCbbxRB2pMDr0bj3z0IYFHr2E/zdB624ajzb8g4ibqF4d5UjZyffXCeqCWuwNb/kLsTiH+RLCVN4OEHhqD62u0kEMy67VWqD9yTETBrLo9QOlZYKtlEmZacmBOqp+3jcfmFaBsVGnslpEXiwFXuJRiP3+oc1f/fA5j6IfVjsdF0jQmmexgMHtNTKlswkMylSrAWg6sIqW9zqw4gsgZLIocQw5Isu1f6t2a7j7VDo4lKnKd2UrRjDy3SikCx2db0eqoSRzztluNGhqwgQ24oJvajJMeOC61BN0ZB23fq79/sh/M7GHniUUjhfs/Ei6Tnjhh/pnJj+UuDSvChf13IozyRI4Q5j+xsEao36DzKNNhATZ/kqN/O1TnlETnDMS/oG+AFzHZyZc+8mn4FWVhZRbt0fLVdYdksPc+y3CBA152JEKdsCRu7UdpiYEuDTRHisdeV7ZNL9ke4+XBDEMH8yOc3ICET8xEo7KUQ7sGJjqC9fRvBqr5JENfJE/lMzau2OGRdFl0qjAiflnQHcr/nTpVm+TnvvQMfeb0aCezEdfDdWhmrdLo7URkDzZyR0LVwrtpa1atMeAJbS3v6E1HJXvuuXgaMe20PZC8K7FN8t1vozM+qovrof0odyvkl660Kd3seu7he/nVPFHyZb6m7XYvzd8AIQ0nb5Y2yXkAAAAASUVORK5CYII="/>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9" name="Picture 8" descr="A close up of a logo&#10;&#10;Description generated with very high confidence">
            <a:extLst>
              <a:ext uri="{FF2B5EF4-FFF2-40B4-BE49-F238E27FC236}">
                <a16:creationId xmlns:a16="http://schemas.microsoft.com/office/drawing/2014/main" id="{F7EC6449-6AED-42CF-A53A-FE57479112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805" y="1238153"/>
            <a:ext cx="1036147" cy="273660"/>
          </a:xfrm>
          <a:prstGeom prst="rect">
            <a:avLst/>
          </a:prstGeom>
        </p:spPr>
      </p:pic>
      <p:pic>
        <p:nvPicPr>
          <p:cNvPr id="10" name="Picture 9">
            <a:extLst>
              <a:ext uri="{FF2B5EF4-FFF2-40B4-BE49-F238E27FC236}">
                <a16:creationId xmlns:a16="http://schemas.microsoft.com/office/drawing/2014/main" id="{F032CF99-579B-41CF-8E13-409865456F6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8345" y="1238153"/>
            <a:ext cx="1878187" cy="445278"/>
          </a:xfrm>
          <a:prstGeom prst="rect">
            <a:avLst/>
          </a:prstGeom>
        </p:spPr>
      </p:pic>
      <p:pic>
        <p:nvPicPr>
          <p:cNvPr id="12" name="Picture 11">
            <a:extLst>
              <a:ext uri="{FF2B5EF4-FFF2-40B4-BE49-F238E27FC236}">
                <a16:creationId xmlns:a16="http://schemas.microsoft.com/office/drawing/2014/main" id="{22F86AE3-4EB8-4C92-8D88-48855CF6FF38}"/>
              </a:ext>
            </a:extLst>
          </p:cNvPr>
          <p:cNvPicPr>
            <a:picLocks noChangeAspect="1"/>
          </p:cNvPicPr>
          <p:nvPr/>
        </p:nvPicPr>
        <p:blipFill>
          <a:blip r:embed="rId6"/>
          <a:stretch>
            <a:fillRect/>
          </a:stretch>
        </p:blipFill>
        <p:spPr>
          <a:xfrm>
            <a:off x="141966" y="1726294"/>
            <a:ext cx="2081824" cy="372266"/>
          </a:xfrm>
          <a:prstGeom prst="rect">
            <a:avLst/>
          </a:prstGeom>
        </p:spPr>
      </p:pic>
      <p:pic>
        <p:nvPicPr>
          <p:cNvPr id="14" name="Picture 13">
            <a:extLst>
              <a:ext uri="{FF2B5EF4-FFF2-40B4-BE49-F238E27FC236}">
                <a16:creationId xmlns:a16="http://schemas.microsoft.com/office/drawing/2014/main" id="{92C7F9CA-3997-4711-B4F4-271D746DFDB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22531" y="1639201"/>
            <a:ext cx="2099523" cy="446730"/>
          </a:xfrm>
          <a:prstGeom prst="rect">
            <a:avLst/>
          </a:prstGeom>
        </p:spPr>
      </p:pic>
      <p:sp>
        <p:nvSpPr>
          <p:cNvPr id="15" name="Rounded Rectangle 14"/>
          <p:cNvSpPr/>
          <p:nvPr/>
        </p:nvSpPr>
        <p:spPr>
          <a:xfrm>
            <a:off x="4756785" y="2732450"/>
            <a:ext cx="2171047" cy="1788750"/>
          </a:xfrm>
          <a:prstGeom prst="round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ONC</a:t>
            </a:r>
          </a:p>
          <a:p>
            <a:pPr algn="ctr"/>
            <a:r>
              <a:rPr lang="en-US" dirty="0">
                <a:solidFill>
                  <a:schemeClr val="tx1"/>
                </a:solidFill>
              </a:rPr>
              <a:t>Margeaux Akazawa</a:t>
            </a:r>
          </a:p>
          <a:p>
            <a:pPr algn="ctr"/>
            <a:r>
              <a:rPr lang="en-US" dirty="0">
                <a:solidFill>
                  <a:schemeClr val="tx1"/>
                </a:solidFill>
              </a:rPr>
              <a:t>Mera Choi</a:t>
            </a:r>
          </a:p>
          <a:p>
            <a:pPr algn="ctr"/>
            <a:r>
              <a:rPr lang="en-US" dirty="0">
                <a:solidFill>
                  <a:schemeClr val="tx1"/>
                </a:solidFill>
              </a:rPr>
              <a:t>Caroline Coy</a:t>
            </a:r>
          </a:p>
        </p:txBody>
      </p:sp>
      <p:sp>
        <p:nvSpPr>
          <p:cNvPr id="16" name="Rounded Rectangle 15"/>
          <p:cNvSpPr/>
          <p:nvPr/>
        </p:nvSpPr>
        <p:spPr>
          <a:xfrm>
            <a:off x="7067550" y="2732450"/>
            <a:ext cx="1986879" cy="1788750"/>
          </a:xfrm>
          <a:prstGeom prst="round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tx1"/>
                </a:solidFill>
              </a:rPr>
              <a:t>CDC</a:t>
            </a:r>
          </a:p>
          <a:p>
            <a:pPr algn="ctr"/>
            <a:r>
              <a:rPr lang="en-US" dirty="0">
                <a:solidFill>
                  <a:schemeClr val="tx1"/>
                </a:solidFill>
              </a:rPr>
              <a:t>Jan Losby</a:t>
            </a:r>
          </a:p>
          <a:p>
            <a:pPr algn="ctr"/>
            <a:r>
              <a:rPr lang="en-US" dirty="0">
                <a:solidFill>
                  <a:schemeClr val="tx1"/>
                </a:solidFill>
              </a:rPr>
              <a:t>Wes Sargent</a:t>
            </a:r>
          </a:p>
        </p:txBody>
      </p:sp>
    </p:spTree>
    <p:extLst>
      <p:ext uri="{BB962C8B-B14F-4D97-AF65-F5344CB8AC3E}">
        <p14:creationId xmlns:p14="http://schemas.microsoft.com/office/powerpoint/2010/main" val="2392571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Purpose</a:t>
            </a:r>
          </a:p>
        </p:txBody>
      </p:sp>
      <p:sp>
        <p:nvSpPr>
          <p:cNvPr id="3" name="Content Placeholder 2"/>
          <p:cNvSpPr>
            <a:spLocks noGrp="1"/>
          </p:cNvSpPr>
          <p:nvPr>
            <p:ph idx="1"/>
          </p:nvPr>
        </p:nvSpPr>
        <p:spPr/>
        <p:txBody>
          <a:bodyPr>
            <a:noAutofit/>
          </a:bodyPr>
          <a:lstStyle/>
          <a:p>
            <a:pPr marL="0" indent="0">
              <a:buNone/>
            </a:pPr>
            <a:r>
              <a:rPr lang="en-US" sz="1600" dirty="0"/>
              <a:t>Problem Description:</a:t>
            </a:r>
          </a:p>
          <a:p>
            <a:r>
              <a:rPr lang="en-US" sz="1400" dirty="0"/>
              <a:t>PDMPs continue to be among the most promising state-level intervention to improve opioid prescribing, inform clinical practice, and protect patients at risk.   </a:t>
            </a:r>
          </a:p>
          <a:p>
            <a:r>
              <a:rPr lang="en-US" sz="1400" dirty="0"/>
              <a:t>However, challenges to PDMP and EHR integration remain and PDMP interoperability has not been widely achieved.  Specific recommendations have been made for federal action to improve the interoperability of EHRs and PDMPs and to make PDMP data more easily accessible.  </a:t>
            </a:r>
          </a:p>
          <a:p>
            <a:pPr marL="0" indent="0">
              <a:buNone/>
            </a:pPr>
            <a:r>
              <a:rPr lang="en-US" sz="1600" dirty="0"/>
              <a:t>The purpose of this work is to expand upon previous and leverage input from current federal efforts to advance and scale PDMP integration with health IT systems.  This includes: </a:t>
            </a:r>
          </a:p>
          <a:p>
            <a:r>
              <a:rPr lang="en-US" sz="1400" dirty="0"/>
              <a:t>testing and refining standards-based approaches to enable effective integration into clinical workflows, </a:t>
            </a:r>
          </a:p>
          <a:p>
            <a:r>
              <a:rPr lang="en-US" sz="1400" dirty="0"/>
              <a:t>exploring emerging technical solutions to enhance access and use of PDMP data</a:t>
            </a:r>
          </a:p>
          <a:p>
            <a:r>
              <a:rPr lang="en-US" sz="1400" dirty="0"/>
              <a:t>providing technical resources to a variety of stakeholders to advance and scale the interoperability of health IT systems and PDMPs,</a:t>
            </a:r>
          </a:p>
          <a:p>
            <a:r>
              <a:rPr lang="en-US" sz="1400" dirty="0"/>
              <a:t>incorporating policy considerations as relevant, to inform the implementation and success of integration approaches</a:t>
            </a:r>
          </a:p>
        </p:txBody>
      </p:sp>
      <p:sp>
        <p:nvSpPr>
          <p:cNvPr id="4" name="TextBox 3"/>
          <p:cNvSpPr txBox="1"/>
          <p:nvPr/>
        </p:nvSpPr>
        <p:spPr>
          <a:xfrm>
            <a:off x="-1" y="6644501"/>
            <a:ext cx="4774557" cy="276999"/>
          </a:xfrm>
          <a:prstGeom prst="rect">
            <a:avLst/>
          </a:prstGeom>
          <a:noFill/>
        </p:spPr>
        <p:txBody>
          <a:bodyPr wrap="square" rtlCol="0">
            <a:spAutoFit/>
          </a:bodyPr>
          <a:lstStyle/>
          <a:p>
            <a:r>
              <a:rPr lang="en-US" sz="1200" i="1" dirty="0"/>
              <a:t>Source: Advancing PDMP- EHR Integration RFP –Section 2.3 Purpose</a:t>
            </a:r>
          </a:p>
        </p:txBody>
      </p:sp>
      <p:sp>
        <p:nvSpPr>
          <p:cNvPr id="5" name="Slide Number Placeholder 4"/>
          <p:cNvSpPr>
            <a:spLocks noGrp="1"/>
          </p:cNvSpPr>
          <p:nvPr>
            <p:ph type="sldNum" sz="quarter" idx="12"/>
          </p:nvPr>
        </p:nvSpPr>
        <p:spPr/>
        <p:txBody>
          <a:bodyPr/>
          <a:lstStyle/>
          <a:p>
            <a:pPr defTabSz="457200" fontAlgn="base">
              <a:spcBef>
                <a:spcPct val="0"/>
              </a:spcBef>
              <a:spcAft>
                <a:spcPct val="0"/>
              </a:spcAft>
              <a:defRPr/>
            </a:pPr>
            <a:fld id="{E1A5DB0C-5155-4E26-88A0-21629CE60A71}" type="slidenum">
              <a:rPr lang="en-US" smtClean="0">
                <a:solidFill>
                  <a:prstClr val="black"/>
                </a:solidFill>
                <a:latin typeface="Arial" charset="0"/>
                <a:ea typeface="ＭＳ Ｐゴシック"/>
              </a:rPr>
              <a:pPr defTabSz="457200" fontAlgn="base">
                <a:spcBef>
                  <a:spcPct val="0"/>
                </a:spcBef>
                <a:spcAft>
                  <a:spcPct val="0"/>
                </a:spcAft>
                <a:defRPr/>
              </a:pPr>
              <a:t>5</a:t>
            </a:fld>
            <a:endParaRPr lang="en-US" dirty="0">
              <a:solidFill>
                <a:prstClr val="black"/>
              </a:solidFill>
              <a:latin typeface="Arial" charset="0"/>
              <a:ea typeface="ＭＳ Ｐゴシック"/>
            </a:endParaRPr>
          </a:p>
        </p:txBody>
      </p:sp>
    </p:spTree>
    <p:extLst>
      <p:ext uri="{BB962C8B-B14F-4D97-AF65-F5344CB8AC3E}">
        <p14:creationId xmlns:p14="http://schemas.microsoft.com/office/powerpoint/2010/main" val="12663174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Approach</a:t>
            </a:r>
          </a:p>
        </p:txBody>
      </p:sp>
      <p:sp>
        <p:nvSpPr>
          <p:cNvPr id="3" name="Content Placeholder 2"/>
          <p:cNvSpPr>
            <a:spLocks noGrp="1"/>
          </p:cNvSpPr>
          <p:nvPr>
            <p:ph idx="1"/>
          </p:nvPr>
        </p:nvSpPr>
        <p:spPr/>
        <p:txBody>
          <a:bodyPr/>
          <a:lstStyle/>
          <a:p>
            <a:pPr marL="0" indent="0">
              <a:buNone/>
            </a:pPr>
            <a:r>
              <a:rPr lang="en-US" dirty="0"/>
              <a:t>While working to complete the various contract tasks and deliverables, our team will strive for:</a:t>
            </a:r>
          </a:p>
          <a:p>
            <a:r>
              <a:rPr lang="en-US" dirty="0"/>
              <a:t>Frequent internal communications and collaboration</a:t>
            </a:r>
          </a:p>
          <a:p>
            <a:r>
              <a:rPr lang="en-US" dirty="0"/>
              <a:t>Close tracking of timeline, deliverable status, budget, and risks</a:t>
            </a:r>
          </a:p>
          <a:p>
            <a:r>
              <a:rPr lang="en-US" dirty="0"/>
              <a:t>Apply expertise from past ONC and PDMP projects, building on and advancing existing work efforts</a:t>
            </a:r>
          </a:p>
          <a:p>
            <a:r>
              <a:rPr lang="en-US" dirty="0"/>
              <a:t>Focus on stakeholder needs</a:t>
            </a:r>
          </a:p>
          <a:p>
            <a:r>
              <a:rPr lang="en-US" dirty="0"/>
              <a:t>High-quality deliverables</a:t>
            </a:r>
          </a:p>
          <a:p>
            <a:endParaRPr lang="en-US" dirty="0"/>
          </a:p>
        </p:txBody>
      </p:sp>
      <p:sp>
        <p:nvSpPr>
          <p:cNvPr id="4" name="Slide Number Placeholder 3"/>
          <p:cNvSpPr>
            <a:spLocks noGrp="1"/>
          </p:cNvSpPr>
          <p:nvPr>
            <p:ph type="sldNum" sz="quarter" idx="12"/>
          </p:nvPr>
        </p:nvSpPr>
        <p:spPr/>
        <p:txBody>
          <a:bodyPr/>
          <a:lstStyle/>
          <a:p>
            <a:fld id="{22FFB6AE-E1BF-994E-8E90-6BA7B36DE5DD}" type="slidenum">
              <a:rPr lang="en-US" smtClean="0"/>
              <a:t>6</a:t>
            </a:fld>
            <a:endParaRPr lang="en-US" dirty="0"/>
          </a:p>
        </p:txBody>
      </p:sp>
    </p:spTree>
    <p:extLst>
      <p:ext uri="{BB962C8B-B14F-4D97-AF65-F5344CB8AC3E}">
        <p14:creationId xmlns:p14="http://schemas.microsoft.com/office/powerpoint/2010/main" val="665396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Timeline and Deliverable Tracker</a:t>
            </a:r>
            <a:endParaRPr lang="en-US" i="1" dirty="0">
              <a:solidFill>
                <a:srgbClr val="FF0000"/>
              </a:solidFill>
            </a:endParaRPr>
          </a:p>
        </p:txBody>
      </p:sp>
      <p:sp>
        <p:nvSpPr>
          <p:cNvPr id="4" name="Slide Number Placeholder 3"/>
          <p:cNvSpPr>
            <a:spLocks noGrp="1"/>
          </p:cNvSpPr>
          <p:nvPr>
            <p:ph type="sldNum" sz="quarter" idx="12"/>
          </p:nvPr>
        </p:nvSpPr>
        <p:spPr/>
        <p:txBody>
          <a:bodyPr/>
          <a:lstStyle/>
          <a:p>
            <a:fld id="{22FFB6AE-E1BF-994E-8E90-6BA7B36DE5DD}" type="slidenum">
              <a:rPr lang="en-US" smtClean="0"/>
              <a:t>7</a:t>
            </a:fld>
            <a:endParaRPr lang="en-US" dirty="0"/>
          </a:p>
        </p:txBody>
      </p:sp>
      <p:pic>
        <p:nvPicPr>
          <p:cNvPr id="3" name="Picture 2"/>
          <p:cNvPicPr>
            <a:picLocks noChangeAspect="1"/>
          </p:cNvPicPr>
          <p:nvPr/>
        </p:nvPicPr>
        <p:blipFill>
          <a:blip r:embed="rId3"/>
          <a:stretch>
            <a:fillRect/>
          </a:stretch>
        </p:blipFill>
        <p:spPr>
          <a:xfrm>
            <a:off x="0" y="1006215"/>
            <a:ext cx="9144000" cy="5404369"/>
          </a:xfrm>
          <a:prstGeom prst="rect">
            <a:avLst/>
          </a:prstGeom>
        </p:spPr>
      </p:pic>
    </p:spTree>
    <p:extLst>
      <p:ext uri="{BB962C8B-B14F-4D97-AF65-F5344CB8AC3E}">
        <p14:creationId xmlns:p14="http://schemas.microsoft.com/office/powerpoint/2010/main" val="1628169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Contractual Dates</a:t>
            </a:r>
          </a:p>
        </p:txBody>
      </p:sp>
      <p:sp>
        <p:nvSpPr>
          <p:cNvPr id="3" name="Content Placeholder 2"/>
          <p:cNvSpPr>
            <a:spLocks noGrp="1"/>
          </p:cNvSpPr>
          <p:nvPr>
            <p:ph idx="1"/>
          </p:nvPr>
        </p:nvSpPr>
        <p:spPr/>
        <p:txBody>
          <a:bodyPr>
            <a:normAutofit fontScale="92500" lnSpcReduction="20000"/>
          </a:bodyPr>
          <a:lstStyle/>
          <a:p>
            <a:r>
              <a:rPr lang="en-US" dirty="0"/>
              <a:t>Contract Award: 9/26/2018</a:t>
            </a:r>
          </a:p>
          <a:p>
            <a:r>
              <a:rPr lang="en-US" dirty="0"/>
              <a:t>POP: 9/15/2018 - 9/14/2021</a:t>
            </a:r>
          </a:p>
          <a:p>
            <a:r>
              <a:rPr lang="en-US" dirty="0"/>
              <a:t>Kick-off Meeting: 10/25/2018</a:t>
            </a:r>
          </a:p>
          <a:p>
            <a:endParaRPr lang="en-US" dirty="0"/>
          </a:p>
          <a:p>
            <a:r>
              <a:rPr lang="en-US" dirty="0"/>
              <a:t>Upcoming deliverables:</a:t>
            </a:r>
          </a:p>
          <a:p>
            <a:pPr lvl="1"/>
            <a:r>
              <a:rPr lang="en-US" dirty="0"/>
              <a:t>Kick-off meeting minutes/final materials (1.1)</a:t>
            </a:r>
          </a:p>
          <a:p>
            <a:pPr lvl="1"/>
            <a:r>
              <a:rPr lang="en-US" dirty="0"/>
              <a:t>Weekly Status Report/Meeting: 10/29/18 and 10/30/18 (Proposed)</a:t>
            </a:r>
          </a:p>
          <a:p>
            <a:pPr lvl="1"/>
            <a:r>
              <a:rPr lang="en-US" dirty="0"/>
              <a:t>Monthly Status Report: 11/15/18</a:t>
            </a:r>
          </a:p>
          <a:p>
            <a:pPr lvl="1"/>
            <a:r>
              <a:rPr lang="en-US" dirty="0"/>
              <a:t>Project Approach and Work Plan (1.2) and Program and Project Management Plan (2.1A)</a:t>
            </a:r>
          </a:p>
          <a:p>
            <a:pPr lvl="1"/>
            <a:r>
              <a:rPr lang="en-US" dirty="0"/>
              <a:t>Letters of Commitment (3.1A and 3.7A)</a:t>
            </a:r>
          </a:p>
          <a:p>
            <a:pPr lvl="1"/>
            <a:r>
              <a:rPr lang="en-US" dirty="0"/>
              <a:t>Draft &amp; Final Evaluation Plan (3.4 A &amp; B)</a:t>
            </a:r>
          </a:p>
          <a:p>
            <a:pPr lvl="1"/>
            <a:endParaRPr lang="en-US" dirty="0"/>
          </a:p>
          <a:p>
            <a:pPr lvl="1"/>
            <a:endParaRPr lang="en-US" dirty="0"/>
          </a:p>
          <a:p>
            <a:pPr marL="457200" lvl="1" indent="0">
              <a:buNone/>
            </a:pPr>
            <a:endParaRPr lang="en-US" dirty="0"/>
          </a:p>
        </p:txBody>
      </p:sp>
      <p:sp>
        <p:nvSpPr>
          <p:cNvPr id="4" name="Slide Number Placeholder 3"/>
          <p:cNvSpPr>
            <a:spLocks noGrp="1"/>
          </p:cNvSpPr>
          <p:nvPr>
            <p:ph type="sldNum" sz="quarter" idx="12"/>
          </p:nvPr>
        </p:nvSpPr>
        <p:spPr/>
        <p:txBody>
          <a:bodyPr/>
          <a:lstStyle/>
          <a:p>
            <a:fld id="{22FFB6AE-E1BF-994E-8E90-6BA7B36DE5DD}" type="slidenum">
              <a:rPr lang="en-US" smtClean="0"/>
              <a:t>8</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880374318"/>
              </p:ext>
            </p:extLst>
          </p:nvPr>
        </p:nvGraphicFramePr>
        <p:xfrm>
          <a:off x="6604000" y="2512483"/>
          <a:ext cx="1127760" cy="994622"/>
        </p:xfrm>
        <a:graphic>
          <a:graphicData uri="http://schemas.openxmlformats.org/presentationml/2006/ole">
            <mc:AlternateContent xmlns:mc="http://schemas.openxmlformats.org/markup-compatibility/2006">
              <mc:Choice xmlns:v="urn:schemas-microsoft-com:vml" Requires="v">
                <p:oleObj spid="_x0000_s1026" name="Worksheet" showAsIcon="1" r:id="rId3" imgW="914400" imgH="806400" progId="Excel.Sheet.12">
                  <p:embed/>
                </p:oleObj>
              </mc:Choice>
              <mc:Fallback>
                <p:oleObj name="Worksheet" showAsIcon="1" r:id="rId3" imgW="914400" imgH="806400" progId="Excel.Sheet.12">
                  <p:embed/>
                  <p:pic>
                    <p:nvPicPr>
                      <p:cNvPr id="5" name="Object 4"/>
                      <p:cNvPicPr/>
                      <p:nvPr/>
                    </p:nvPicPr>
                    <p:blipFill>
                      <a:blip r:embed="rId4"/>
                      <a:stretch>
                        <a:fillRect/>
                      </a:stretch>
                    </p:blipFill>
                    <p:spPr>
                      <a:xfrm>
                        <a:off x="6604000" y="2512483"/>
                        <a:ext cx="1127760" cy="994622"/>
                      </a:xfrm>
                      <a:prstGeom prst="rect">
                        <a:avLst/>
                      </a:prstGeom>
                    </p:spPr>
                  </p:pic>
                </p:oleObj>
              </mc:Fallback>
            </mc:AlternateContent>
          </a:graphicData>
        </a:graphic>
      </p:graphicFrame>
    </p:spTree>
    <p:extLst>
      <p:ext uri="{BB962C8B-B14F-4D97-AF65-F5344CB8AC3E}">
        <p14:creationId xmlns:p14="http://schemas.microsoft.com/office/powerpoint/2010/main" val="38372146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Task 1: Coordination with ONC &amp; Contract Management Activities</a:t>
            </a:r>
          </a:p>
        </p:txBody>
      </p:sp>
      <p:sp>
        <p:nvSpPr>
          <p:cNvPr id="3" name="Content Placeholder 2"/>
          <p:cNvSpPr>
            <a:spLocks noGrp="1"/>
          </p:cNvSpPr>
          <p:nvPr>
            <p:ph sz="half" idx="1"/>
          </p:nvPr>
        </p:nvSpPr>
        <p:spPr/>
        <p:txBody>
          <a:bodyPr>
            <a:normAutofit fontScale="92500" lnSpcReduction="20000"/>
          </a:bodyPr>
          <a:lstStyle/>
          <a:p>
            <a:pPr marL="0" indent="0" algn="ctr">
              <a:buNone/>
            </a:pPr>
            <a:r>
              <a:rPr lang="en-US" dirty="0"/>
              <a:t>Activities</a:t>
            </a:r>
          </a:p>
          <a:p>
            <a:r>
              <a:rPr lang="en-US" dirty="0"/>
              <a:t>Initiate project activities</a:t>
            </a:r>
          </a:p>
          <a:p>
            <a:r>
              <a:rPr lang="en-US" dirty="0"/>
              <a:t>Facilitate project kick-off meeting, recurring status meetings</a:t>
            </a:r>
          </a:p>
          <a:p>
            <a:r>
              <a:rPr lang="en-US" dirty="0"/>
              <a:t>Develop schedule, deliverables, milestones</a:t>
            </a:r>
          </a:p>
          <a:p>
            <a:r>
              <a:rPr lang="en-US" dirty="0"/>
              <a:t>Ensure ongoing project communications</a:t>
            </a:r>
          </a:p>
          <a:p>
            <a:r>
              <a:rPr lang="en-US" dirty="0"/>
              <a:t>Support development of agendas, visual aids, presentation materials and meeting minutes</a:t>
            </a:r>
          </a:p>
          <a:p>
            <a:r>
              <a:rPr lang="en-US" dirty="0"/>
              <a:t>Ensure effective closeout of project</a:t>
            </a:r>
          </a:p>
          <a:p>
            <a:endParaRPr lang="en-US" dirty="0"/>
          </a:p>
        </p:txBody>
      </p:sp>
      <p:sp>
        <p:nvSpPr>
          <p:cNvPr id="4" name="Content Placeholder 3"/>
          <p:cNvSpPr>
            <a:spLocks noGrp="1"/>
          </p:cNvSpPr>
          <p:nvPr>
            <p:ph sz="half" idx="2"/>
          </p:nvPr>
        </p:nvSpPr>
        <p:spPr/>
        <p:txBody>
          <a:bodyPr>
            <a:normAutofit fontScale="92500" lnSpcReduction="20000"/>
          </a:bodyPr>
          <a:lstStyle/>
          <a:p>
            <a:pPr marL="0" indent="0" algn="ctr">
              <a:buNone/>
            </a:pPr>
            <a:r>
              <a:rPr lang="en-US" dirty="0"/>
              <a:t>Deliverables</a:t>
            </a:r>
          </a:p>
          <a:p>
            <a:pPr>
              <a:buFont typeface="Wingdings" panose="05000000000000000000" pitchFamily="2" charset="2"/>
              <a:buChar char="q"/>
            </a:pPr>
            <a:r>
              <a:rPr lang="en-US" dirty="0"/>
              <a:t>Kick-off Meeting (1.1)</a:t>
            </a:r>
          </a:p>
          <a:p>
            <a:pPr>
              <a:buFont typeface="Wingdings" panose="05000000000000000000" pitchFamily="2" charset="2"/>
              <a:buChar char="q"/>
            </a:pPr>
            <a:r>
              <a:rPr lang="en-US" dirty="0"/>
              <a:t>Project Approach and Work Plan (1.2)</a:t>
            </a:r>
          </a:p>
          <a:p>
            <a:pPr>
              <a:buFont typeface="Wingdings" panose="05000000000000000000" pitchFamily="2" charset="2"/>
              <a:buChar char="q"/>
            </a:pPr>
            <a:r>
              <a:rPr lang="en-US" dirty="0"/>
              <a:t>Weekly Progress Reports (1.3)</a:t>
            </a:r>
          </a:p>
          <a:p>
            <a:pPr>
              <a:buFont typeface="Wingdings" panose="05000000000000000000" pitchFamily="2" charset="2"/>
              <a:buChar char="q"/>
            </a:pPr>
            <a:r>
              <a:rPr lang="en-US" dirty="0"/>
              <a:t>Briefings (1.4)</a:t>
            </a:r>
          </a:p>
          <a:p>
            <a:pPr>
              <a:buFont typeface="Wingdings" panose="05000000000000000000" pitchFamily="2" charset="2"/>
              <a:buChar char="q"/>
            </a:pPr>
            <a:r>
              <a:rPr lang="en-US" dirty="0"/>
              <a:t>Closeout Meeting (1.5)</a:t>
            </a:r>
          </a:p>
        </p:txBody>
      </p:sp>
      <p:sp>
        <p:nvSpPr>
          <p:cNvPr id="5" name="Slide Number Placeholder 4"/>
          <p:cNvSpPr>
            <a:spLocks noGrp="1"/>
          </p:cNvSpPr>
          <p:nvPr>
            <p:ph type="sldNum" sz="quarter" idx="12"/>
          </p:nvPr>
        </p:nvSpPr>
        <p:spPr/>
        <p:txBody>
          <a:bodyPr/>
          <a:lstStyle/>
          <a:p>
            <a:fld id="{22FFB6AE-E1BF-994E-8E90-6BA7B36DE5DD}" type="slidenum">
              <a:rPr lang="en-US" smtClean="0"/>
              <a:t>9</a:t>
            </a:fld>
            <a:endParaRPr lang="en-US" dirty="0"/>
          </a:p>
        </p:txBody>
      </p:sp>
    </p:spTree>
    <p:extLst>
      <p:ext uri="{BB962C8B-B14F-4D97-AF65-F5344CB8AC3E}">
        <p14:creationId xmlns:p14="http://schemas.microsoft.com/office/powerpoint/2010/main" val="668947565"/>
      </p:ext>
    </p:extLst>
  </p:cSld>
  <p:clrMapOvr>
    <a:masterClrMapping/>
  </p:clrMapOvr>
</p:sld>
</file>

<file path=ppt/theme/theme1.xml><?xml version="1.0" encoding="utf-8"?>
<a:theme xmlns:a="http://schemas.openxmlformats.org/drawingml/2006/main" name="Office Theme">
  <a:themeElements>
    <a:clrScheme name="ONC Branding">
      <a:dk1>
        <a:srgbClr val="3C3C3B"/>
      </a:dk1>
      <a:lt1>
        <a:sysClr val="window" lastClr="FFFFFF"/>
      </a:lt1>
      <a:dk2>
        <a:srgbClr val="07538F"/>
      </a:dk2>
      <a:lt2>
        <a:srgbClr val="FFEBAF"/>
      </a:lt2>
      <a:accent1>
        <a:srgbClr val="056DB1"/>
      </a:accent1>
      <a:accent2>
        <a:srgbClr val="00A8E1"/>
      </a:accent2>
      <a:accent3>
        <a:srgbClr val="FFC425"/>
      </a:accent3>
      <a:accent4>
        <a:srgbClr val="EA9C1C"/>
      </a:accent4>
      <a:accent5>
        <a:srgbClr val="ED1C24"/>
      </a:accent5>
      <a:accent6>
        <a:srgbClr val="16B0A5"/>
      </a:accent6>
      <a:hlink>
        <a:srgbClr val="0000FF"/>
      </a:hlink>
      <a:folHlink>
        <a:srgbClr val="68306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9997</TotalTime>
  <Words>2069</Words>
  <Application>Microsoft Office PowerPoint</Application>
  <PresentationFormat>On-screen Show (4:3)</PresentationFormat>
  <Paragraphs>320</Paragraphs>
  <Slides>22</Slides>
  <Notes>15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2" baseType="lpstr">
      <vt:lpstr>ＭＳ Ｐゴシック</vt:lpstr>
      <vt:lpstr>Arial</vt:lpstr>
      <vt:lpstr>Arial Narrow</vt:lpstr>
      <vt:lpstr>Calibri</vt:lpstr>
      <vt:lpstr>Cambria</vt:lpstr>
      <vt:lpstr>Lucida Grande</vt:lpstr>
      <vt:lpstr>Times New Roman</vt:lpstr>
      <vt:lpstr>Wingdings</vt:lpstr>
      <vt:lpstr>Office Theme</vt:lpstr>
      <vt:lpstr>Worksheet</vt:lpstr>
      <vt:lpstr>Advancing PDMP-EHR Integration</vt:lpstr>
      <vt:lpstr>Agenda</vt:lpstr>
      <vt:lpstr>Meeting Purpose</vt:lpstr>
      <vt:lpstr>Introductions &amp; Project Team</vt:lpstr>
      <vt:lpstr>Project Purpose</vt:lpstr>
      <vt:lpstr>Technical Approach</vt:lpstr>
      <vt:lpstr>Timeline and Deliverable Tracker</vt:lpstr>
      <vt:lpstr>Key Contractual Dates</vt:lpstr>
      <vt:lpstr>Task 1: Coordination with ONC &amp; Contract Management Activities</vt:lpstr>
      <vt:lpstr>Task 2: Coordination with ONC &amp; Contract Management Activities</vt:lpstr>
      <vt:lpstr>Task 3: Technical Demonstrations for PDMP and Health IT Systems Integration</vt:lpstr>
      <vt:lpstr>Task 4: Develop Technical Resources</vt:lpstr>
      <vt:lpstr>Task 5: Final Report</vt:lpstr>
      <vt:lpstr>Project Communication Plan</vt:lpstr>
      <vt:lpstr>Reporting Requirements</vt:lpstr>
      <vt:lpstr>Risks and Assumptions</vt:lpstr>
      <vt:lpstr>Questions and Discussion</vt:lpstr>
      <vt:lpstr>Next Steps and Action Items</vt:lpstr>
      <vt:lpstr>APPENDIX</vt:lpstr>
      <vt:lpstr>Preliminary List of Demonstration Sites (provided by ONC)</vt:lpstr>
      <vt:lpstr>Project Team Member Contact Info (Core Team Members)</vt:lpstr>
      <vt:lpstr>Accenture Project Team Member Roster</vt:lpstr>
    </vt:vector>
  </TitlesOfParts>
  <Company>Spire Communications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Leigh</dc:creator>
  <cp:lastModifiedBy>Stevens, Heather M.</cp:lastModifiedBy>
  <cp:revision>133</cp:revision>
  <cp:lastPrinted>2018-10-24T16:14:37Z</cp:lastPrinted>
  <dcterms:created xsi:type="dcterms:W3CDTF">2015-09-21T17:30:13Z</dcterms:created>
  <dcterms:modified xsi:type="dcterms:W3CDTF">2018-10-24T17:15:11Z</dcterms:modified>
</cp:coreProperties>
</file>