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7"/>
  </p:notesMasterIdLst>
  <p:sldIdLst>
    <p:sldId id="261" r:id="rId5"/>
    <p:sldId id="256" r:id="rId6"/>
  </p:sldIdLst>
  <p:sldSz cx="178816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spedes, Elena" initials="CE" lastIdx="18" clrIdx="0">
    <p:extLst>
      <p:ext uri="{19B8F6BF-5375-455C-9EA6-DF929625EA0E}">
        <p15:presenceInfo xmlns:p15="http://schemas.microsoft.com/office/powerpoint/2012/main" userId="S::elena.cespedes@accenturefederal.com::530700d4-734d-4c7a-9544-8cff3246678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6"/>
    <p:restoredTop sz="95878"/>
  </p:normalViewPr>
  <p:slideViewPr>
    <p:cSldViewPr snapToGrid="0" snapToObjects="1">
      <p:cViewPr>
        <p:scale>
          <a:sx n="60" d="100"/>
          <a:sy n="60" d="100"/>
        </p:scale>
        <p:origin x="1128" y="3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1AD545-4E5E-7544-884D-7C877C6C88D4}" type="datetimeFigureOut">
              <a:rPr lang="en-US" smtClean="0"/>
              <a:t>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FC1A87-9CF8-1442-A767-EF829F7078A3}" type="slidenum">
              <a:rPr lang="en-US" smtClean="0"/>
              <a:t>‹#›</a:t>
            </a:fld>
            <a:endParaRPr lang="en-US"/>
          </a:p>
        </p:txBody>
      </p:sp>
    </p:spTree>
    <p:extLst>
      <p:ext uri="{BB962C8B-B14F-4D97-AF65-F5344CB8AC3E}">
        <p14:creationId xmlns:p14="http://schemas.microsoft.com/office/powerpoint/2010/main" val="3774004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Who is authorized to be a delegate? Who is authorized to upload PDFs into Epic? Will there be delegates in the future state?</a:t>
            </a:r>
          </a:p>
        </p:txBody>
      </p:sp>
      <p:sp>
        <p:nvSpPr>
          <p:cNvPr id="4" name="Slide Number Placeholder 3"/>
          <p:cNvSpPr>
            <a:spLocks noGrp="1"/>
          </p:cNvSpPr>
          <p:nvPr>
            <p:ph type="sldNum" sz="quarter" idx="5"/>
          </p:nvPr>
        </p:nvSpPr>
        <p:spPr/>
        <p:txBody>
          <a:bodyPr/>
          <a:lstStyle/>
          <a:p>
            <a:fld id="{F2FC1A87-9CF8-1442-A767-EF829F7078A3}" type="slidenum">
              <a:rPr lang="en-US" smtClean="0"/>
              <a:t>1</a:t>
            </a:fld>
            <a:endParaRPr lang="en-US"/>
          </a:p>
        </p:txBody>
      </p:sp>
    </p:spTree>
    <p:extLst>
      <p:ext uri="{BB962C8B-B14F-4D97-AF65-F5344CB8AC3E}">
        <p14:creationId xmlns:p14="http://schemas.microsoft.com/office/powerpoint/2010/main" val="2894773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35200" y="1646133"/>
            <a:ext cx="13411200" cy="3501813"/>
          </a:xfrm>
        </p:spPr>
        <p:txBody>
          <a:bodyPr anchor="b"/>
          <a:lstStyle>
            <a:lvl1pPr algn="ctr">
              <a:defRPr sz="8800"/>
            </a:lvl1pPr>
          </a:lstStyle>
          <a:p>
            <a:r>
              <a:rPr lang="en-US"/>
              <a:t>Click to edit Master title style</a:t>
            </a:r>
            <a:endParaRPr lang="en-US" dirty="0"/>
          </a:p>
        </p:txBody>
      </p:sp>
      <p:sp>
        <p:nvSpPr>
          <p:cNvPr id="3" name="Subtitle 2"/>
          <p:cNvSpPr>
            <a:spLocks noGrp="1"/>
          </p:cNvSpPr>
          <p:nvPr>
            <p:ph type="subTitle" idx="1"/>
          </p:nvPr>
        </p:nvSpPr>
        <p:spPr>
          <a:xfrm>
            <a:off x="2235200" y="5282989"/>
            <a:ext cx="13411200" cy="2428451"/>
          </a:xfrm>
        </p:spPr>
        <p:txBody>
          <a:bodyPr/>
          <a:lstStyle>
            <a:lvl1pPr marL="0" indent="0" algn="ctr">
              <a:buNone/>
              <a:defRPr sz="3520"/>
            </a:lvl1pPr>
            <a:lvl2pPr marL="670575" indent="0" algn="ctr">
              <a:buNone/>
              <a:defRPr sz="2933"/>
            </a:lvl2pPr>
            <a:lvl3pPr marL="1341150" indent="0" algn="ctr">
              <a:buNone/>
              <a:defRPr sz="2640"/>
            </a:lvl3pPr>
            <a:lvl4pPr marL="2011726" indent="0" algn="ctr">
              <a:buNone/>
              <a:defRPr sz="2347"/>
            </a:lvl4pPr>
            <a:lvl5pPr marL="2682301" indent="0" algn="ctr">
              <a:buNone/>
              <a:defRPr sz="2347"/>
            </a:lvl5pPr>
            <a:lvl6pPr marL="3352876" indent="0" algn="ctr">
              <a:buNone/>
              <a:defRPr sz="2347"/>
            </a:lvl6pPr>
            <a:lvl7pPr marL="4023451" indent="0" algn="ctr">
              <a:buNone/>
              <a:defRPr sz="2347"/>
            </a:lvl7pPr>
            <a:lvl8pPr marL="4694027" indent="0" algn="ctr">
              <a:buNone/>
              <a:defRPr sz="2347"/>
            </a:lvl8pPr>
            <a:lvl9pPr marL="5364602" indent="0" algn="ctr">
              <a:buNone/>
              <a:defRPr sz="234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616463-1451-B94A-945B-08FA9C88EC7C}"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262031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616463-1451-B94A-945B-08FA9C88EC7C}"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1634041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796520" y="535517"/>
            <a:ext cx="3855720"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29360" y="535517"/>
            <a:ext cx="11343640"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616463-1451-B94A-945B-08FA9C88EC7C}"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4016742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616463-1451-B94A-945B-08FA9C88EC7C}"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901122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0047" y="2507617"/>
            <a:ext cx="15422880" cy="4184014"/>
          </a:xfrm>
        </p:spPr>
        <p:txBody>
          <a:bodyPr anchor="b"/>
          <a:lstStyle>
            <a:lvl1pPr>
              <a:defRPr sz="8800"/>
            </a:lvl1pPr>
          </a:lstStyle>
          <a:p>
            <a:r>
              <a:rPr lang="en-US"/>
              <a:t>Click to edit Master title style</a:t>
            </a:r>
            <a:endParaRPr lang="en-US" dirty="0"/>
          </a:p>
        </p:txBody>
      </p:sp>
      <p:sp>
        <p:nvSpPr>
          <p:cNvPr id="3" name="Text Placeholder 2"/>
          <p:cNvSpPr>
            <a:spLocks noGrp="1"/>
          </p:cNvSpPr>
          <p:nvPr>
            <p:ph type="body" idx="1"/>
          </p:nvPr>
        </p:nvSpPr>
        <p:spPr>
          <a:xfrm>
            <a:off x="1220047" y="6731213"/>
            <a:ext cx="15422880" cy="2200274"/>
          </a:xfrm>
        </p:spPr>
        <p:txBody>
          <a:bodyPr/>
          <a:lstStyle>
            <a:lvl1pPr marL="0" indent="0">
              <a:buNone/>
              <a:defRPr sz="3520">
                <a:solidFill>
                  <a:schemeClr val="tx1">
                    <a:tint val="75000"/>
                  </a:schemeClr>
                </a:solidFill>
              </a:defRPr>
            </a:lvl1pPr>
            <a:lvl2pPr marL="670575" indent="0">
              <a:buNone/>
              <a:defRPr sz="2933">
                <a:solidFill>
                  <a:schemeClr val="tx1">
                    <a:tint val="75000"/>
                  </a:schemeClr>
                </a:solidFill>
              </a:defRPr>
            </a:lvl2pPr>
            <a:lvl3pPr marL="1341150" indent="0">
              <a:buNone/>
              <a:defRPr sz="2640">
                <a:solidFill>
                  <a:schemeClr val="tx1">
                    <a:tint val="75000"/>
                  </a:schemeClr>
                </a:solidFill>
              </a:defRPr>
            </a:lvl3pPr>
            <a:lvl4pPr marL="2011726" indent="0">
              <a:buNone/>
              <a:defRPr sz="2347">
                <a:solidFill>
                  <a:schemeClr val="tx1">
                    <a:tint val="75000"/>
                  </a:schemeClr>
                </a:solidFill>
              </a:defRPr>
            </a:lvl4pPr>
            <a:lvl5pPr marL="2682301" indent="0">
              <a:buNone/>
              <a:defRPr sz="2347">
                <a:solidFill>
                  <a:schemeClr val="tx1">
                    <a:tint val="75000"/>
                  </a:schemeClr>
                </a:solidFill>
              </a:defRPr>
            </a:lvl5pPr>
            <a:lvl6pPr marL="3352876" indent="0">
              <a:buNone/>
              <a:defRPr sz="2347">
                <a:solidFill>
                  <a:schemeClr val="tx1">
                    <a:tint val="75000"/>
                  </a:schemeClr>
                </a:solidFill>
              </a:defRPr>
            </a:lvl6pPr>
            <a:lvl7pPr marL="4023451" indent="0">
              <a:buNone/>
              <a:defRPr sz="2347">
                <a:solidFill>
                  <a:schemeClr val="tx1">
                    <a:tint val="75000"/>
                  </a:schemeClr>
                </a:solidFill>
              </a:defRPr>
            </a:lvl7pPr>
            <a:lvl8pPr marL="4694027" indent="0">
              <a:buNone/>
              <a:defRPr sz="2347">
                <a:solidFill>
                  <a:schemeClr val="tx1">
                    <a:tint val="75000"/>
                  </a:schemeClr>
                </a:solidFill>
              </a:defRPr>
            </a:lvl8pPr>
            <a:lvl9pPr marL="5364602" indent="0">
              <a:buNone/>
              <a:defRPr sz="234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616463-1451-B94A-945B-08FA9C88EC7C}"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3415890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29360" y="2677584"/>
            <a:ext cx="759968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052560" y="2677584"/>
            <a:ext cx="759968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616463-1451-B94A-945B-08FA9C88EC7C}"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230126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31689" y="535517"/>
            <a:ext cx="15422880"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31690" y="2465706"/>
            <a:ext cx="7564754" cy="1208404"/>
          </a:xfr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4" name="Content Placeholder 3"/>
          <p:cNvSpPr>
            <a:spLocks noGrp="1"/>
          </p:cNvSpPr>
          <p:nvPr>
            <p:ph sz="half" idx="2"/>
          </p:nvPr>
        </p:nvSpPr>
        <p:spPr>
          <a:xfrm>
            <a:off x="1231690" y="3674110"/>
            <a:ext cx="7564754"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052560" y="2465706"/>
            <a:ext cx="7602009" cy="1208404"/>
          </a:xfr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6" name="Content Placeholder 5"/>
          <p:cNvSpPr>
            <a:spLocks noGrp="1"/>
          </p:cNvSpPr>
          <p:nvPr>
            <p:ph sz="quarter" idx="4"/>
          </p:nvPr>
        </p:nvSpPr>
        <p:spPr>
          <a:xfrm>
            <a:off x="9052560" y="3674110"/>
            <a:ext cx="760200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616463-1451-B94A-945B-08FA9C88EC7C}" type="datetimeFigureOut">
              <a:rPr lang="en-US" smtClean="0"/>
              <a:t>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4287155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616463-1451-B94A-945B-08FA9C88EC7C}" type="datetimeFigureOut">
              <a:rPr lang="en-US" smtClean="0"/>
              <a:t>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99908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16463-1451-B94A-945B-08FA9C88EC7C}" type="datetimeFigureOut">
              <a:rPr lang="en-US" smtClean="0"/>
              <a:t>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3031424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1690" y="670560"/>
            <a:ext cx="5767281" cy="2346960"/>
          </a:xfrm>
        </p:spPr>
        <p:txBody>
          <a:bodyPr anchor="b"/>
          <a:lstStyle>
            <a:lvl1pPr>
              <a:defRPr sz="4693"/>
            </a:lvl1pPr>
          </a:lstStyle>
          <a:p>
            <a:r>
              <a:rPr lang="en-US"/>
              <a:t>Click to edit Master title style</a:t>
            </a:r>
            <a:endParaRPr lang="en-US" dirty="0"/>
          </a:p>
        </p:txBody>
      </p:sp>
      <p:sp>
        <p:nvSpPr>
          <p:cNvPr id="3" name="Content Placeholder 2"/>
          <p:cNvSpPr>
            <a:spLocks noGrp="1"/>
          </p:cNvSpPr>
          <p:nvPr>
            <p:ph idx="1"/>
          </p:nvPr>
        </p:nvSpPr>
        <p:spPr>
          <a:xfrm>
            <a:off x="7602009" y="1448224"/>
            <a:ext cx="9052560" cy="7147983"/>
          </a:xfrm>
        </p:spPr>
        <p:txBody>
          <a:bodyPr/>
          <a:lstStyle>
            <a:lvl1pPr>
              <a:defRPr sz="4693"/>
            </a:lvl1pPr>
            <a:lvl2pPr>
              <a:defRPr sz="4107"/>
            </a:lvl2pPr>
            <a:lvl3pPr>
              <a:defRPr sz="3520"/>
            </a:lvl3pPr>
            <a:lvl4pPr>
              <a:defRPr sz="2933"/>
            </a:lvl4pPr>
            <a:lvl5pPr>
              <a:defRPr sz="2933"/>
            </a:lvl5pPr>
            <a:lvl6pPr>
              <a:defRPr sz="2933"/>
            </a:lvl6pPr>
            <a:lvl7pPr>
              <a:defRPr sz="2933"/>
            </a:lvl7pPr>
            <a:lvl8pPr>
              <a:defRPr sz="2933"/>
            </a:lvl8pPr>
            <a:lvl9pPr>
              <a:defRPr sz="29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31690" y="3017520"/>
            <a:ext cx="5767281" cy="5590329"/>
          </a:xfr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p:txBody>
          <a:bodyPr/>
          <a:lstStyle/>
          <a:p>
            <a:fld id="{26616463-1451-B94A-945B-08FA9C88EC7C}"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4246192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1690" y="670560"/>
            <a:ext cx="5767281" cy="2346960"/>
          </a:xfrm>
        </p:spPr>
        <p:txBody>
          <a:bodyPr anchor="b"/>
          <a:lstStyle>
            <a:lvl1pPr>
              <a:defRPr sz="4693"/>
            </a:lvl1pPr>
          </a:lstStyle>
          <a:p>
            <a:r>
              <a:rPr lang="en-US"/>
              <a:t>Click to edit Master title style</a:t>
            </a:r>
            <a:endParaRPr lang="en-US" dirty="0"/>
          </a:p>
        </p:txBody>
      </p:sp>
      <p:sp>
        <p:nvSpPr>
          <p:cNvPr id="3" name="Picture Placeholder 2"/>
          <p:cNvSpPr>
            <a:spLocks noGrp="1" noChangeAspect="1"/>
          </p:cNvSpPr>
          <p:nvPr>
            <p:ph type="pic" idx="1"/>
          </p:nvPr>
        </p:nvSpPr>
        <p:spPr>
          <a:xfrm>
            <a:off x="7602009" y="1448224"/>
            <a:ext cx="9052560" cy="7147983"/>
          </a:xfrm>
        </p:spPr>
        <p:txBody>
          <a:bodyPr anchor="t"/>
          <a:lstStyle>
            <a:lvl1pPr marL="0" indent="0">
              <a:buNone/>
              <a:defRPr sz="4693"/>
            </a:lvl1pPr>
            <a:lvl2pPr marL="670575" indent="0">
              <a:buNone/>
              <a:defRPr sz="4107"/>
            </a:lvl2pPr>
            <a:lvl3pPr marL="1341150" indent="0">
              <a:buNone/>
              <a:defRPr sz="3520"/>
            </a:lvl3pPr>
            <a:lvl4pPr marL="2011726" indent="0">
              <a:buNone/>
              <a:defRPr sz="2933"/>
            </a:lvl4pPr>
            <a:lvl5pPr marL="2682301" indent="0">
              <a:buNone/>
              <a:defRPr sz="2933"/>
            </a:lvl5pPr>
            <a:lvl6pPr marL="3352876" indent="0">
              <a:buNone/>
              <a:defRPr sz="2933"/>
            </a:lvl6pPr>
            <a:lvl7pPr marL="4023451" indent="0">
              <a:buNone/>
              <a:defRPr sz="2933"/>
            </a:lvl7pPr>
            <a:lvl8pPr marL="4694027" indent="0">
              <a:buNone/>
              <a:defRPr sz="2933"/>
            </a:lvl8pPr>
            <a:lvl9pPr marL="5364602" indent="0">
              <a:buNone/>
              <a:defRPr sz="2933"/>
            </a:lvl9pPr>
          </a:lstStyle>
          <a:p>
            <a:r>
              <a:rPr lang="en-US"/>
              <a:t>Click icon to add picture</a:t>
            </a:r>
            <a:endParaRPr lang="en-US" dirty="0"/>
          </a:p>
        </p:txBody>
      </p:sp>
      <p:sp>
        <p:nvSpPr>
          <p:cNvPr id="4" name="Text Placeholder 3"/>
          <p:cNvSpPr>
            <a:spLocks noGrp="1"/>
          </p:cNvSpPr>
          <p:nvPr>
            <p:ph type="body" sz="half" idx="2"/>
          </p:nvPr>
        </p:nvSpPr>
        <p:spPr>
          <a:xfrm>
            <a:off x="1231690" y="3017520"/>
            <a:ext cx="5767281" cy="5590329"/>
          </a:xfr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p:txBody>
          <a:bodyPr/>
          <a:lstStyle/>
          <a:p>
            <a:fld id="{26616463-1451-B94A-945B-08FA9C88EC7C}"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F28C8D-BFE3-0642-911B-370BAF1CB57C}" type="slidenum">
              <a:rPr lang="en-US" smtClean="0"/>
              <a:t>‹#›</a:t>
            </a:fld>
            <a:endParaRPr lang="en-US"/>
          </a:p>
        </p:txBody>
      </p:sp>
    </p:spTree>
    <p:extLst>
      <p:ext uri="{BB962C8B-B14F-4D97-AF65-F5344CB8AC3E}">
        <p14:creationId xmlns:p14="http://schemas.microsoft.com/office/powerpoint/2010/main" val="1293759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29360" y="535517"/>
            <a:ext cx="15422880"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29360" y="2677584"/>
            <a:ext cx="15422880"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29360" y="9322647"/>
            <a:ext cx="4023360" cy="535517"/>
          </a:xfrm>
          <a:prstGeom prst="rect">
            <a:avLst/>
          </a:prstGeom>
        </p:spPr>
        <p:txBody>
          <a:bodyPr vert="horz" lIns="91440" tIns="45720" rIns="91440" bIns="45720" rtlCol="0" anchor="ctr"/>
          <a:lstStyle>
            <a:lvl1pPr algn="l">
              <a:defRPr sz="1760">
                <a:solidFill>
                  <a:schemeClr val="tx1">
                    <a:tint val="75000"/>
                  </a:schemeClr>
                </a:solidFill>
              </a:defRPr>
            </a:lvl1pPr>
          </a:lstStyle>
          <a:p>
            <a:fld id="{26616463-1451-B94A-945B-08FA9C88EC7C}" type="datetimeFigureOut">
              <a:rPr lang="en-US" smtClean="0"/>
              <a:t>11/20/19</a:t>
            </a:fld>
            <a:endParaRPr lang="en-US"/>
          </a:p>
        </p:txBody>
      </p:sp>
      <p:sp>
        <p:nvSpPr>
          <p:cNvPr id="5" name="Footer Placeholder 4"/>
          <p:cNvSpPr>
            <a:spLocks noGrp="1"/>
          </p:cNvSpPr>
          <p:nvPr>
            <p:ph type="ftr" sz="quarter" idx="3"/>
          </p:nvPr>
        </p:nvSpPr>
        <p:spPr>
          <a:xfrm>
            <a:off x="5923280" y="9322647"/>
            <a:ext cx="6035040" cy="535517"/>
          </a:xfrm>
          <a:prstGeom prst="rect">
            <a:avLst/>
          </a:prstGeom>
        </p:spPr>
        <p:txBody>
          <a:bodyPr vert="horz" lIns="91440" tIns="45720" rIns="91440" bIns="45720" rtlCol="0" anchor="ctr"/>
          <a:lstStyle>
            <a:lvl1pPr algn="ctr">
              <a:defRPr sz="1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628880" y="9322647"/>
            <a:ext cx="4023360" cy="535517"/>
          </a:xfrm>
          <a:prstGeom prst="rect">
            <a:avLst/>
          </a:prstGeom>
        </p:spPr>
        <p:txBody>
          <a:bodyPr vert="horz" lIns="91440" tIns="45720" rIns="91440" bIns="45720" rtlCol="0" anchor="ctr"/>
          <a:lstStyle>
            <a:lvl1pPr algn="r">
              <a:defRPr sz="1760">
                <a:solidFill>
                  <a:schemeClr val="tx1">
                    <a:tint val="75000"/>
                  </a:schemeClr>
                </a:solidFill>
              </a:defRPr>
            </a:lvl1pPr>
          </a:lstStyle>
          <a:p>
            <a:fld id="{E5F28C8D-BFE3-0642-911B-370BAF1CB57C}" type="slidenum">
              <a:rPr lang="en-US" smtClean="0"/>
              <a:t>‹#›</a:t>
            </a:fld>
            <a:endParaRPr lang="en-US"/>
          </a:p>
        </p:txBody>
      </p:sp>
    </p:spTree>
    <p:extLst>
      <p:ext uri="{BB962C8B-B14F-4D97-AF65-F5344CB8AC3E}">
        <p14:creationId xmlns:p14="http://schemas.microsoft.com/office/powerpoint/2010/main" val="17782523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41150" rtl="0" eaLnBrk="1" latinLnBrk="0" hangingPunct="1">
        <a:lnSpc>
          <a:spcPct val="90000"/>
        </a:lnSpc>
        <a:spcBef>
          <a:spcPct val="0"/>
        </a:spcBef>
        <a:buNone/>
        <a:defRPr sz="6453" kern="1200">
          <a:solidFill>
            <a:schemeClr val="tx1"/>
          </a:solidFill>
          <a:latin typeface="+mj-lt"/>
          <a:ea typeface="+mj-ea"/>
          <a:cs typeface="+mj-cs"/>
        </a:defRPr>
      </a:lvl1pPr>
    </p:titleStyle>
    <p:body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mn-lt"/>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mn-lt"/>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mn-lt"/>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f"/><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30006342-1146-8B42-98AD-50F953863657}"/>
              </a:ext>
            </a:extLst>
          </p:cNvPr>
          <p:cNvPicPr>
            <a:picLocks noChangeAspect="1"/>
          </p:cNvPicPr>
          <p:nvPr/>
        </p:nvPicPr>
        <p:blipFill>
          <a:blip r:embed="rId3"/>
          <a:stretch>
            <a:fillRect/>
          </a:stretch>
        </p:blipFill>
        <p:spPr>
          <a:xfrm>
            <a:off x="905050" y="1465420"/>
            <a:ext cx="501968" cy="680085"/>
          </a:xfrm>
          <a:prstGeom prst="rect">
            <a:avLst/>
          </a:prstGeom>
        </p:spPr>
      </p:pic>
      <p:sp>
        <p:nvSpPr>
          <p:cNvPr id="44" name="TextBox 43">
            <a:extLst>
              <a:ext uri="{FF2B5EF4-FFF2-40B4-BE49-F238E27FC236}">
                <a16:creationId xmlns:a16="http://schemas.microsoft.com/office/drawing/2014/main" id="{D9B9F833-F99B-674B-92FF-AF0656AB6D98}"/>
              </a:ext>
            </a:extLst>
          </p:cNvPr>
          <p:cNvSpPr txBox="1"/>
          <p:nvPr/>
        </p:nvSpPr>
        <p:spPr>
          <a:xfrm>
            <a:off x="3893185" y="2362088"/>
            <a:ext cx="2395728" cy="1599853"/>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If KASPER Report was pulled in Emergency Department or prior to surgery the scanned hardcopy will be available. If the report was not previously pulled and available as a scan, the provider would select the eKASPER link (“Click to launch KASPER Report”) and follow the KASPER workflow.</a:t>
            </a:r>
          </a:p>
        </p:txBody>
      </p:sp>
      <p:sp>
        <p:nvSpPr>
          <p:cNvPr id="45" name="TextBox 44">
            <a:extLst>
              <a:ext uri="{FF2B5EF4-FFF2-40B4-BE49-F238E27FC236}">
                <a16:creationId xmlns:a16="http://schemas.microsoft.com/office/drawing/2014/main" id="{4D4AB7B5-F983-3D4C-ADD4-C1CFEB8C0BCE}"/>
              </a:ext>
            </a:extLst>
          </p:cNvPr>
          <p:cNvSpPr txBox="1"/>
          <p:nvPr/>
        </p:nvSpPr>
        <p:spPr>
          <a:xfrm>
            <a:off x="852421" y="2362088"/>
            <a:ext cx="2394436" cy="1015663"/>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The designated delegate/prescriber accesses ADT Navigator, afterwards accesses “Substance Prescription Monitoring System”, and finally “Previous Reports.”</a:t>
            </a:r>
          </a:p>
        </p:txBody>
      </p:sp>
      <p:sp>
        <p:nvSpPr>
          <p:cNvPr id="46" name="TextBox 45">
            <a:extLst>
              <a:ext uri="{FF2B5EF4-FFF2-40B4-BE49-F238E27FC236}">
                <a16:creationId xmlns:a16="http://schemas.microsoft.com/office/drawing/2014/main" id="{57099F0E-8A2A-3B4B-BADB-CD60A6F61813}"/>
              </a:ext>
            </a:extLst>
          </p:cNvPr>
          <p:cNvSpPr txBox="1"/>
          <p:nvPr/>
        </p:nvSpPr>
        <p:spPr>
          <a:xfrm>
            <a:off x="6987562" y="2362088"/>
            <a:ext cx="2395728" cy="1200329"/>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Designated medical representative/prescriber can pull and store information in the medical record by printing out PDF from KASPER, scan into system and populate into Epic.</a:t>
            </a:r>
          </a:p>
        </p:txBody>
      </p:sp>
      <p:sp>
        <p:nvSpPr>
          <p:cNvPr id="47" name="TextBox 46">
            <a:extLst>
              <a:ext uri="{FF2B5EF4-FFF2-40B4-BE49-F238E27FC236}">
                <a16:creationId xmlns:a16="http://schemas.microsoft.com/office/drawing/2014/main" id="{F5AF3CBA-0935-2648-94EE-39C858D3ED3E}"/>
              </a:ext>
            </a:extLst>
          </p:cNvPr>
          <p:cNvSpPr txBox="1"/>
          <p:nvPr/>
        </p:nvSpPr>
        <p:spPr>
          <a:xfrm>
            <a:off x="10173981" y="2362088"/>
            <a:ext cx="2395728" cy="261610"/>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Provider has access to KASPER.</a:t>
            </a:r>
          </a:p>
        </p:txBody>
      </p:sp>
      <p:sp>
        <p:nvSpPr>
          <p:cNvPr id="48" name="Right Arrow 47">
            <a:extLst>
              <a:ext uri="{FF2B5EF4-FFF2-40B4-BE49-F238E27FC236}">
                <a16:creationId xmlns:a16="http://schemas.microsoft.com/office/drawing/2014/main" id="{14B52A3A-17C9-8D43-BBDE-94C0EBBE523F}"/>
              </a:ext>
            </a:extLst>
          </p:cNvPr>
          <p:cNvSpPr/>
          <p:nvPr/>
        </p:nvSpPr>
        <p:spPr>
          <a:xfrm>
            <a:off x="6479593" y="2616964"/>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49" name="Right Arrow 48">
            <a:extLst>
              <a:ext uri="{FF2B5EF4-FFF2-40B4-BE49-F238E27FC236}">
                <a16:creationId xmlns:a16="http://schemas.microsoft.com/office/drawing/2014/main" id="{238891AA-B83C-3643-BBAC-5CCD70F6A04B}"/>
              </a:ext>
            </a:extLst>
          </p:cNvPr>
          <p:cNvSpPr/>
          <p:nvPr/>
        </p:nvSpPr>
        <p:spPr>
          <a:xfrm>
            <a:off x="3414992" y="2616964"/>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0" name="Right Arrow 49">
            <a:extLst>
              <a:ext uri="{FF2B5EF4-FFF2-40B4-BE49-F238E27FC236}">
                <a16:creationId xmlns:a16="http://schemas.microsoft.com/office/drawing/2014/main" id="{C700C9F0-1F01-E549-B0EA-A6CCEE219DB8}"/>
              </a:ext>
            </a:extLst>
          </p:cNvPr>
          <p:cNvSpPr/>
          <p:nvPr/>
        </p:nvSpPr>
        <p:spPr>
          <a:xfrm>
            <a:off x="9646151" y="2616964"/>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1" name="TextBox 50">
            <a:extLst>
              <a:ext uri="{FF2B5EF4-FFF2-40B4-BE49-F238E27FC236}">
                <a16:creationId xmlns:a16="http://schemas.microsoft.com/office/drawing/2014/main" id="{4BC930E8-92BA-A24D-AF5C-6A9BA196F5E4}"/>
              </a:ext>
            </a:extLst>
          </p:cNvPr>
          <p:cNvSpPr txBox="1"/>
          <p:nvPr/>
        </p:nvSpPr>
        <p:spPr>
          <a:xfrm>
            <a:off x="1498748" y="1811951"/>
            <a:ext cx="3301851"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INPATIENT WORKFLOW</a:t>
            </a:r>
          </a:p>
        </p:txBody>
      </p:sp>
      <p:sp>
        <p:nvSpPr>
          <p:cNvPr id="52" name="TextBox 51">
            <a:extLst>
              <a:ext uri="{FF2B5EF4-FFF2-40B4-BE49-F238E27FC236}">
                <a16:creationId xmlns:a16="http://schemas.microsoft.com/office/drawing/2014/main" id="{5CBEEC57-D263-AB49-8735-5EA23CD4DFFE}"/>
              </a:ext>
            </a:extLst>
          </p:cNvPr>
          <p:cNvSpPr txBox="1"/>
          <p:nvPr/>
        </p:nvSpPr>
        <p:spPr>
          <a:xfrm>
            <a:off x="1498749" y="4491816"/>
            <a:ext cx="4737673"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EMERGENCY DEPARTMENT WORKFLOW</a:t>
            </a:r>
          </a:p>
        </p:txBody>
      </p:sp>
      <p:sp>
        <p:nvSpPr>
          <p:cNvPr id="53" name="TextBox 52">
            <a:extLst>
              <a:ext uri="{FF2B5EF4-FFF2-40B4-BE49-F238E27FC236}">
                <a16:creationId xmlns:a16="http://schemas.microsoft.com/office/drawing/2014/main" id="{A703C2B4-6DFA-0141-B77A-B5365250BA41}"/>
              </a:ext>
            </a:extLst>
          </p:cNvPr>
          <p:cNvSpPr txBox="1"/>
          <p:nvPr/>
        </p:nvSpPr>
        <p:spPr>
          <a:xfrm>
            <a:off x="3821864" y="5047354"/>
            <a:ext cx="2395728" cy="1785104"/>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If KASPER Report was pulled in previously for this encounter, there will be a scanned hardcopy available. </a:t>
            </a:r>
          </a:p>
          <a:p>
            <a:r>
              <a:rPr lang="en-US" sz="1100" dirty="0">
                <a:latin typeface="Arial" panose="020B0604020202020204" pitchFamily="34" charset="0"/>
                <a:cs typeface="Arial" panose="020B0604020202020204" pitchFamily="34" charset="0"/>
              </a:rPr>
              <a:t>If report was not previously pulled and available as a scan, the provider then would select the eKASPER link (“Click to launch KASPER Report”) and follow the KASPER workflow.</a:t>
            </a:r>
          </a:p>
        </p:txBody>
      </p:sp>
      <p:sp>
        <p:nvSpPr>
          <p:cNvPr id="54" name="TextBox 53">
            <a:extLst>
              <a:ext uri="{FF2B5EF4-FFF2-40B4-BE49-F238E27FC236}">
                <a16:creationId xmlns:a16="http://schemas.microsoft.com/office/drawing/2014/main" id="{C8B2749B-3A70-A84C-96AF-67A5EFEE1594}"/>
              </a:ext>
            </a:extLst>
          </p:cNvPr>
          <p:cNvSpPr txBox="1"/>
          <p:nvPr/>
        </p:nvSpPr>
        <p:spPr>
          <a:xfrm>
            <a:off x="851129" y="5047354"/>
            <a:ext cx="2395728" cy="1598201"/>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The nurse or technician accesses KASPER activity in the sidebar and clicks on link to launch KASPER report. The report can also be accessed by accessing “Triage Activity” in the sidebar, next clicks on “KASPER activity,” and finally “Previous Reports.”</a:t>
            </a:r>
          </a:p>
        </p:txBody>
      </p:sp>
      <p:sp>
        <p:nvSpPr>
          <p:cNvPr id="55" name="TextBox 54">
            <a:extLst>
              <a:ext uri="{FF2B5EF4-FFF2-40B4-BE49-F238E27FC236}">
                <a16:creationId xmlns:a16="http://schemas.microsoft.com/office/drawing/2014/main" id="{E4946449-608C-7647-8D79-72B04C87A0E1}"/>
              </a:ext>
            </a:extLst>
          </p:cNvPr>
          <p:cNvSpPr txBox="1"/>
          <p:nvPr/>
        </p:nvSpPr>
        <p:spPr>
          <a:xfrm>
            <a:off x="6987082" y="5047354"/>
            <a:ext cx="2395728" cy="1016642"/>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Designated medical representative can pull and store information in the medical record by printing out PDF from KASPER, scan into system and populate into Epic.</a:t>
            </a:r>
          </a:p>
        </p:txBody>
      </p:sp>
      <p:sp>
        <p:nvSpPr>
          <p:cNvPr id="56" name="TextBox 55">
            <a:extLst>
              <a:ext uri="{FF2B5EF4-FFF2-40B4-BE49-F238E27FC236}">
                <a16:creationId xmlns:a16="http://schemas.microsoft.com/office/drawing/2014/main" id="{4413463D-870B-954E-946B-C94AC90F2725}"/>
              </a:ext>
            </a:extLst>
          </p:cNvPr>
          <p:cNvSpPr txBox="1"/>
          <p:nvPr/>
        </p:nvSpPr>
        <p:spPr>
          <a:xfrm>
            <a:off x="10259539" y="5047354"/>
            <a:ext cx="2395728" cy="440891"/>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Provider has access to KASPER.</a:t>
            </a:r>
          </a:p>
        </p:txBody>
      </p:sp>
      <p:sp>
        <p:nvSpPr>
          <p:cNvPr id="57" name="Right Arrow 56">
            <a:extLst>
              <a:ext uri="{FF2B5EF4-FFF2-40B4-BE49-F238E27FC236}">
                <a16:creationId xmlns:a16="http://schemas.microsoft.com/office/drawing/2014/main" id="{1271C125-2193-FE40-85DB-BA71C11AF181}"/>
              </a:ext>
            </a:extLst>
          </p:cNvPr>
          <p:cNvSpPr/>
          <p:nvPr/>
        </p:nvSpPr>
        <p:spPr>
          <a:xfrm>
            <a:off x="3414992" y="5224398"/>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8" name="Right Arrow 57">
            <a:extLst>
              <a:ext uri="{FF2B5EF4-FFF2-40B4-BE49-F238E27FC236}">
                <a16:creationId xmlns:a16="http://schemas.microsoft.com/office/drawing/2014/main" id="{7F5BFF15-AD35-DC48-8587-B3E4886F5C9C}"/>
              </a:ext>
            </a:extLst>
          </p:cNvPr>
          <p:cNvSpPr/>
          <p:nvPr/>
        </p:nvSpPr>
        <p:spPr>
          <a:xfrm>
            <a:off x="9646151" y="5224398"/>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9" name="Right Arrow 58">
            <a:extLst>
              <a:ext uri="{FF2B5EF4-FFF2-40B4-BE49-F238E27FC236}">
                <a16:creationId xmlns:a16="http://schemas.microsoft.com/office/drawing/2014/main" id="{F8465683-A89A-E84F-9458-F096D5C9AC9F}"/>
              </a:ext>
            </a:extLst>
          </p:cNvPr>
          <p:cNvSpPr/>
          <p:nvPr/>
        </p:nvSpPr>
        <p:spPr>
          <a:xfrm>
            <a:off x="6479593" y="5224398"/>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pic>
        <p:nvPicPr>
          <p:cNvPr id="60" name="Picture 59">
            <a:extLst>
              <a:ext uri="{FF2B5EF4-FFF2-40B4-BE49-F238E27FC236}">
                <a16:creationId xmlns:a16="http://schemas.microsoft.com/office/drawing/2014/main" id="{BF39EA55-19D4-7A44-AD53-C7DE7DB8768C}"/>
              </a:ext>
            </a:extLst>
          </p:cNvPr>
          <p:cNvPicPr>
            <a:picLocks noChangeAspect="1"/>
          </p:cNvPicPr>
          <p:nvPr/>
        </p:nvPicPr>
        <p:blipFill>
          <a:blip r:embed="rId4"/>
          <a:stretch>
            <a:fillRect/>
          </a:stretch>
        </p:blipFill>
        <p:spPr>
          <a:xfrm>
            <a:off x="905050" y="4109212"/>
            <a:ext cx="517793" cy="680086"/>
          </a:xfrm>
          <a:prstGeom prst="rect">
            <a:avLst/>
          </a:prstGeom>
        </p:spPr>
      </p:pic>
      <p:sp>
        <p:nvSpPr>
          <p:cNvPr id="61" name="TextBox 60">
            <a:extLst>
              <a:ext uri="{FF2B5EF4-FFF2-40B4-BE49-F238E27FC236}">
                <a16:creationId xmlns:a16="http://schemas.microsoft.com/office/drawing/2014/main" id="{917873C3-5A45-024F-8081-7E5097FD2896}"/>
              </a:ext>
            </a:extLst>
          </p:cNvPr>
          <p:cNvSpPr txBox="1"/>
          <p:nvPr/>
        </p:nvSpPr>
        <p:spPr>
          <a:xfrm>
            <a:off x="6989092" y="7917871"/>
            <a:ext cx="2393718" cy="1107996"/>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The prescriber accesses ADT Navigator, afterwards accesses “Substance Prescription Monitoring System”, and finally “Previous Reports” to access the KASPER report. </a:t>
            </a:r>
          </a:p>
        </p:txBody>
      </p:sp>
      <p:sp>
        <p:nvSpPr>
          <p:cNvPr id="62" name="TextBox 61">
            <a:extLst>
              <a:ext uri="{FF2B5EF4-FFF2-40B4-BE49-F238E27FC236}">
                <a16:creationId xmlns:a16="http://schemas.microsoft.com/office/drawing/2014/main" id="{75F0D599-5BA9-F64A-9FFB-BE178F79B894}"/>
              </a:ext>
            </a:extLst>
          </p:cNvPr>
          <p:cNvSpPr txBox="1"/>
          <p:nvPr/>
        </p:nvSpPr>
        <p:spPr>
          <a:xfrm>
            <a:off x="860525" y="7917871"/>
            <a:ext cx="2393718" cy="769441"/>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The providers are responsible for pulling the KASPER report prior to surgery or requesting from a delegate.  </a:t>
            </a:r>
          </a:p>
        </p:txBody>
      </p:sp>
      <p:sp>
        <p:nvSpPr>
          <p:cNvPr id="63" name="Right Arrow 62">
            <a:extLst>
              <a:ext uri="{FF2B5EF4-FFF2-40B4-BE49-F238E27FC236}">
                <a16:creationId xmlns:a16="http://schemas.microsoft.com/office/drawing/2014/main" id="{445AADFE-F823-E74F-9DB8-F45DBA477F2E}"/>
              </a:ext>
            </a:extLst>
          </p:cNvPr>
          <p:cNvSpPr/>
          <p:nvPr/>
        </p:nvSpPr>
        <p:spPr>
          <a:xfrm>
            <a:off x="3414992" y="8194745"/>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64" name="Right Arrow 63">
            <a:extLst>
              <a:ext uri="{FF2B5EF4-FFF2-40B4-BE49-F238E27FC236}">
                <a16:creationId xmlns:a16="http://schemas.microsoft.com/office/drawing/2014/main" id="{BEAECF5A-F3BF-6C40-8509-3E019C46D6EA}"/>
              </a:ext>
            </a:extLst>
          </p:cNvPr>
          <p:cNvSpPr/>
          <p:nvPr/>
        </p:nvSpPr>
        <p:spPr>
          <a:xfrm>
            <a:off x="9646151" y="8194745"/>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65" name="TextBox 64">
            <a:extLst>
              <a:ext uri="{FF2B5EF4-FFF2-40B4-BE49-F238E27FC236}">
                <a16:creationId xmlns:a16="http://schemas.microsoft.com/office/drawing/2014/main" id="{BCC6943D-A47F-CC46-A690-61364F2D06B2}"/>
              </a:ext>
            </a:extLst>
          </p:cNvPr>
          <p:cNvSpPr txBox="1"/>
          <p:nvPr/>
        </p:nvSpPr>
        <p:spPr>
          <a:xfrm>
            <a:off x="1459838" y="7325784"/>
            <a:ext cx="4737673"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SCHEDULED SURGERY WORKFLOW</a:t>
            </a:r>
          </a:p>
        </p:txBody>
      </p:sp>
      <p:pic>
        <p:nvPicPr>
          <p:cNvPr id="66" name="Picture 65">
            <a:extLst>
              <a:ext uri="{FF2B5EF4-FFF2-40B4-BE49-F238E27FC236}">
                <a16:creationId xmlns:a16="http://schemas.microsoft.com/office/drawing/2014/main" id="{CF063472-B45D-E543-ABFF-7D6F9A4C4E56}"/>
              </a:ext>
            </a:extLst>
          </p:cNvPr>
          <p:cNvPicPr>
            <a:picLocks noChangeAspect="1"/>
          </p:cNvPicPr>
          <p:nvPr/>
        </p:nvPicPr>
        <p:blipFill>
          <a:blip r:embed="rId5"/>
          <a:stretch>
            <a:fillRect/>
          </a:stretch>
        </p:blipFill>
        <p:spPr>
          <a:xfrm>
            <a:off x="866138" y="6977588"/>
            <a:ext cx="501968" cy="680085"/>
          </a:xfrm>
          <a:prstGeom prst="rect">
            <a:avLst/>
          </a:prstGeom>
        </p:spPr>
      </p:pic>
      <p:sp>
        <p:nvSpPr>
          <p:cNvPr id="67" name="Rectangle 66">
            <a:extLst>
              <a:ext uri="{FF2B5EF4-FFF2-40B4-BE49-F238E27FC236}">
                <a16:creationId xmlns:a16="http://schemas.microsoft.com/office/drawing/2014/main" id="{D6D95F40-39F3-D841-B528-8B5690D54686}"/>
              </a:ext>
            </a:extLst>
          </p:cNvPr>
          <p:cNvSpPr/>
          <p:nvPr/>
        </p:nvSpPr>
        <p:spPr>
          <a:xfrm>
            <a:off x="3821865" y="7917871"/>
            <a:ext cx="2393718" cy="1446550"/>
          </a:xfrm>
          <a:prstGeom prst="rect">
            <a:avLst/>
          </a:prstGeom>
          <a:solidFill>
            <a:schemeClr val="accent6">
              <a:lumMod val="20000"/>
              <a:lumOff val="80000"/>
            </a:schemeClr>
          </a:solidFill>
        </p:spPr>
        <p:txBody>
          <a:bodyPr wrap="square">
            <a:spAutoFit/>
          </a:bodyPr>
          <a:lstStyle/>
          <a:p>
            <a:r>
              <a:rPr lang="en-US" sz="1100" dirty="0">
                <a:latin typeface="Arial" panose="020B0604020202020204" pitchFamily="34" charset="0"/>
                <a:cs typeface="Arial" panose="020B0604020202020204" pitchFamily="34" charset="0"/>
              </a:rPr>
              <a:t>Delegate would pull KASPER report, print it off, scan into </a:t>
            </a:r>
            <a:r>
              <a:rPr lang="en-US" sz="1100" dirty="0" err="1">
                <a:latin typeface="Arial" panose="020B0604020202020204" pitchFamily="34" charset="0"/>
                <a:cs typeface="Arial" panose="020B0604020202020204" pitchFamily="34" charset="0"/>
              </a:rPr>
              <a:t>OnBAse</a:t>
            </a:r>
            <a:r>
              <a:rPr lang="en-US" sz="1100" dirty="0">
                <a:latin typeface="Arial" panose="020B0604020202020204" pitchFamily="34" charset="0"/>
                <a:cs typeface="Arial" panose="020B0604020202020204" pitchFamily="34" charset="0"/>
              </a:rPr>
              <a:t> (files go to the media tab in Epic), which is then viewable by the provider under “Previous Reports.” Delegate also puts the paper report in a patient’s “light chart” to be reviewed by the provider. </a:t>
            </a:r>
          </a:p>
        </p:txBody>
      </p:sp>
      <p:sp>
        <p:nvSpPr>
          <p:cNvPr id="68" name="Rectangle 67">
            <a:extLst>
              <a:ext uri="{FF2B5EF4-FFF2-40B4-BE49-F238E27FC236}">
                <a16:creationId xmlns:a16="http://schemas.microsoft.com/office/drawing/2014/main" id="{27A748F4-2FC4-A842-8546-47E0113ED9D1}"/>
              </a:ext>
            </a:extLst>
          </p:cNvPr>
          <p:cNvSpPr/>
          <p:nvPr/>
        </p:nvSpPr>
        <p:spPr>
          <a:xfrm>
            <a:off x="10259539" y="7917871"/>
            <a:ext cx="2395728" cy="1107996"/>
          </a:xfrm>
          <a:prstGeom prst="rect">
            <a:avLst/>
          </a:prstGeom>
          <a:solidFill>
            <a:schemeClr val="accent6">
              <a:lumMod val="20000"/>
              <a:lumOff val="80000"/>
            </a:schemeClr>
          </a:solidFill>
        </p:spPr>
        <p:txBody>
          <a:bodyPr wrap="square">
            <a:spAutoFit/>
          </a:bodyPr>
          <a:lstStyle/>
          <a:p>
            <a:r>
              <a:rPr lang="en-US" sz="1100" dirty="0">
                <a:solidFill>
                  <a:srgbClr val="000000"/>
                </a:solidFill>
                <a:latin typeface="Arial" panose="020B0604020202020204" pitchFamily="34" charset="0"/>
                <a:cs typeface="Arial" panose="020B0604020202020204" pitchFamily="34" charset="0"/>
              </a:rPr>
              <a:t>If report was not previously pulled and available as a scan, the provider then would select the eKASPER link  ("Click to launch KASPER Report") and follow the KASPER workflow/ </a:t>
            </a:r>
            <a:endParaRPr lang="en-US" sz="1100" dirty="0">
              <a:latin typeface="Arial" panose="020B0604020202020204" pitchFamily="34" charset="0"/>
              <a:cs typeface="Arial" panose="020B0604020202020204" pitchFamily="34" charset="0"/>
            </a:endParaRPr>
          </a:p>
        </p:txBody>
      </p:sp>
      <p:sp>
        <p:nvSpPr>
          <p:cNvPr id="69" name="Right Arrow 68">
            <a:extLst>
              <a:ext uri="{FF2B5EF4-FFF2-40B4-BE49-F238E27FC236}">
                <a16:creationId xmlns:a16="http://schemas.microsoft.com/office/drawing/2014/main" id="{56375D37-3CB0-CA4C-AF64-669DE3CF0ADB}"/>
              </a:ext>
            </a:extLst>
          </p:cNvPr>
          <p:cNvSpPr/>
          <p:nvPr/>
        </p:nvSpPr>
        <p:spPr>
          <a:xfrm>
            <a:off x="6479593" y="8194745"/>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70" name="TextBox 69">
            <a:extLst>
              <a:ext uri="{FF2B5EF4-FFF2-40B4-BE49-F238E27FC236}">
                <a16:creationId xmlns:a16="http://schemas.microsoft.com/office/drawing/2014/main" id="{60A982FD-44FD-1544-A566-D8D08838B6EF}"/>
              </a:ext>
            </a:extLst>
          </p:cNvPr>
          <p:cNvSpPr txBox="1"/>
          <p:nvPr/>
        </p:nvSpPr>
        <p:spPr>
          <a:xfrm>
            <a:off x="545438" y="335436"/>
            <a:ext cx="7249822" cy="954107"/>
          </a:xfrm>
          <a:prstGeom prst="rect">
            <a:avLst/>
          </a:prstGeom>
          <a:noFill/>
        </p:spPr>
        <p:txBody>
          <a:bodyPr wrap="square" rtlCol="0">
            <a:spAutoFit/>
          </a:bodyPr>
          <a:lstStyle/>
          <a:p>
            <a:r>
              <a:rPr lang="en-US" sz="3000" b="1" dirty="0">
                <a:latin typeface="Arial Black" panose="020B0604020202020204" pitchFamily="34" charset="0"/>
                <a:cs typeface="Arial Black" panose="020B0604020202020204" pitchFamily="34" charset="0"/>
              </a:rPr>
              <a:t>Baptist Health </a:t>
            </a:r>
          </a:p>
          <a:p>
            <a:r>
              <a:rPr lang="en-US" sz="2400" b="1" dirty="0">
                <a:latin typeface="Arial" panose="020B0604020202020204" pitchFamily="34" charset="0"/>
                <a:cs typeface="Arial" panose="020B0604020202020204" pitchFamily="34" charset="0"/>
              </a:rPr>
              <a:t>Accessing KASPER Report Workflows</a:t>
            </a:r>
          </a:p>
        </p:txBody>
      </p:sp>
      <p:pic>
        <p:nvPicPr>
          <p:cNvPr id="71" name="Picture 70">
            <a:extLst>
              <a:ext uri="{FF2B5EF4-FFF2-40B4-BE49-F238E27FC236}">
                <a16:creationId xmlns:a16="http://schemas.microsoft.com/office/drawing/2014/main" id="{93794BB2-5B8B-6944-9139-E24CE2534F11}"/>
              </a:ext>
            </a:extLst>
          </p:cNvPr>
          <p:cNvPicPr>
            <a:picLocks noChangeAspect="1"/>
          </p:cNvPicPr>
          <p:nvPr/>
        </p:nvPicPr>
        <p:blipFill>
          <a:blip r:embed="rId6"/>
          <a:stretch>
            <a:fillRect/>
          </a:stretch>
        </p:blipFill>
        <p:spPr>
          <a:xfrm>
            <a:off x="15716250" y="249893"/>
            <a:ext cx="1765300" cy="406400"/>
          </a:xfrm>
          <a:prstGeom prst="rect">
            <a:avLst/>
          </a:prstGeom>
        </p:spPr>
      </p:pic>
    </p:spTree>
    <p:extLst>
      <p:ext uri="{BB962C8B-B14F-4D97-AF65-F5344CB8AC3E}">
        <p14:creationId xmlns:p14="http://schemas.microsoft.com/office/powerpoint/2010/main" val="1072112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C9376FC5-6369-394B-93A9-46B228DEE396}"/>
              </a:ext>
            </a:extLst>
          </p:cNvPr>
          <p:cNvSpPr txBox="1"/>
          <p:nvPr/>
        </p:nvSpPr>
        <p:spPr>
          <a:xfrm>
            <a:off x="545438" y="335436"/>
            <a:ext cx="7249822" cy="954107"/>
          </a:xfrm>
          <a:prstGeom prst="rect">
            <a:avLst/>
          </a:prstGeom>
          <a:noFill/>
        </p:spPr>
        <p:txBody>
          <a:bodyPr wrap="square" rtlCol="0">
            <a:spAutoFit/>
          </a:bodyPr>
          <a:lstStyle/>
          <a:p>
            <a:r>
              <a:rPr lang="en-US" sz="3000" b="1" dirty="0">
                <a:latin typeface="Arial Black" panose="020B0604020202020204" pitchFamily="34" charset="0"/>
                <a:cs typeface="Arial Black" panose="020B0604020202020204" pitchFamily="34" charset="0"/>
              </a:rPr>
              <a:t>Grace Health </a:t>
            </a:r>
          </a:p>
          <a:p>
            <a:r>
              <a:rPr lang="en-US" sz="2400" b="1" dirty="0">
                <a:latin typeface="Arial" panose="020B0604020202020204" pitchFamily="34" charset="0"/>
                <a:cs typeface="Arial" panose="020B0604020202020204" pitchFamily="34" charset="0"/>
              </a:rPr>
              <a:t>Accessing KASPER Report Workflows</a:t>
            </a:r>
          </a:p>
        </p:txBody>
      </p:sp>
      <p:sp>
        <p:nvSpPr>
          <p:cNvPr id="33" name="TextBox 32">
            <a:extLst>
              <a:ext uri="{FF2B5EF4-FFF2-40B4-BE49-F238E27FC236}">
                <a16:creationId xmlns:a16="http://schemas.microsoft.com/office/drawing/2014/main" id="{C70E2AD8-E4B0-154C-9D4D-55956387BC67}"/>
              </a:ext>
            </a:extLst>
          </p:cNvPr>
          <p:cNvSpPr txBox="1"/>
          <p:nvPr/>
        </p:nvSpPr>
        <p:spPr>
          <a:xfrm>
            <a:off x="852421" y="2362088"/>
            <a:ext cx="2394436" cy="1015663"/>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The provider or provider delegate will access KOG account and will request the patient’s KASPER report.</a:t>
            </a:r>
          </a:p>
        </p:txBody>
      </p:sp>
      <p:sp>
        <p:nvSpPr>
          <p:cNvPr id="34" name="TextBox 33">
            <a:extLst>
              <a:ext uri="{FF2B5EF4-FFF2-40B4-BE49-F238E27FC236}">
                <a16:creationId xmlns:a16="http://schemas.microsoft.com/office/drawing/2014/main" id="{77154D5B-67DB-294F-9DC5-78A94ED39FAD}"/>
              </a:ext>
            </a:extLst>
          </p:cNvPr>
          <p:cNvSpPr txBox="1"/>
          <p:nvPr/>
        </p:nvSpPr>
        <p:spPr>
          <a:xfrm>
            <a:off x="4022988" y="2362088"/>
            <a:ext cx="2395728" cy="1607216"/>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KASPER report is given to the provider to review/sign. It is then scanned and uploaded into patient chart, care guidelines, and controlled medication checklist. The scanned file is accessible in the medical record under “Document Management Category.”</a:t>
            </a:r>
          </a:p>
        </p:txBody>
      </p:sp>
      <p:sp>
        <p:nvSpPr>
          <p:cNvPr id="35" name="TextBox 34">
            <a:extLst>
              <a:ext uri="{FF2B5EF4-FFF2-40B4-BE49-F238E27FC236}">
                <a16:creationId xmlns:a16="http://schemas.microsoft.com/office/drawing/2014/main" id="{8F85C5E6-1A38-1B49-AFBB-9D8342DCFFC6}"/>
              </a:ext>
            </a:extLst>
          </p:cNvPr>
          <p:cNvSpPr txBox="1"/>
          <p:nvPr/>
        </p:nvSpPr>
        <p:spPr>
          <a:xfrm>
            <a:off x="7209407" y="2362088"/>
            <a:ext cx="2395728" cy="938719"/>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If new prescription is written the patient will sign controlled substance agreement, perform urine drug screen and review confidential history.</a:t>
            </a:r>
          </a:p>
        </p:txBody>
      </p:sp>
      <p:sp>
        <p:nvSpPr>
          <p:cNvPr id="37" name="Right Arrow 36">
            <a:extLst>
              <a:ext uri="{FF2B5EF4-FFF2-40B4-BE49-F238E27FC236}">
                <a16:creationId xmlns:a16="http://schemas.microsoft.com/office/drawing/2014/main" id="{1D78326B-7A5C-E14B-B31A-86E7AAB66D6F}"/>
              </a:ext>
            </a:extLst>
          </p:cNvPr>
          <p:cNvSpPr/>
          <p:nvPr/>
        </p:nvSpPr>
        <p:spPr>
          <a:xfrm>
            <a:off x="3414992" y="2616964"/>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38" name="Right Arrow 37">
            <a:extLst>
              <a:ext uri="{FF2B5EF4-FFF2-40B4-BE49-F238E27FC236}">
                <a16:creationId xmlns:a16="http://schemas.microsoft.com/office/drawing/2014/main" id="{2144C751-A87C-724C-8A7D-962A5F33B997}"/>
              </a:ext>
            </a:extLst>
          </p:cNvPr>
          <p:cNvSpPr/>
          <p:nvPr/>
        </p:nvSpPr>
        <p:spPr>
          <a:xfrm>
            <a:off x="6681577" y="2616964"/>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39" name="TextBox 38">
            <a:extLst>
              <a:ext uri="{FF2B5EF4-FFF2-40B4-BE49-F238E27FC236}">
                <a16:creationId xmlns:a16="http://schemas.microsoft.com/office/drawing/2014/main" id="{2FF4DF8C-5D5B-834E-8E23-7B3150F923A2}"/>
              </a:ext>
            </a:extLst>
          </p:cNvPr>
          <p:cNvSpPr txBox="1"/>
          <p:nvPr/>
        </p:nvSpPr>
        <p:spPr>
          <a:xfrm>
            <a:off x="826946" y="1811951"/>
            <a:ext cx="4790165"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DURING APPOINTMENTS/WALK-INS</a:t>
            </a:r>
          </a:p>
        </p:txBody>
      </p:sp>
      <p:sp>
        <p:nvSpPr>
          <p:cNvPr id="40" name="TextBox 39">
            <a:extLst>
              <a:ext uri="{FF2B5EF4-FFF2-40B4-BE49-F238E27FC236}">
                <a16:creationId xmlns:a16="http://schemas.microsoft.com/office/drawing/2014/main" id="{4D1F5EEC-7355-E742-8D6E-ADE72E30B7EE}"/>
              </a:ext>
            </a:extLst>
          </p:cNvPr>
          <p:cNvSpPr txBox="1"/>
          <p:nvPr/>
        </p:nvSpPr>
        <p:spPr>
          <a:xfrm>
            <a:off x="826947" y="4266484"/>
            <a:ext cx="4737673"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PRESCHEDULED APPOINTMENTS</a:t>
            </a:r>
          </a:p>
        </p:txBody>
      </p:sp>
      <p:sp>
        <p:nvSpPr>
          <p:cNvPr id="41" name="TextBox 40">
            <a:extLst>
              <a:ext uri="{FF2B5EF4-FFF2-40B4-BE49-F238E27FC236}">
                <a16:creationId xmlns:a16="http://schemas.microsoft.com/office/drawing/2014/main" id="{F7A012FE-3B93-8F42-91C6-BA1020FB16C0}"/>
              </a:ext>
            </a:extLst>
          </p:cNvPr>
          <p:cNvSpPr txBox="1"/>
          <p:nvPr/>
        </p:nvSpPr>
        <p:spPr>
          <a:xfrm>
            <a:off x="3821864" y="4822022"/>
            <a:ext cx="2395728" cy="769441"/>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The provider will visually review and sign  the KASPER prior to writing refill of medication.</a:t>
            </a:r>
          </a:p>
          <a:p>
            <a:endParaRPr lang="en-US" sz="1100"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E2046D1B-D361-D14C-8A44-8BDC735B857D}"/>
              </a:ext>
            </a:extLst>
          </p:cNvPr>
          <p:cNvSpPr txBox="1"/>
          <p:nvPr/>
        </p:nvSpPr>
        <p:spPr>
          <a:xfrm>
            <a:off x="851129" y="4822022"/>
            <a:ext cx="2395728" cy="925551"/>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Delegate on the provider’s KOG account will request KASPER Report during preplanning for appointment</a:t>
            </a:r>
          </a:p>
        </p:txBody>
      </p:sp>
      <p:sp>
        <p:nvSpPr>
          <p:cNvPr id="43" name="TextBox 42">
            <a:extLst>
              <a:ext uri="{FF2B5EF4-FFF2-40B4-BE49-F238E27FC236}">
                <a16:creationId xmlns:a16="http://schemas.microsoft.com/office/drawing/2014/main" id="{71B68C25-C84F-CF4F-98D6-CE563281962B}"/>
              </a:ext>
            </a:extLst>
          </p:cNvPr>
          <p:cNvSpPr txBox="1"/>
          <p:nvPr/>
        </p:nvSpPr>
        <p:spPr>
          <a:xfrm>
            <a:off x="6987082" y="4822022"/>
            <a:ext cx="2395728" cy="769441"/>
          </a:xfrm>
          <a:prstGeom prst="rect">
            <a:avLst/>
          </a:prstGeom>
          <a:solidFill>
            <a:schemeClr val="accent6">
              <a:lumMod val="20000"/>
              <a:lumOff val="80000"/>
            </a:schemeClr>
          </a:solidFill>
        </p:spPr>
        <p:txBody>
          <a:bodyPr wrap="square" rtlCol="0">
            <a:noAutofit/>
          </a:bodyPr>
          <a:lstStyle/>
          <a:p>
            <a:r>
              <a:rPr lang="en-US" sz="1100" dirty="0">
                <a:latin typeface="Arial" panose="020B0604020202020204" pitchFamily="34" charset="0"/>
                <a:cs typeface="Arial" panose="020B0604020202020204" pitchFamily="34" charset="0"/>
              </a:rPr>
              <a:t>KASPER Report is scanned into patient chart, care guidelines, and controlled medication checklist. </a:t>
            </a:r>
          </a:p>
        </p:txBody>
      </p:sp>
      <p:sp>
        <p:nvSpPr>
          <p:cNvPr id="44" name="Right Arrow 43">
            <a:extLst>
              <a:ext uri="{FF2B5EF4-FFF2-40B4-BE49-F238E27FC236}">
                <a16:creationId xmlns:a16="http://schemas.microsoft.com/office/drawing/2014/main" id="{8D3117B3-69BE-084E-B258-798D1443C43B}"/>
              </a:ext>
            </a:extLst>
          </p:cNvPr>
          <p:cNvSpPr/>
          <p:nvPr/>
        </p:nvSpPr>
        <p:spPr>
          <a:xfrm>
            <a:off x="3414992" y="4999066"/>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45" name="Right Arrow 44">
            <a:extLst>
              <a:ext uri="{FF2B5EF4-FFF2-40B4-BE49-F238E27FC236}">
                <a16:creationId xmlns:a16="http://schemas.microsoft.com/office/drawing/2014/main" id="{DB43BD20-C4AE-F04B-81BA-06E7F125C67B}"/>
              </a:ext>
            </a:extLst>
          </p:cNvPr>
          <p:cNvSpPr/>
          <p:nvPr/>
        </p:nvSpPr>
        <p:spPr>
          <a:xfrm>
            <a:off x="6479593" y="4999066"/>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47" name="TextBox 46">
            <a:extLst>
              <a:ext uri="{FF2B5EF4-FFF2-40B4-BE49-F238E27FC236}">
                <a16:creationId xmlns:a16="http://schemas.microsoft.com/office/drawing/2014/main" id="{5409FEEB-E8E7-6040-AEE3-E20C810144E9}"/>
              </a:ext>
            </a:extLst>
          </p:cNvPr>
          <p:cNvSpPr txBox="1"/>
          <p:nvPr/>
        </p:nvSpPr>
        <p:spPr>
          <a:xfrm>
            <a:off x="6989092" y="7114045"/>
            <a:ext cx="2393718" cy="430887"/>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The provider will schedule a follow up appointment for the patient </a:t>
            </a:r>
          </a:p>
        </p:txBody>
      </p:sp>
      <p:sp>
        <p:nvSpPr>
          <p:cNvPr id="48" name="TextBox 47">
            <a:extLst>
              <a:ext uri="{FF2B5EF4-FFF2-40B4-BE49-F238E27FC236}">
                <a16:creationId xmlns:a16="http://schemas.microsoft.com/office/drawing/2014/main" id="{B63E1345-8B40-2E40-9D55-A6C5C94E0321}"/>
              </a:ext>
            </a:extLst>
          </p:cNvPr>
          <p:cNvSpPr txBox="1"/>
          <p:nvPr/>
        </p:nvSpPr>
        <p:spPr>
          <a:xfrm>
            <a:off x="860525" y="7114045"/>
            <a:ext cx="2393718" cy="769441"/>
          </a:xfrm>
          <a:prstGeom prst="rect">
            <a:avLst/>
          </a:prstGeom>
          <a:solidFill>
            <a:schemeClr val="accent6">
              <a:lumMod val="20000"/>
              <a:lumOff val="80000"/>
            </a:schemeClr>
          </a:solidFill>
        </p:spPr>
        <p:txBody>
          <a:bodyPr wrap="square" rtlCol="0">
            <a:spAutoFit/>
          </a:bodyPr>
          <a:lstStyle/>
          <a:p>
            <a:r>
              <a:rPr lang="en-US" sz="1100" dirty="0">
                <a:latin typeface="Arial" panose="020B0604020202020204" pitchFamily="34" charset="0"/>
                <a:cs typeface="Arial" panose="020B0604020202020204" pitchFamily="34" charset="0"/>
              </a:rPr>
              <a:t>The provider or clinical staff that is delegated on KOG account will request the Patient’s KASPER report</a:t>
            </a:r>
          </a:p>
        </p:txBody>
      </p:sp>
      <p:sp>
        <p:nvSpPr>
          <p:cNvPr id="49" name="Right Arrow 48">
            <a:extLst>
              <a:ext uri="{FF2B5EF4-FFF2-40B4-BE49-F238E27FC236}">
                <a16:creationId xmlns:a16="http://schemas.microsoft.com/office/drawing/2014/main" id="{59EC886D-ED6B-6E43-A634-733A63998CDE}"/>
              </a:ext>
            </a:extLst>
          </p:cNvPr>
          <p:cNvSpPr/>
          <p:nvPr/>
        </p:nvSpPr>
        <p:spPr>
          <a:xfrm>
            <a:off x="3414992" y="7390919"/>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0" name="Right Arrow 49">
            <a:extLst>
              <a:ext uri="{FF2B5EF4-FFF2-40B4-BE49-F238E27FC236}">
                <a16:creationId xmlns:a16="http://schemas.microsoft.com/office/drawing/2014/main" id="{68952ECD-F99E-BB4E-93F2-5A72E093D8B7}"/>
              </a:ext>
            </a:extLst>
          </p:cNvPr>
          <p:cNvSpPr/>
          <p:nvPr/>
        </p:nvSpPr>
        <p:spPr>
          <a:xfrm>
            <a:off x="9646151" y="7390919"/>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51" name="TextBox 50">
            <a:extLst>
              <a:ext uri="{FF2B5EF4-FFF2-40B4-BE49-F238E27FC236}">
                <a16:creationId xmlns:a16="http://schemas.microsoft.com/office/drawing/2014/main" id="{7DBFA381-B138-344F-AD9E-73ED44265E9C}"/>
              </a:ext>
            </a:extLst>
          </p:cNvPr>
          <p:cNvSpPr txBox="1"/>
          <p:nvPr/>
        </p:nvSpPr>
        <p:spPr>
          <a:xfrm>
            <a:off x="788036" y="6521958"/>
            <a:ext cx="4737673" cy="367024"/>
          </a:xfrm>
          <a:prstGeom prst="rect">
            <a:avLst/>
          </a:prstGeom>
          <a:noFill/>
        </p:spPr>
        <p:txBody>
          <a:bodyPr wrap="square" rtlCol="0">
            <a:spAutoFit/>
          </a:bodyPr>
          <a:lstStyle/>
          <a:p>
            <a:r>
              <a:rPr lang="en-US" sz="1785" b="1" dirty="0">
                <a:latin typeface="Arial" panose="020B0604020202020204" pitchFamily="34" charset="0"/>
                <a:cs typeface="Arial" panose="020B0604020202020204" pitchFamily="34" charset="0"/>
              </a:rPr>
              <a:t>PRESCRIPTION REFILL</a:t>
            </a:r>
          </a:p>
        </p:txBody>
      </p:sp>
      <p:sp>
        <p:nvSpPr>
          <p:cNvPr id="53" name="Rectangle 52">
            <a:extLst>
              <a:ext uri="{FF2B5EF4-FFF2-40B4-BE49-F238E27FC236}">
                <a16:creationId xmlns:a16="http://schemas.microsoft.com/office/drawing/2014/main" id="{C5817DEC-68D1-0241-8887-D73B02010843}"/>
              </a:ext>
            </a:extLst>
          </p:cNvPr>
          <p:cNvSpPr/>
          <p:nvPr/>
        </p:nvSpPr>
        <p:spPr>
          <a:xfrm>
            <a:off x="3821865" y="7114045"/>
            <a:ext cx="2393718" cy="938719"/>
          </a:xfrm>
          <a:prstGeom prst="rect">
            <a:avLst/>
          </a:prstGeom>
          <a:solidFill>
            <a:schemeClr val="accent6">
              <a:lumMod val="20000"/>
              <a:lumOff val="80000"/>
            </a:schemeClr>
          </a:solidFill>
        </p:spPr>
        <p:txBody>
          <a:bodyPr wrap="square">
            <a:spAutoFit/>
          </a:bodyPr>
          <a:lstStyle/>
          <a:p>
            <a:r>
              <a:rPr lang="en-US" sz="1100" dirty="0">
                <a:latin typeface="Arial" panose="020B0604020202020204" pitchFamily="34" charset="0"/>
                <a:cs typeface="Arial" panose="020B0604020202020204" pitchFamily="34" charset="0"/>
              </a:rPr>
              <a:t>The provider will visually review the KASPER report and make the determination if they will refill medication or request that the patient be seen in office</a:t>
            </a:r>
          </a:p>
        </p:txBody>
      </p:sp>
      <p:sp>
        <p:nvSpPr>
          <p:cNvPr id="54" name="Rectangle 53">
            <a:extLst>
              <a:ext uri="{FF2B5EF4-FFF2-40B4-BE49-F238E27FC236}">
                <a16:creationId xmlns:a16="http://schemas.microsoft.com/office/drawing/2014/main" id="{022191CB-E4A0-D942-A7AC-4C380F80A1D6}"/>
              </a:ext>
            </a:extLst>
          </p:cNvPr>
          <p:cNvSpPr/>
          <p:nvPr/>
        </p:nvSpPr>
        <p:spPr>
          <a:xfrm>
            <a:off x="10259539" y="7114045"/>
            <a:ext cx="2395728" cy="600164"/>
          </a:xfrm>
          <a:prstGeom prst="rect">
            <a:avLst/>
          </a:prstGeom>
          <a:solidFill>
            <a:schemeClr val="accent6">
              <a:lumMod val="20000"/>
              <a:lumOff val="80000"/>
            </a:schemeClr>
          </a:solidFill>
        </p:spPr>
        <p:txBody>
          <a:bodyPr wrap="square">
            <a:spAutoFit/>
          </a:bodyPr>
          <a:lstStyle/>
          <a:p>
            <a:r>
              <a:rPr lang="en-US" sz="1100" dirty="0">
                <a:latin typeface="Arial" panose="020B0604020202020204" pitchFamily="34" charset="0"/>
                <a:cs typeface="Arial" panose="020B0604020202020204" pitchFamily="34" charset="0"/>
              </a:rPr>
              <a:t>KASPER Report is scanned into patient chart, care guidelines, and controlled medication checklist</a:t>
            </a:r>
          </a:p>
        </p:txBody>
      </p:sp>
      <p:sp>
        <p:nvSpPr>
          <p:cNvPr id="55" name="Right Arrow 54">
            <a:extLst>
              <a:ext uri="{FF2B5EF4-FFF2-40B4-BE49-F238E27FC236}">
                <a16:creationId xmlns:a16="http://schemas.microsoft.com/office/drawing/2014/main" id="{DFC4DA9A-EED8-AF4B-B0C4-830AAA7CB68E}"/>
              </a:ext>
            </a:extLst>
          </p:cNvPr>
          <p:cNvSpPr/>
          <p:nvPr/>
        </p:nvSpPr>
        <p:spPr>
          <a:xfrm>
            <a:off x="6479593" y="7390919"/>
            <a:ext cx="264969" cy="23544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p>
        </p:txBody>
      </p:sp>
      <p:pic>
        <p:nvPicPr>
          <p:cNvPr id="2" name="Picture 1">
            <a:extLst>
              <a:ext uri="{FF2B5EF4-FFF2-40B4-BE49-F238E27FC236}">
                <a16:creationId xmlns:a16="http://schemas.microsoft.com/office/drawing/2014/main" id="{47242F1D-C912-D940-980D-4555DD837CFD}"/>
              </a:ext>
            </a:extLst>
          </p:cNvPr>
          <p:cNvPicPr>
            <a:picLocks noChangeAspect="1"/>
          </p:cNvPicPr>
          <p:nvPr/>
        </p:nvPicPr>
        <p:blipFill>
          <a:blip r:embed="rId2"/>
          <a:stretch>
            <a:fillRect/>
          </a:stretch>
        </p:blipFill>
        <p:spPr>
          <a:xfrm>
            <a:off x="15289359" y="335436"/>
            <a:ext cx="2046803" cy="280384"/>
          </a:xfrm>
          <a:prstGeom prst="rect">
            <a:avLst/>
          </a:prstGeom>
        </p:spPr>
      </p:pic>
    </p:spTree>
    <p:extLst>
      <p:ext uri="{BB962C8B-B14F-4D97-AF65-F5344CB8AC3E}">
        <p14:creationId xmlns:p14="http://schemas.microsoft.com/office/powerpoint/2010/main" val="38837697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9129F8298AD241AAC27B5CE73912F7" ma:contentTypeVersion="10" ma:contentTypeDescription="Create a new document." ma:contentTypeScope="" ma:versionID="212c281f000d5288e296c4813f963ccc">
  <xsd:schema xmlns:xsd="http://www.w3.org/2001/XMLSchema" xmlns:xs="http://www.w3.org/2001/XMLSchema" xmlns:p="http://schemas.microsoft.com/office/2006/metadata/properties" xmlns:ns2="8e0eed3f-58ef-49b9-bf6f-40873d8ccef5" xmlns:ns3="d8d9fbcf-75c4-4b2b-9efa-2b8c2960384c" targetNamespace="http://schemas.microsoft.com/office/2006/metadata/properties" ma:root="true" ma:fieldsID="b1101975e9f9a24fe055105ec760fdc1" ns2:_="" ns3:_="">
    <xsd:import namespace="8e0eed3f-58ef-49b9-bf6f-40873d8ccef5"/>
    <xsd:import namespace="d8d9fbcf-75c4-4b2b-9efa-2b8c2960384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0eed3f-58ef-49b9-bf6f-40873d8cc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d9fbcf-75c4-4b2b-9efa-2b8c2960384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9C5A829-8434-474B-BFDC-AA6E2ED5DA44}">
  <ds:schemaRefs>
    <ds:schemaRef ds:uri="http://schemas.microsoft.com/sharepoint/v3/contenttype/forms"/>
  </ds:schemaRefs>
</ds:datastoreItem>
</file>

<file path=customXml/itemProps2.xml><?xml version="1.0" encoding="utf-8"?>
<ds:datastoreItem xmlns:ds="http://schemas.openxmlformats.org/officeDocument/2006/customXml" ds:itemID="{334E638F-4A53-4017-BB0D-16418183FB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0eed3f-58ef-49b9-bf6f-40873d8ccef5"/>
    <ds:schemaRef ds:uri="d8d9fbcf-75c4-4b2b-9efa-2b8c296038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E42BE7-BD15-49C5-B665-E653751A168F}">
  <ds:schemaRefs>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 ds:uri="http://purl.org/dc/dcmitype/"/>
    <ds:schemaRef ds:uri="http://purl.org/dc/elements/1.1/"/>
    <ds:schemaRef ds:uri="d8d9fbcf-75c4-4b2b-9efa-2b8c2960384c"/>
    <ds:schemaRef ds:uri="8e0eed3f-58ef-49b9-bf6f-40873d8ccef5"/>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523</TotalTime>
  <Words>629</Words>
  <Application>Microsoft Macintosh PowerPoint</Application>
  <PresentationFormat>Custom</PresentationFormat>
  <Paragraphs>35</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 Black</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Cespedes, Elena</dc:creator>
  <cp:lastModifiedBy>Cespedes, Elena</cp:lastModifiedBy>
  <cp:revision>7</cp:revision>
  <dcterms:created xsi:type="dcterms:W3CDTF">2019-10-22T20:49:46Z</dcterms:created>
  <dcterms:modified xsi:type="dcterms:W3CDTF">2019-11-20T18:52:21Z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0x010100F59129F8298AD241AAC27B5CE73912F7</vt:lpwstr>
  </property>
</Properties>
</file>