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1" r:id="rId2"/>
  </p:sldMasterIdLst>
  <p:notesMasterIdLst>
    <p:notesMasterId r:id="rId25"/>
  </p:notesMasterIdLst>
  <p:sldIdLst>
    <p:sldId id="257" r:id="rId3"/>
    <p:sldId id="258" r:id="rId4"/>
    <p:sldId id="259" r:id="rId5"/>
    <p:sldId id="262" r:id="rId6"/>
    <p:sldId id="307" r:id="rId7"/>
    <p:sldId id="309" r:id="rId8"/>
    <p:sldId id="310" r:id="rId9"/>
    <p:sldId id="311" r:id="rId10"/>
    <p:sldId id="312" r:id="rId11"/>
    <p:sldId id="313" r:id="rId12"/>
    <p:sldId id="314" r:id="rId13"/>
    <p:sldId id="315" r:id="rId14"/>
    <p:sldId id="316" r:id="rId15"/>
    <p:sldId id="317" r:id="rId16"/>
    <p:sldId id="318" r:id="rId17"/>
    <p:sldId id="319" r:id="rId18"/>
    <p:sldId id="320" r:id="rId19"/>
    <p:sldId id="321" r:id="rId20"/>
    <p:sldId id="322" r:id="rId21"/>
    <p:sldId id="277" r:id="rId22"/>
    <p:sldId id="260" r:id="rId23"/>
    <p:sldId id="261" r:id="rId24"/>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607" autoAdjust="0"/>
    <p:restoredTop sz="99537" autoAdjust="0"/>
  </p:normalViewPr>
  <p:slideViewPr>
    <p:cSldViewPr snapToGrid="0" snapToObjects="1">
      <p:cViewPr varScale="1">
        <p:scale>
          <a:sx n="108" d="100"/>
          <a:sy n="108" d="100"/>
        </p:scale>
        <p:origin x="-856" y="-112"/>
      </p:cViewPr>
      <p:guideLst>
        <p:guide orient="horz" pos="4159"/>
        <p:guide pos="5655"/>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notesMaster" Target="notesMasters/notesMaster1.xml"/><Relationship Id="rId26" Type="http://schemas.openxmlformats.org/officeDocument/2006/relationships/printerSettings" Target="printerSettings/printerSettings1.bin"/><Relationship Id="rId27" Type="http://schemas.openxmlformats.org/officeDocument/2006/relationships/presProps" Target="presProps.xml"/><Relationship Id="rId28" Type="http://schemas.openxmlformats.org/officeDocument/2006/relationships/viewProps" Target="viewProps.xml"/><Relationship Id="rId29" Type="http://schemas.openxmlformats.org/officeDocument/2006/relationships/theme" Target="theme/theme1.xml"/><Relationship Id="rId30"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9B864774-B228-44CD-A611-6DDCFB810CC6}" type="datetimeFigureOut">
              <a:rPr lang="en-US"/>
              <a:pPr>
                <a:defRPr/>
              </a:pPr>
              <a:t>4/14/17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9520C2C2-5DBF-4F23-862E-E4CC1C767E05}" type="slidenum">
              <a:rPr lang="en-US"/>
              <a:pPr>
                <a:defRPr/>
              </a:pPr>
              <a:t>‹#›</a:t>
            </a:fld>
            <a:endParaRPr lang="en-US"/>
          </a:p>
        </p:txBody>
      </p:sp>
    </p:spTree>
    <p:extLst>
      <p:ext uri="{BB962C8B-B14F-4D97-AF65-F5344CB8AC3E}">
        <p14:creationId xmlns:p14="http://schemas.microsoft.com/office/powerpoint/2010/main" val="2553132947"/>
      </p:ext>
    </p:extLst>
  </p:cSld>
  <p:clrMap bg1="lt1" tx1="dk1" bg2="lt2" tx2="dk2" accent1="accent1" accent2="accent2" accent3="accent3" accent4="accent4" accent5="accent5" accent6="accent6" hlink="hlink" folHlink="folHlink"/>
  <p:notesStyle>
    <a:lvl1pPr algn="l" defTabSz="457200" rtl="0" fontAlgn="base">
      <a:spcBef>
        <a:spcPct val="30000"/>
      </a:spcBef>
      <a:spcAft>
        <a:spcPct val="0"/>
      </a:spcAft>
      <a:defRPr sz="1200" kern="1200">
        <a:solidFill>
          <a:schemeClr val="tx1"/>
        </a:solidFill>
        <a:latin typeface="+mn-lt"/>
        <a:ea typeface="+mn-ea"/>
        <a:cs typeface="+mn-cs"/>
      </a:defRPr>
    </a:lvl1pPr>
    <a:lvl2pPr marL="457200" algn="l" defTabSz="457200" rtl="0" fontAlgn="base">
      <a:spcBef>
        <a:spcPct val="30000"/>
      </a:spcBef>
      <a:spcAft>
        <a:spcPct val="0"/>
      </a:spcAft>
      <a:defRPr sz="1200" kern="1200">
        <a:solidFill>
          <a:schemeClr val="tx1"/>
        </a:solidFill>
        <a:latin typeface="+mn-lt"/>
        <a:ea typeface="+mn-ea"/>
        <a:cs typeface="+mn-cs"/>
      </a:defRPr>
    </a:lvl2pPr>
    <a:lvl3pPr marL="914400" algn="l" defTabSz="457200" rtl="0" fontAlgn="base">
      <a:spcBef>
        <a:spcPct val="30000"/>
      </a:spcBef>
      <a:spcAft>
        <a:spcPct val="0"/>
      </a:spcAft>
      <a:defRPr sz="1200" kern="1200">
        <a:solidFill>
          <a:schemeClr val="tx1"/>
        </a:solidFill>
        <a:latin typeface="+mn-lt"/>
        <a:ea typeface="+mn-ea"/>
        <a:cs typeface="+mn-cs"/>
      </a:defRPr>
    </a:lvl3pPr>
    <a:lvl4pPr marL="1371600" algn="l" defTabSz="457200" rtl="0" fontAlgn="base">
      <a:spcBef>
        <a:spcPct val="30000"/>
      </a:spcBef>
      <a:spcAft>
        <a:spcPct val="0"/>
      </a:spcAft>
      <a:defRPr sz="1200" kern="1200">
        <a:solidFill>
          <a:schemeClr val="tx1"/>
        </a:solidFill>
        <a:latin typeface="+mn-lt"/>
        <a:ea typeface="+mn-ea"/>
        <a:cs typeface="+mn-cs"/>
      </a:defRPr>
    </a:lvl4pPr>
    <a:lvl5pPr marL="1828800" algn="l" defTabSz="457200" rtl="0" fontAlgn="base">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noTextEdit="1"/>
          </p:cNvSpPr>
          <p:nvPr>
            <p:ph type="sldImg"/>
          </p:nvPr>
        </p:nvSpPr>
        <p:spPr bwMode="auto">
          <a:noFill/>
          <a:ln>
            <a:solidFill>
              <a:srgbClr val="000000"/>
            </a:solidFill>
            <a:miter lim="800000"/>
            <a:headEnd/>
            <a:tailEnd/>
          </a:ln>
        </p:spPr>
      </p:sp>
      <p:sp>
        <p:nvSpPr>
          <p:cNvPr id="2867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ltLang="en-US" smtClean="0"/>
          </a:p>
        </p:txBody>
      </p:sp>
      <p:sp>
        <p:nvSpPr>
          <p:cNvPr id="28675" name="Footer Placeholder 3"/>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cs typeface="Arial" charset="0"/>
              </a:rPr>
              <a:t>DRAFT: Not for distribution</a:t>
            </a:r>
          </a:p>
        </p:txBody>
      </p:sp>
      <p:sp>
        <p:nvSpPr>
          <p:cNvPr id="28676" name="Slide Number Placeholder 4"/>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5A94BA4-7A43-41A6-B4E0-A2C61C4D4A2E}" type="slidenum">
              <a:rPr lang="en-US" altLang="en-US">
                <a:ea typeface="MS PGothic" pitchFamily="34" charset="-128"/>
                <a:cs typeface="Arial" charset="0"/>
              </a:rPr>
              <a:pPr fontAlgn="base">
                <a:spcBef>
                  <a:spcPct val="0"/>
                </a:spcBef>
                <a:spcAft>
                  <a:spcPct val="0"/>
                </a:spcAft>
              </a:pPr>
              <a:t>6</a:t>
            </a:fld>
            <a:endParaRPr lang="en-US" altLang="en-US">
              <a:ea typeface="MS PGothic" pitchFamily="34" charset="-128"/>
              <a:cs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Updated to</a:t>
            </a:r>
            <a:r>
              <a:rPr lang="en-US" baseline="0" dirty="0" smtClean="0"/>
              <a:t> include Required elements #9 </a:t>
            </a:r>
            <a:r>
              <a:rPr lang="en-US" b="1" baseline="0" dirty="0" smtClean="0"/>
              <a:t>[*why isn’t this a legal requirement under broad consent*]</a:t>
            </a:r>
          </a:p>
          <a:p>
            <a:r>
              <a:rPr lang="en-US" baseline="0" dirty="0" smtClean="0"/>
              <a:t>Updated to include Additional elements #7, 8, 9.</a:t>
            </a:r>
            <a:endParaRPr lang="en-US" dirty="0"/>
          </a:p>
        </p:txBody>
      </p:sp>
      <p:sp>
        <p:nvSpPr>
          <p:cNvPr id="4" name="Slide Number Placeholder 3"/>
          <p:cNvSpPr>
            <a:spLocks noGrp="1"/>
          </p:cNvSpPr>
          <p:nvPr>
            <p:ph type="sldNum" sz="quarter" idx="10"/>
          </p:nvPr>
        </p:nvSpPr>
        <p:spPr/>
        <p:txBody>
          <a:bodyPr/>
          <a:lstStyle/>
          <a:p>
            <a:pPr>
              <a:defRPr/>
            </a:pPr>
            <a:fld id="{9520C2C2-5DBF-4F23-862E-E4CC1C767E05}" type="slidenum">
              <a:rPr lang="en-US" smtClean="0"/>
              <a:pPr>
                <a:defRPr/>
              </a:pPr>
              <a:t>7</a:t>
            </a:fld>
            <a:endParaRPr lang="en-US"/>
          </a:p>
        </p:txBody>
      </p:sp>
    </p:spTree>
    <p:extLst>
      <p:ext uri="{BB962C8B-B14F-4D97-AF65-F5344CB8AC3E}">
        <p14:creationId xmlns:p14="http://schemas.microsoft.com/office/powerpoint/2010/main" val="15566529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Elements of broad</a:t>
            </a:r>
            <a:r>
              <a:rPr lang="en-US" baseline="0" dirty="0" smtClean="0"/>
              <a:t> consent for the storage, maintenance, and secondary research use of identifiable private information or identifiable </a:t>
            </a:r>
            <a:r>
              <a:rPr lang="en-US" baseline="0" dirty="0" err="1" smtClean="0"/>
              <a:t>biospecimens</a:t>
            </a:r>
            <a:r>
              <a:rPr lang="en-US" baseline="0" dirty="0" smtClean="0"/>
              <a:t>.</a:t>
            </a:r>
          </a:p>
          <a:p>
            <a:r>
              <a:rPr lang="en-US" baseline="0" dirty="0" smtClean="0"/>
              <a:t>Items in blue font are unique to broad consent; items in black font are borrowed from informed consent.</a:t>
            </a:r>
            <a:endParaRPr lang="en-US" dirty="0"/>
          </a:p>
        </p:txBody>
      </p:sp>
      <p:sp>
        <p:nvSpPr>
          <p:cNvPr id="4" name="Slide Number Placeholder 3"/>
          <p:cNvSpPr>
            <a:spLocks noGrp="1"/>
          </p:cNvSpPr>
          <p:nvPr>
            <p:ph type="sldNum" sz="quarter" idx="10"/>
          </p:nvPr>
        </p:nvSpPr>
        <p:spPr/>
        <p:txBody>
          <a:bodyPr/>
          <a:lstStyle/>
          <a:p>
            <a:pPr>
              <a:defRPr/>
            </a:pPr>
            <a:fld id="{9520C2C2-5DBF-4F23-862E-E4CC1C767E05}" type="slidenum">
              <a:rPr lang="en-US" smtClean="0"/>
              <a:pPr>
                <a:defRPr/>
              </a:pPr>
              <a:t>8</a:t>
            </a:fld>
            <a:endParaRPr lang="en-US"/>
          </a:p>
        </p:txBody>
      </p:sp>
    </p:spTree>
    <p:extLst>
      <p:ext uri="{BB962C8B-B14F-4D97-AF65-F5344CB8AC3E}">
        <p14:creationId xmlns:p14="http://schemas.microsoft.com/office/powerpoint/2010/main" val="8470247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Is this in</a:t>
            </a:r>
            <a:r>
              <a:rPr lang="en-US" baseline="0" dirty="0" smtClean="0"/>
              <a:t> any of our user stories? Maybe #4? </a:t>
            </a:r>
            <a:endParaRPr lang="en-US" dirty="0"/>
          </a:p>
        </p:txBody>
      </p:sp>
      <p:sp>
        <p:nvSpPr>
          <p:cNvPr id="4" name="Slide Number Placeholder 3"/>
          <p:cNvSpPr>
            <a:spLocks noGrp="1"/>
          </p:cNvSpPr>
          <p:nvPr>
            <p:ph type="sldNum" sz="quarter" idx="10"/>
          </p:nvPr>
        </p:nvSpPr>
        <p:spPr/>
        <p:txBody>
          <a:bodyPr/>
          <a:lstStyle/>
          <a:p>
            <a:pPr>
              <a:defRPr/>
            </a:pPr>
            <a:fld id="{9520C2C2-5DBF-4F23-862E-E4CC1C767E05}" type="slidenum">
              <a:rPr lang="en-US" smtClean="0"/>
              <a:pPr>
                <a:defRPr/>
              </a:pPr>
              <a:t>10</a:t>
            </a:fld>
            <a:endParaRPr lang="en-US"/>
          </a:p>
        </p:txBody>
      </p:sp>
    </p:spTree>
    <p:extLst>
      <p:ext uri="{BB962C8B-B14F-4D97-AF65-F5344CB8AC3E}">
        <p14:creationId xmlns:p14="http://schemas.microsoft.com/office/powerpoint/2010/main" val="25368753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Additional elements</a:t>
            </a:r>
            <a:r>
              <a:rPr lang="en-US" baseline="0" dirty="0" smtClean="0"/>
              <a:t> for a broad consent are listed under #1 as (c)(7) and (9).</a:t>
            </a:r>
            <a:endParaRPr lang="en-US" dirty="0"/>
          </a:p>
        </p:txBody>
      </p:sp>
      <p:sp>
        <p:nvSpPr>
          <p:cNvPr id="4" name="Slide Number Placeholder 3"/>
          <p:cNvSpPr>
            <a:spLocks noGrp="1"/>
          </p:cNvSpPr>
          <p:nvPr>
            <p:ph type="sldNum" sz="quarter" idx="10"/>
          </p:nvPr>
        </p:nvSpPr>
        <p:spPr/>
        <p:txBody>
          <a:bodyPr/>
          <a:lstStyle/>
          <a:p>
            <a:pPr>
              <a:defRPr/>
            </a:pPr>
            <a:fld id="{9520C2C2-5DBF-4F23-862E-E4CC1C767E05}" type="slidenum">
              <a:rPr lang="en-US" smtClean="0"/>
              <a:pPr>
                <a:defRPr/>
              </a:pPr>
              <a:t>16</a:t>
            </a:fld>
            <a:endParaRPr lang="en-US"/>
          </a:p>
        </p:txBody>
      </p:sp>
    </p:spTree>
    <p:extLst>
      <p:ext uri="{BB962C8B-B14F-4D97-AF65-F5344CB8AC3E}">
        <p14:creationId xmlns:p14="http://schemas.microsoft.com/office/powerpoint/2010/main" val="37879035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520C2C2-5DBF-4F23-862E-E4CC1C767E05}" type="slidenum">
              <a:rPr lang="en-US" smtClean="0"/>
              <a:pPr>
                <a:defRPr/>
              </a:pPr>
              <a:t>17</a:t>
            </a:fld>
            <a:endParaRPr lang="en-US"/>
          </a:p>
        </p:txBody>
      </p:sp>
    </p:spTree>
    <p:extLst>
      <p:ext uri="{BB962C8B-B14F-4D97-AF65-F5344CB8AC3E}">
        <p14:creationId xmlns:p14="http://schemas.microsoft.com/office/powerpoint/2010/main" val="37879035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Slide Image Placeholder 1"/>
          <p:cNvSpPr>
            <a:spLocks noGrp="1" noRot="1" noChangeAspect="1"/>
          </p:cNvSpPr>
          <p:nvPr>
            <p:ph type="sldImg"/>
          </p:nvPr>
        </p:nvSpPr>
        <p:spPr bwMode="auto">
          <a:noFill/>
          <a:ln>
            <a:solidFill>
              <a:srgbClr val="000000"/>
            </a:solidFill>
            <a:miter lim="800000"/>
            <a:headEnd/>
            <a:tailEnd/>
          </a:ln>
        </p:spPr>
      </p:sp>
      <p:sp>
        <p:nvSpPr>
          <p:cNvPr id="6144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6144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0896E8D-4CE2-440C-99DA-15ABA58C6C24}" type="slidenum">
              <a:rPr lang="en-US">
                <a:solidFill>
                  <a:srgbClr val="000000"/>
                </a:solidFill>
                <a:cs typeface="Arial" charset="0"/>
              </a:rPr>
              <a:pPr fontAlgn="base">
                <a:spcBef>
                  <a:spcPct val="0"/>
                </a:spcBef>
                <a:spcAft>
                  <a:spcPct val="0"/>
                </a:spcAft>
              </a:pPr>
              <a:t>22</a:t>
            </a:fld>
            <a:endParaRPr lang="en-US">
              <a:solidFill>
                <a:srgbClr val="000000"/>
              </a:solidFill>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jpe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7.png"/><Relationship Id="rId1" Type="http://schemas.openxmlformats.org/officeDocument/2006/relationships/slideMaster" Target="../slideMasters/slideMaster2.xml"/><Relationship Id="rId2"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BBB6448-FD7D-4703-9382-74AC3C580107}" type="datetimeFigureOut">
              <a:rPr lang="en-US"/>
              <a:pPr>
                <a:defRPr/>
              </a:pPr>
              <a:t>4/14/17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8E5E826-DC87-473D-A149-E7B2586DAC67}"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2FBBADC6-998F-4A93-86E0-497D9C101133}" type="datetimeFigureOut">
              <a:rPr lang="en-US"/>
              <a:pPr>
                <a:defRPr/>
              </a:pPr>
              <a:t>4/14/17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BD20CAC-1A1F-480C-8C35-A10FCDA536A1}"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59AC40D-01B2-49D1-AE84-D11CDD55B117}" type="datetimeFigureOut">
              <a:rPr lang="en-US"/>
              <a:pPr>
                <a:defRPr/>
              </a:pPr>
              <a:t>4/14/17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E3B6A9A-2A38-4F56-95E5-D05E076847BB}"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pic>
        <p:nvPicPr>
          <p:cNvPr id="5" name="Picture 7" descr="The Office of the National Coordinator for Health Information Technology&#10;Health and Human Services"/>
          <p:cNvPicPr>
            <a:picLocks noChangeAspect="1"/>
          </p:cNvPicPr>
          <p:nvPr userDrawn="1"/>
        </p:nvPicPr>
        <p:blipFill>
          <a:blip r:embed="rId2"/>
          <a:srcRect/>
          <a:stretch>
            <a:fillRect/>
          </a:stretch>
        </p:blipFill>
        <p:spPr bwMode="auto">
          <a:xfrm>
            <a:off x="0" y="0"/>
            <a:ext cx="9144000" cy="6858000"/>
          </a:xfrm>
          <a:prstGeom prst="rect">
            <a:avLst/>
          </a:prstGeom>
          <a:noFill/>
          <a:ln w="9525">
            <a:noFill/>
            <a:miter lim="800000"/>
            <a:headEnd/>
            <a:tailEnd/>
          </a:ln>
        </p:spPr>
      </p:pic>
      <p:cxnSp>
        <p:nvCxnSpPr>
          <p:cNvPr id="6" name="Straight Connector 8"/>
          <p:cNvCxnSpPr/>
          <p:nvPr userDrawn="1"/>
        </p:nvCxnSpPr>
        <p:spPr>
          <a:xfrm>
            <a:off x="546100" y="2392363"/>
            <a:ext cx="8051800" cy="0"/>
          </a:xfrm>
          <a:prstGeom prst="line">
            <a:avLst/>
          </a:prstGeom>
          <a:ln w="28575" cmpd="sng">
            <a:solidFill>
              <a:schemeClr val="accent2"/>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508000" y="1421977"/>
            <a:ext cx="8089900" cy="880981"/>
          </a:xfrm>
        </p:spPr>
        <p:txBody>
          <a:bodyPr tIns="0" bIns="0" anchor="b">
            <a:noAutofit/>
          </a:bodyPr>
          <a:lstStyle>
            <a:lvl1pPr algn="l">
              <a:lnSpc>
                <a:spcPct val="90000"/>
              </a:lnSpc>
              <a:spcBef>
                <a:spcPts val="0"/>
              </a:spcBef>
              <a:spcAft>
                <a:spcPts val="0"/>
              </a:spcAft>
              <a:defRPr sz="2800" spc="0" baseline="0">
                <a:solidFill>
                  <a:schemeClr val="accent3"/>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508000" y="2468058"/>
            <a:ext cx="8089900" cy="641382"/>
          </a:xfrm>
        </p:spPr>
        <p:txBody>
          <a:bodyPr tIns="0" bIns="0">
            <a:noAutofit/>
          </a:bodyPr>
          <a:lstStyle>
            <a:lvl1pPr marL="0" indent="0" algn="l">
              <a:lnSpc>
                <a:spcPct val="90000"/>
              </a:lnSpc>
              <a:spcBef>
                <a:spcPts val="0"/>
              </a:spcBef>
              <a:spcAft>
                <a:spcPts val="0"/>
              </a:spcAft>
              <a:buNone/>
              <a:defRPr sz="1800"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11" name="Text Placeholder 10"/>
          <p:cNvSpPr>
            <a:spLocks noGrp="1"/>
          </p:cNvSpPr>
          <p:nvPr>
            <p:ph type="body" sz="quarter" idx="13"/>
          </p:nvPr>
        </p:nvSpPr>
        <p:spPr>
          <a:xfrm>
            <a:off x="508000" y="3225799"/>
            <a:ext cx="8089900" cy="292101"/>
          </a:xfrm>
        </p:spPr>
        <p:txBody>
          <a:bodyPr tIns="0" bIns="0">
            <a:noAutofit/>
          </a:bodyPr>
          <a:lstStyle>
            <a:lvl1pPr marL="0" indent="0" algn="l">
              <a:lnSpc>
                <a:spcPct val="90000"/>
              </a:lnSpc>
              <a:spcBef>
                <a:spcPts val="0"/>
              </a:spcBef>
              <a:spcAft>
                <a:spcPts val="0"/>
              </a:spcAft>
              <a:buNone/>
              <a:defRPr sz="1500" baseline="0">
                <a:solidFill>
                  <a:srgbClr val="FFFFFF"/>
                </a:solidFill>
              </a:defRPr>
            </a:lvl1pPr>
            <a:lvl2pPr>
              <a:defRPr sz="1600"/>
            </a:lvl2pPr>
            <a:lvl3pPr>
              <a:defRPr sz="1600"/>
            </a:lvl3pPr>
            <a:lvl4pPr>
              <a:defRPr sz="1600"/>
            </a:lvl4pPr>
            <a:lvl5pPr>
              <a:defRPr sz="1600"/>
            </a:lvl5pPr>
          </a:lstStyle>
          <a:p>
            <a:pPr lvl="0"/>
            <a:r>
              <a:rPr lang="en-US" dirty="0" smtClean="0"/>
              <a:t>Click to edit Master text styles</a:t>
            </a:r>
          </a:p>
        </p:txBody>
      </p:sp>
      <p:sp>
        <p:nvSpPr>
          <p:cNvPr id="7" name="Date Placeholder 3"/>
          <p:cNvSpPr>
            <a:spLocks noGrp="1"/>
          </p:cNvSpPr>
          <p:nvPr>
            <p:ph type="dt" sz="half" idx="14"/>
          </p:nvPr>
        </p:nvSpPr>
        <p:spPr>
          <a:xfrm>
            <a:off x="6337300" y="6610350"/>
            <a:ext cx="2565400" cy="260350"/>
          </a:xfrm>
        </p:spPr>
        <p:txBody>
          <a:bodyPr tIns="0" bIns="0"/>
          <a:lstStyle>
            <a:lvl1pPr algn="r">
              <a:defRPr sz="1300" smtClean="0">
                <a:solidFill>
                  <a:schemeClr val="accent1"/>
                </a:solidFill>
              </a:defRPr>
            </a:lvl1pPr>
          </a:lstStyle>
          <a:p>
            <a:pPr>
              <a:defRPr/>
            </a:pPr>
            <a:r>
              <a:rPr lang="en-US"/>
              <a:t>MONTH DAY, YEAR</a:t>
            </a:r>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5" name="Picture 7" descr="The Office of the National Coordinator for Health Information Technology&#10;Health and Human Services"/>
          <p:cNvPicPr>
            <a:picLocks noChangeAspect="1"/>
          </p:cNvPicPr>
          <p:nvPr userDrawn="1"/>
        </p:nvPicPr>
        <p:blipFill>
          <a:blip r:embed="rId2"/>
          <a:srcRect/>
          <a:stretch>
            <a:fillRect/>
          </a:stretch>
        </p:blipFill>
        <p:spPr bwMode="auto">
          <a:xfrm>
            <a:off x="0" y="0"/>
            <a:ext cx="9144000" cy="6858000"/>
          </a:xfrm>
          <a:prstGeom prst="rect">
            <a:avLst/>
          </a:prstGeom>
          <a:noFill/>
          <a:ln w="9525">
            <a:noFill/>
            <a:miter lim="800000"/>
            <a:headEnd/>
            <a:tailEnd/>
          </a:ln>
        </p:spPr>
      </p:pic>
      <p:cxnSp>
        <p:nvCxnSpPr>
          <p:cNvPr id="6" name="Straight Connector 8"/>
          <p:cNvCxnSpPr/>
          <p:nvPr userDrawn="1"/>
        </p:nvCxnSpPr>
        <p:spPr>
          <a:xfrm>
            <a:off x="546100" y="2392363"/>
            <a:ext cx="8051800" cy="0"/>
          </a:xfrm>
          <a:prstGeom prst="line">
            <a:avLst/>
          </a:prstGeom>
          <a:ln w="28575" cmpd="sng">
            <a:solidFill>
              <a:schemeClr val="accent2"/>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508000" y="1421977"/>
            <a:ext cx="8089900" cy="880981"/>
          </a:xfrm>
        </p:spPr>
        <p:txBody>
          <a:bodyPr tIns="0" bIns="0" anchor="b">
            <a:noAutofit/>
          </a:bodyPr>
          <a:lstStyle>
            <a:lvl1pPr algn="l">
              <a:lnSpc>
                <a:spcPct val="90000"/>
              </a:lnSpc>
              <a:spcBef>
                <a:spcPts val="0"/>
              </a:spcBef>
              <a:spcAft>
                <a:spcPts val="0"/>
              </a:spcAft>
              <a:defRPr sz="2800" spc="0" baseline="0">
                <a:solidFill>
                  <a:schemeClr val="accent3"/>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508000" y="2468058"/>
            <a:ext cx="8089900" cy="641382"/>
          </a:xfrm>
        </p:spPr>
        <p:txBody>
          <a:bodyPr tIns="0" bIns="0">
            <a:noAutofit/>
          </a:bodyPr>
          <a:lstStyle>
            <a:lvl1pPr marL="0" indent="0" algn="l">
              <a:lnSpc>
                <a:spcPct val="90000"/>
              </a:lnSpc>
              <a:spcBef>
                <a:spcPts val="0"/>
              </a:spcBef>
              <a:spcAft>
                <a:spcPts val="0"/>
              </a:spcAft>
              <a:buNone/>
              <a:defRPr sz="1800"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11" name="Text Placeholder 10"/>
          <p:cNvSpPr>
            <a:spLocks noGrp="1"/>
          </p:cNvSpPr>
          <p:nvPr>
            <p:ph type="body" sz="quarter" idx="13"/>
          </p:nvPr>
        </p:nvSpPr>
        <p:spPr>
          <a:xfrm>
            <a:off x="508000" y="3225799"/>
            <a:ext cx="8089900" cy="292101"/>
          </a:xfrm>
        </p:spPr>
        <p:txBody>
          <a:bodyPr tIns="0" bIns="0">
            <a:noAutofit/>
          </a:bodyPr>
          <a:lstStyle>
            <a:lvl1pPr marL="0" indent="0" algn="l">
              <a:lnSpc>
                <a:spcPct val="90000"/>
              </a:lnSpc>
              <a:spcBef>
                <a:spcPts val="0"/>
              </a:spcBef>
              <a:spcAft>
                <a:spcPts val="0"/>
              </a:spcAft>
              <a:buNone/>
              <a:defRPr sz="1500" baseline="0">
                <a:solidFill>
                  <a:srgbClr val="FFFFFF"/>
                </a:solidFill>
              </a:defRPr>
            </a:lvl1pPr>
            <a:lvl2pPr>
              <a:defRPr sz="1600"/>
            </a:lvl2pPr>
            <a:lvl3pPr>
              <a:defRPr sz="1600"/>
            </a:lvl3pPr>
            <a:lvl4pPr>
              <a:defRPr sz="1600"/>
            </a:lvl4pPr>
            <a:lvl5pPr>
              <a:defRPr sz="1600"/>
            </a:lvl5pPr>
          </a:lstStyle>
          <a:p>
            <a:pPr lvl="0"/>
            <a:r>
              <a:rPr lang="en-US" dirty="0" smtClean="0"/>
              <a:t>Click to edit Master text styles</a:t>
            </a:r>
          </a:p>
        </p:txBody>
      </p:sp>
      <p:sp>
        <p:nvSpPr>
          <p:cNvPr id="7" name="Date Placeholder 3"/>
          <p:cNvSpPr>
            <a:spLocks noGrp="1"/>
          </p:cNvSpPr>
          <p:nvPr>
            <p:ph type="dt" sz="half" idx="14"/>
          </p:nvPr>
        </p:nvSpPr>
        <p:spPr>
          <a:xfrm>
            <a:off x="6337300" y="6610350"/>
            <a:ext cx="2565400" cy="260350"/>
          </a:xfrm>
          <a:prstGeom prst="rect">
            <a:avLst/>
          </a:prstGeom>
        </p:spPr>
        <p:txBody>
          <a:bodyPr tIns="0" bIns="0"/>
          <a:lstStyle>
            <a:lvl1pPr algn="r" fontAlgn="auto">
              <a:spcBef>
                <a:spcPts val="0"/>
              </a:spcBef>
              <a:spcAft>
                <a:spcPts val="0"/>
              </a:spcAft>
              <a:defRPr sz="1300" smtClean="0">
                <a:solidFill>
                  <a:srgbClr val="056DB1"/>
                </a:solidFill>
                <a:latin typeface="Calibri"/>
                <a:cs typeface="+mn-cs"/>
              </a:defRPr>
            </a:lvl1pPr>
          </a:lstStyle>
          <a:p>
            <a:pPr>
              <a:defRPr/>
            </a:pPr>
            <a:r>
              <a:rPr lang="en-US"/>
              <a:t>MONTH DAY, YEAR</a:t>
            </a:r>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Pentagon 7"/>
          <p:cNvSpPr/>
          <p:nvPr userDrawn="1"/>
        </p:nvSpPr>
        <p:spPr>
          <a:xfrm>
            <a:off x="8728075" y="0"/>
            <a:ext cx="411163" cy="915988"/>
          </a:xfrm>
          <a:prstGeom prst="homePlate">
            <a:avLst>
              <a:gd name="adj" fmla="val 0"/>
            </a:avLst>
          </a:prstGeom>
          <a:solidFill>
            <a:schemeClr val="tx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5" name="Pentagon 8"/>
          <p:cNvSpPr/>
          <p:nvPr userDrawn="1"/>
        </p:nvSpPr>
        <p:spPr>
          <a:xfrm>
            <a:off x="0" y="0"/>
            <a:ext cx="9096375" cy="915988"/>
          </a:xfrm>
          <a:prstGeom prst="homePlate">
            <a:avLst>
              <a:gd name="adj" fmla="val 21132"/>
            </a:avLst>
          </a:prstGeom>
          <a:solidFill>
            <a:srgbClr val="07538F"/>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cxnSp>
        <p:nvCxnSpPr>
          <p:cNvPr id="6" name="Straight Connector 9"/>
          <p:cNvCxnSpPr/>
          <p:nvPr userDrawn="1"/>
        </p:nvCxnSpPr>
        <p:spPr>
          <a:xfrm>
            <a:off x="0" y="930275"/>
            <a:ext cx="9139238" cy="0"/>
          </a:xfrm>
          <a:prstGeom prst="line">
            <a:avLst/>
          </a:prstGeom>
          <a:ln w="28575" cmpd="sng">
            <a:solidFill>
              <a:schemeClr val="accent2"/>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endParaRPr lang="en-US" dirty="0"/>
          </a:p>
        </p:txBody>
      </p:sp>
      <p:sp>
        <p:nvSpPr>
          <p:cNvPr id="7" name="Footer Placeholder 4"/>
          <p:cNvSpPr>
            <a:spLocks noGrp="1"/>
          </p:cNvSpPr>
          <p:nvPr>
            <p:ph type="ftr" sz="quarter" idx="10"/>
          </p:nvPr>
        </p:nvSpPr>
        <p:spPr/>
        <p:txBody>
          <a:bodyPr/>
          <a:lstStyle>
            <a:lvl1pPr>
              <a:defRPr/>
            </a:lvl1pPr>
          </a:lstStyle>
          <a:p>
            <a:pPr>
              <a:defRPr/>
            </a:pPr>
            <a:endParaRPr lang="en-US"/>
          </a:p>
        </p:txBody>
      </p:sp>
      <p:sp>
        <p:nvSpPr>
          <p:cNvPr id="8" name="Slide Number Placeholder 5"/>
          <p:cNvSpPr>
            <a:spLocks noGrp="1"/>
          </p:cNvSpPr>
          <p:nvPr>
            <p:ph type="sldNum" sz="quarter" idx="11"/>
          </p:nvPr>
        </p:nvSpPr>
        <p:spPr/>
        <p:txBody>
          <a:bodyPr/>
          <a:lstStyle>
            <a:lvl1pPr>
              <a:defRPr/>
            </a:lvl1pPr>
          </a:lstStyle>
          <a:p>
            <a:pPr>
              <a:defRPr/>
            </a:pPr>
            <a:fld id="{A49FF5D6-FC7F-4CF3-84AD-D31AD3BEFC82}"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Pentagon 7"/>
          <p:cNvSpPr/>
          <p:nvPr userDrawn="1"/>
        </p:nvSpPr>
        <p:spPr>
          <a:xfrm>
            <a:off x="8728075" y="0"/>
            <a:ext cx="411163" cy="915988"/>
          </a:xfrm>
          <a:prstGeom prst="homePlate">
            <a:avLst>
              <a:gd name="adj" fmla="val 0"/>
            </a:avLst>
          </a:prstGeom>
          <a:solidFill>
            <a:schemeClr val="tx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6" name="Pentagon 8"/>
          <p:cNvSpPr/>
          <p:nvPr userDrawn="1"/>
        </p:nvSpPr>
        <p:spPr>
          <a:xfrm>
            <a:off x="0" y="0"/>
            <a:ext cx="9096375" cy="915988"/>
          </a:xfrm>
          <a:prstGeom prst="homePlate">
            <a:avLst>
              <a:gd name="adj" fmla="val 21132"/>
            </a:avLst>
          </a:prstGeom>
          <a:solidFill>
            <a:srgbClr val="07538F"/>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cxnSp>
        <p:nvCxnSpPr>
          <p:cNvPr id="7" name="Straight Connector 9"/>
          <p:cNvCxnSpPr/>
          <p:nvPr userDrawn="1"/>
        </p:nvCxnSpPr>
        <p:spPr>
          <a:xfrm>
            <a:off x="0" y="930275"/>
            <a:ext cx="9139238" cy="0"/>
          </a:xfrm>
          <a:prstGeom prst="line">
            <a:avLst/>
          </a:prstGeom>
          <a:ln w="28575" cmpd="sng">
            <a:solidFill>
              <a:schemeClr val="accent2"/>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381000" y="1295400"/>
            <a:ext cx="4038600" cy="4865148"/>
          </a:xfrm>
        </p:spPr>
        <p:txBody>
          <a:bodyPr>
            <a:normAutofit/>
          </a:bodyPr>
          <a:lstStyle>
            <a:lvl1pPr>
              <a:defRPr sz="2000" b="1"/>
            </a:lvl1pPr>
            <a:lvl2pPr>
              <a:defRPr sz="1800"/>
            </a:lvl2pPr>
            <a:lvl3pPr>
              <a:defRPr sz="1500"/>
            </a:lvl3pPr>
            <a:lvl4pPr>
              <a:defRPr sz="1500"/>
            </a:lvl4pPr>
            <a:lvl5pPr>
              <a:defRPr sz="20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endParaRPr lang="en-US" dirty="0"/>
          </a:p>
        </p:txBody>
      </p:sp>
      <p:sp>
        <p:nvSpPr>
          <p:cNvPr id="4" name="Content Placeholder 3"/>
          <p:cNvSpPr>
            <a:spLocks noGrp="1"/>
          </p:cNvSpPr>
          <p:nvPr>
            <p:ph sz="half" idx="2"/>
          </p:nvPr>
        </p:nvSpPr>
        <p:spPr>
          <a:xfrm>
            <a:off x="4724400" y="1295400"/>
            <a:ext cx="4038600" cy="4865148"/>
          </a:xfrm>
        </p:spPr>
        <p:txBody>
          <a:bodyPr>
            <a:normAutofit/>
          </a:bodyPr>
          <a:lstStyle>
            <a:lvl1pPr>
              <a:defRPr sz="2000" b="1"/>
            </a:lvl1pPr>
            <a:lvl2pPr>
              <a:defRPr sz="1800"/>
            </a:lvl2pPr>
            <a:lvl3pPr>
              <a:defRPr sz="1500"/>
            </a:lvl3pPr>
            <a:lvl4pPr>
              <a:defRPr sz="1500"/>
            </a:lvl4pPr>
            <a:lvl5pPr>
              <a:defRPr sz="20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endParaRPr lang="en-US" dirty="0"/>
          </a:p>
        </p:txBody>
      </p:sp>
      <p:sp>
        <p:nvSpPr>
          <p:cNvPr id="8" name="Footer Placeholder 5"/>
          <p:cNvSpPr>
            <a:spLocks noGrp="1"/>
          </p:cNvSpPr>
          <p:nvPr>
            <p:ph type="ftr" sz="quarter" idx="10"/>
          </p:nvPr>
        </p:nvSpPr>
        <p:spPr/>
        <p:txBody>
          <a:bodyPr/>
          <a:lstStyle>
            <a:lvl1pPr>
              <a:defRPr/>
            </a:lvl1pPr>
          </a:lstStyle>
          <a:p>
            <a:pPr>
              <a:defRPr/>
            </a:pPr>
            <a:endParaRPr lang="en-US"/>
          </a:p>
        </p:txBody>
      </p:sp>
      <p:sp>
        <p:nvSpPr>
          <p:cNvPr id="9" name="Slide Number Placeholder 6"/>
          <p:cNvSpPr>
            <a:spLocks noGrp="1"/>
          </p:cNvSpPr>
          <p:nvPr>
            <p:ph type="sldNum" sz="quarter" idx="11"/>
          </p:nvPr>
        </p:nvSpPr>
        <p:spPr/>
        <p:txBody>
          <a:bodyPr/>
          <a:lstStyle>
            <a:lvl1pPr>
              <a:defRPr/>
            </a:lvl1pPr>
          </a:lstStyle>
          <a:p>
            <a:pPr>
              <a:defRPr/>
            </a:pPr>
            <a:fld id="{3668D7BB-7462-43B6-AA74-D0EA87AF1A8A}" type="slidenum">
              <a:rPr lang="en-US"/>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Pentagon 9"/>
          <p:cNvSpPr/>
          <p:nvPr userDrawn="1"/>
        </p:nvSpPr>
        <p:spPr>
          <a:xfrm>
            <a:off x="8728075" y="0"/>
            <a:ext cx="411163" cy="915988"/>
          </a:xfrm>
          <a:prstGeom prst="homePlate">
            <a:avLst>
              <a:gd name="adj" fmla="val 0"/>
            </a:avLst>
          </a:prstGeom>
          <a:solidFill>
            <a:schemeClr val="tx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8" name="Pentagon 10"/>
          <p:cNvSpPr/>
          <p:nvPr userDrawn="1"/>
        </p:nvSpPr>
        <p:spPr>
          <a:xfrm>
            <a:off x="0" y="0"/>
            <a:ext cx="9096375" cy="915988"/>
          </a:xfrm>
          <a:prstGeom prst="homePlate">
            <a:avLst>
              <a:gd name="adj" fmla="val 21132"/>
            </a:avLst>
          </a:prstGeom>
          <a:solidFill>
            <a:srgbClr val="07538F"/>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cxnSp>
        <p:nvCxnSpPr>
          <p:cNvPr id="9" name="Straight Connector 11"/>
          <p:cNvCxnSpPr/>
          <p:nvPr userDrawn="1"/>
        </p:nvCxnSpPr>
        <p:spPr>
          <a:xfrm>
            <a:off x="0" y="930275"/>
            <a:ext cx="9139238" cy="0"/>
          </a:xfrm>
          <a:prstGeom prst="line">
            <a:avLst/>
          </a:prstGeom>
          <a:ln w="28575" cmpd="sng">
            <a:solidFill>
              <a:schemeClr val="accent2"/>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lvl1pPr>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381000" y="1350178"/>
            <a:ext cx="4040188" cy="6397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381000" y="1989940"/>
            <a:ext cx="4040188" cy="3951288"/>
          </a:xfrm>
        </p:spPr>
        <p:txBody>
          <a:bodyPr>
            <a:normAutofit/>
          </a:bodyPr>
          <a:lstStyle>
            <a:lvl1pPr>
              <a:defRPr sz="2000"/>
            </a:lvl1pPr>
            <a:lvl2pPr>
              <a:defRPr sz="1800"/>
            </a:lvl2pPr>
            <a:lvl3pPr>
              <a:defRPr sz="1500"/>
            </a:lvl3pPr>
            <a:lvl4pPr>
              <a:defRPr sz="15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5" name="Text Placeholder 4"/>
          <p:cNvSpPr>
            <a:spLocks noGrp="1"/>
          </p:cNvSpPr>
          <p:nvPr>
            <p:ph type="body" sz="quarter" idx="3"/>
          </p:nvPr>
        </p:nvSpPr>
        <p:spPr>
          <a:xfrm>
            <a:off x="4721225" y="1350178"/>
            <a:ext cx="4041775" cy="6397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721225" y="1989940"/>
            <a:ext cx="4041775" cy="3951288"/>
          </a:xfrm>
        </p:spPr>
        <p:txBody>
          <a:bodyPr>
            <a:normAutofit/>
          </a:bodyPr>
          <a:lstStyle>
            <a:lvl1pPr>
              <a:defRPr sz="2000"/>
            </a:lvl1pPr>
            <a:lvl2pPr>
              <a:defRPr sz="1800"/>
            </a:lvl2pPr>
            <a:lvl3pPr>
              <a:defRPr sz="1500"/>
            </a:lvl3pPr>
            <a:lvl4pPr>
              <a:defRPr sz="15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10" name="Footer Placeholder 7"/>
          <p:cNvSpPr>
            <a:spLocks noGrp="1"/>
          </p:cNvSpPr>
          <p:nvPr>
            <p:ph type="ftr" sz="quarter" idx="10"/>
          </p:nvPr>
        </p:nvSpPr>
        <p:spPr/>
        <p:txBody>
          <a:bodyPr/>
          <a:lstStyle>
            <a:lvl1pPr>
              <a:defRPr/>
            </a:lvl1pPr>
          </a:lstStyle>
          <a:p>
            <a:pPr>
              <a:defRPr/>
            </a:pPr>
            <a:endParaRPr lang="en-US"/>
          </a:p>
        </p:txBody>
      </p:sp>
      <p:sp>
        <p:nvSpPr>
          <p:cNvPr id="11" name="Slide Number Placeholder 8"/>
          <p:cNvSpPr>
            <a:spLocks noGrp="1"/>
          </p:cNvSpPr>
          <p:nvPr>
            <p:ph type="sldNum" sz="quarter" idx="11"/>
          </p:nvPr>
        </p:nvSpPr>
        <p:spPr/>
        <p:txBody>
          <a:bodyPr/>
          <a:lstStyle>
            <a:lvl1pPr>
              <a:defRPr/>
            </a:lvl1pPr>
          </a:lstStyle>
          <a:p>
            <a:pPr>
              <a:defRPr/>
            </a:pPr>
            <a:fld id="{79ED30C3-3BB9-41B8-B9A2-C68D3C4F84FD}" type="slidenum">
              <a:rPr lang="en-US"/>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Full Graphic">
    <p:spTree>
      <p:nvGrpSpPr>
        <p:cNvPr id="1" name=""/>
        <p:cNvGrpSpPr/>
        <p:nvPr/>
      </p:nvGrpSpPr>
      <p:grpSpPr>
        <a:xfrm>
          <a:off x="0" y="0"/>
          <a:ext cx="0" cy="0"/>
          <a:chOff x="0" y="0"/>
          <a:chExt cx="0" cy="0"/>
        </a:xfrm>
      </p:grpSpPr>
      <p:sp>
        <p:nvSpPr>
          <p:cNvPr id="2" name="Title 1"/>
          <p:cNvSpPr>
            <a:spLocks noGrp="1"/>
          </p:cNvSpPr>
          <p:nvPr>
            <p:ph type="title"/>
          </p:nvPr>
        </p:nvSpPr>
        <p:spPr>
          <a:xfrm>
            <a:off x="381000" y="5426869"/>
            <a:ext cx="8382000" cy="585069"/>
          </a:xfrm>
        </p:spPr>
        <p:txBody>
          <a:bodyPr>
            <a:normAutofit/>
          </a:bodyPr>
          <a:lstStyle>
            <a:lvl1pPr algn="ctr">
              <a:defRPr sz="1700" b="1">
                <a:solidFill>
                  <a:srgbClr val="07538F"/>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0" y="0"/>
            <a:ext cx="9144000" cy="5426869"/>
          </a:xfrm>
        </p:spPr>
        <p:txBody>
          <a:bodyPr/>
          <a:lstStyle>
            <a:lvl1pPr marL="0" indent="0" algn="ctr">
              <a:buNone/>
              <a:defRPr/>
            </a:lvl1pPr>
          </a:lstStyle>
          <a:p>
            <a:pPr lvl="0"/>
            <a:r>
              <a:rPr lang="en-US" dirty="0" smtClean="0"/>
              <a:t>Click to edit Master text styles</a:t>
            </a:r>
          </a:p>
        </p:txBody>
      </p:sp>
      <p:sp>
        <p:nvSpPr>
          <p:cNvPr id="4" name="Footer Placeholder 4"/>
          <p:cNvSpPr>
            <a:spLocks noGrp="1"/>
          </p:cNvSpPr>
          <p:nvPr>
            <p:ph type="ftr" sz="quarter" idx="10"/>
          </p:nvPr>
        </p:nvSpPr>
        <p:spPr/>
        <p:txBody>
          <a:bodyPr/>
          <a:lstStyle>
            <a:lvl1pPr>
              <a:defRPr/>
            </a:lvl1pPr>
          </a:lstStyle>
          <a:p>
            <a:pPr>
              <a:defRPr/>
            </a:pPr>
            <a:endParaRPr lang="en-US"/>
          </a:p>
        </p:txBody>
      </p:sp>
      <p:sp>
        <p:nvSpPr>
          <p:cNvPr id="5" name="Slide Number Placeholder 5"/>
          <p:cNvSpPr>
            <a:spLocks noGrp="1"/>
          </p:cNvSpPr>
          <p:nvPr>
            <p:ph type="sldNum" sz="quarter" idx="11"/>
          </p:nvPr>
        </p:nvSpPr>
        <p:spPr/>
        <p:txBody>
          <a:bodyPr/>
          <a:lstStyle>
            <a:lvl1pPr>
              <a:defRPr/>
            </a:lvl1pPr>
          </a:lstStyle>
          <a:p>
            <a:pPr>
              <a:defRPr/>
            </a:pPr>
            <a:fld id="{F1671359-73FA-458B-9911-CE93B81C6A9B}" type="slidenum">
              <a:rPr lang="en-US"/>
              <a:pPr>
                <a:defRPr/>
              </a:pPr>
              <a:t>‹#›</a:t>
            </a:fld>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Stacked">
    <p:spTree>
      <p:nvGrpSpPr>
        <p:cNvPr id="1" name=""/>
        <p:cNvGrpSpPr/>
        <p:nvPr/>
      </p:nvGrpSpPr>
      <p:grpSpPr>
        <a:xfrm>
          <a:off x="0" y="0"/>
          <a:ext cx="0" cy="0"/>
          <a:chOff x="0" y="0"/>
          <a:chExt cx="0" cy="0"/>
        </a:xfrm>
      </p:grpSpPr>
      <p:sp>
        <p:nvSpPr>
          <p:cNvPr id="5" name="Pentagon 7"/>
          <p:cNvSpPr/>
          <p:nvPr userDrawn="1"/>
        </p:nvSpPr>
        <p:spPr>
          <a:xfrm>
            <a:off x="8728075" y="0"/>
            <a:ext cx="411163" cy="915988"/>
          </a:xfrm>
          <a:prstGeom prst="homePlate">
            <a:avLst>
              <a:gd name="adj" fmla="val 0"/>
            </a:avLst>
          </a:prstGeom>
          <a:solidFill>
            <a:schemeClr val="tx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6" name="Pentagon 8"/>
          <p:cNvSpPr/>
          <p:nvPr userDrawn="1"/>
        </p:nvSpPr>
        <p:spPr>
          <a:xfrm>
            <a:off x="0" y="0"/>
            <a:ext cx="9096375" cy="915988"/>
          </a:xfrm>
          <a:prstGeom prst="homePlate">
            <a:avLst>
              <a:gd name="adj" fmla="val 21132"/>
            </a:avLst>
          </a:prstGeom>
          <a:solidFill>
            <a:srgbClr val="07538F"/>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cxnSp>
        <p:nvCxnSpPr>
          <p:cNvPr id="7" name="Straight Connector 9"/>
          <p:cNvCxnSpPr/>
          <p:nvPr userDrawn="1"/>
        </p:nvCxnSpPr>
        <p:spPr>
          <a:xfrm>
            <a:off x="0" y="930275"/>
            <a:ext cx="9139238" cy="0"/>
          </a:xfrm>
          <a:prstGeom prst="line">
            <a:avLst/>
          </a:prstGeom>
          <a:ln w="28575" cmpd="sng">
            <a:solidFill>
              <a:schemeClr val="accent2"/>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381000" y="1293675"/>
            <a:ext cx="8382000" cy="2924539"/>
          </a:xfrm>
        </p:spPr>
        <p:txBody>
          <a:bodyPr>
            <a:normAutofit/>
          </a:bodyPr>
          <a:lstStyle>
            <a:lvl1pPr>
              <a:defRPr sz="2000" b="1"/>
            </a:lvl1pPr>
            <a:lvl2pPr>
              <a:defRPr sz="1800"/>
            </a:lvl2pPr>
            <a:lvl3pPr>
              <a:defRPr sz="1500"/>
            </a:lvl3pPr>
            <a:lvl4pPr>
              <a:defRPr sz="1500"/>
            </a:lvl4pPr>
            <a:lvl5pPr>
              <a:defRPr sz="20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level1_Two Content</a:t>
            </a:r>
          </a:p>
          <a:p>
            <a:pPr lvl="2"/>
            <a:r>
              <a:rPr lang="en-US" dirty="0" smtClean="0"/>
              <a:t>Third level</a:t>
            </a:r>
          </a:p>
          <a:p>
            <a:pPr lvl="3"/>
            <a:r>
              <a:rPr lang="en-US" dirty="0" smtClean="0"/>
              <a:t>Fourth level</a:t>
            </a:r>
            <a:endParaRPr lang="en-US" dirty="0"/>
          </a:p>
        </p:txBody>
      </p:sp>
      <p:sp>
        <p:nvSpPr>
          <p:cNvPr id="4" name="Content Placeholder 3"/>
          <p:cNvSpPr>
            <a:spLocks noGrp="1"/>
          </p:cNvSpPr>
          <p:nvPr>
            <p:ph sz="half" idx="2"/>
          </p:nvPr>
        </p:nvSpPr>
        <p:spPr>
          <a:xfrm>
            <a:off x="381000" y="4477123"/>
            <a:ext cx="8382000" cy="1293199"/>
          </a:xfrm>
        </p:spPr>
        <p:txBody>
          <a:bodyPr>
            <a:noAutofit/>
          </a:bodyPr>
          <a:lstStyle>
            <a:lvl1pPr>
              <a:defRPr sz="2000" b="1" baseline="0">
                <a:solidFill>
                  <a:schemeClr val="tx2"/>
                </a:solidFill>
              </a:defRPr>
            </a:lvl1pPr>
            <a:lvl2pPr>
              <a:defRPr sz="1800"/>
            </a:lvl2pPr>
            <a:lvl3pPr>
              <a:defRPr sz="1500"/>
            </a:lvl3pPr>
            <a:lvl4pPr>
              <a:defRPr sz="1500"/>
            </a:lvl4pPr>
            <a:lvl5pPr>
              <a:defRPr sz="20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endParaRPr lang="en-US" dirty="0"/>
          </a:p>
        </p:txBody>
      </p:sp>
      <p:sp>
        <p:nvSpPr>
          <p:cNvPr id="8" name="Footer Placeholder 5"/>
          <p:cNvSpPr>
            <a:spLocks noGrp="1"/>
          </p:cNvSpPr>
          <p:nvPr>
            <p:ph type="ftr" sz="quarter" idx="10"/>
          </p:nvPr>
        </p:nvSpPr>
        <p:spPr/>
        <p:txBody>
          <a:bodyPr/>
          <a:lstStyle>
            <a:lvl1pPr>
              <a:defRPr/>
            </a:lvl1pPr>
          </a:lstStyle>
          <a:p>
            <a:pPr>
              <a:defRPr/>
            </a:pPr>
            <a:endParaRPr lang="en-US"/>
          </a:p>
        </p:txBody>
      </p:sp>
      <p:sp>
        <p:nvSpPr>
          <p:cNvPr id="9" name="Slide Number Placeholder 6"/>
          <p:cNvSpPr>
            <a:spLocks noGrp="1"/>
          </p:cNvSpPr>
          <p:nvPr>
            <p:ph type="sldNum" sz="quarter" idx="11"/>
          </p:nvPr>
        </p:nvSpPr>
        <p:spPr/>
        <p:txBody>
          <a:bodyPr/>
          <a:lstStyle>
            <a:lvl1pPr>
              <a:defRPr/>
            </a:lvl1pPr>
          </a:lstStyle>
          <a:p>
            <a:pPr>
              <a:defRPr/>
            </a:pPr>
            <a:fld id="{B54A06DA-5ACA-45D8-921E-68BDB3DA6E75}" type="slidenum">
              <a:rPr lang="en-US"/>
              <a:pPr>
                <a:defRPr/>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losing Slide">
    <p:spTree>
      <p:nvGrpSpPr>
        <p:cNvPr id="1" name=""/>
        <p:cNvGrpSpPr/>
        <p:nvPr/>
      </p:nvGrpSpPr>
      <p:grpSpPr>
        <a:xfrm>
          <a:off x="0" y="0"/>
          <a:ext cx="0" cy="0"/>
          <a:chOff x="0" y="0"/>
          <a:chExt cx="0" cy="0"/>
        </a:xfrm>
      </p:grpSpPr>
      <p:grpSp>
        <p:nvGrpSpPr>
          <p:cNvPr id="4" name="Group 5" descr="The Office of the National Coordinator for Health Information Technology&#10;Health and Human Services&#10;&#10;For more information, visit healthit.gov or follow ONC on Twitter @ONC_HealthIT or YouTube @HHSONC."/>
          <p:cNvGrpSpPr>
            <a:grpSpLocks/>
          </p:cNvGrpSpPr>
          <p:nvPr userDrawn="1"/>
        </p:nvGrpSpPr>
        <p:grpSpPr bwMode="auto">
          <a:xfrm>
            <a:off x="0" y="0"/>
            <a:ext cx="9144000" cy="6858000"/>
            <a:chOff x="0" y="0"/>
            <a:chExt cx="9144000" cy="6858000"/>
          </a:xfrm>
        </p:grpSpPr>
        <p:pic>
          <p:nvPicPr>
            <p:cNvPr id="5" name="Picture 3" descr="EndSlide.jpg"/>
            <p:cNvPicPr>
              <a:picLocks noChangeAspect="1"/>
            </p:cNvPicPr>
            <p:nvPr userDrawn="1"/>
          </p:nvPicPr>
          <p:blipFill>
            <a:blip r:embed="rId2"/>
            <a:srcRect/>
            <a:stretch>
              <a:fillRect/>
            </a:stretch>
          </p:blipFill>
          <p:spPr bwMode="auto">
            <a:xfrm>
              <a:off x="0" y="0"/>
              <a:ext cx="9144000" cy="6858000"/>
            </a:xfrm>
            <a:prstGeom prst="rect">
              <a:avLst/>
            </a:prstGeom>
            <a:noFill/>
            <a:ln w="9525">
              <a:noFill/>
              <a:miter lim="800000"/>
              <a:headEnd/>
              <a:tailEnd/>
            </a:ln>
          </p:spPr>
        </p:pic>
        <p:grpSp>
          <p:nvGrpSpPr>
            <p:cNvPr id="6" name="Group 4"/>
            <p:cNvGrpSpPr>
              <a:grpSpLocks/>
            </p:cNvGrpSpPr>
            <p:nvPr userDrawn="1"/>
          </p:nvGrpSpPr>
          <p:grpSpPr bwMode="auto">
            <a:xfrm>
              <a:off x="3012541" y="5340467"/>
              <a:ext cx="5874738" cy="917265"/>
              <a:chOff x="3012541" y="5340467"/>
              <a:chExt cx="5874738" cy="917265"/>
            </a:xfrm>
          </p:grpSpPr>
          <p:pic>
            <p:nvPicPr>
              <p:cNvPr id="7" name="Picture 27" descr="HealthIT.gov"/>
              <p:cNvPicPr>
                <a:picLocks noChangeAspect="1"/>
              </p:cNvPicPr>
              <p:nvPr userDrawn="1"/>
            </p:nvPicPr>
            <p:blipFill>
              <a:blip r:embed="rId3"/>
              <a:srcRect/>
              <a:stretch>
                <a:fillRect/>
              </a:stretch>
            </p:blipFill>
            <p:spPr bwMode="auto">
              <a:xfrm>
                <a:off x="6892134" y="5340467"/>
                <a:ext cx="1995145" cy="917265"/>
              </a:xfrm>
              <a:prstGeom prst="rect">
                <a:avLst/>
              </a:prstGeom>
              <a:noFill/>
              <a:ln w="9525">
                <a:noFill/>
                <a:miter lim="800000"/>
                <a:headEnd/>
                <a:tailEnd/>
              </a:ln>
            </p:spPr>
          </p:pic>
          <p:pic>
            <p:nvPicPr>
              <p:cNvPr id="8" name="Picture 29" descr="Twitter"/>
              <p:cNvPicPr>
                <a:picLocks noChangeAspect="1"/>
              </p:cNvPicPr>
              <p:nvPr userDrawn="1"/>
            </p:nvPicPr>
            <p:blipFill>
              <a:blip r:embed="rId4"/>
              <a:srcRect/>
              <a:stretch>
                <a:fillRect/>
              </a:stretch>
            </p:blipFill>
            <p:spPr bwMode="auto">
              <a:xfrm>
                <a:off x="3012541" y="5814128"/>
                <a:ext cx="382406" cy="382404"/>
              </a:xfrm>
              <a:prstGeom prst="rect">
                <a:avLst/>
              </a:prstGeom>
              <a:noFill/>
              <a:ln w="9525">
                <a:noFill/>
                <a:miter lim="800000"/>
                <a:headEnd/>
                <a:tailEnd/>
              </a:ln>
            </p:spPr>
          </p:pic>
          <p:pic>
            <p:nvPicPr>
              <p:cNvPr id="9" name="Picture 31" descr="YouTube"/>
              <p:cNvPicPr>
                <a:picLocks noChangeAspect="1"/>
              </p:cNvPicPr>
              <p:nvPr userDrawn="1"/>
            </p:nvPicPr>
            <p:blipFill>
              <a:blip r:embed="rId5"/>
              <a:srcRect/>
              <a:stretch>
                <a:fillRect/>
              </a:stretch>
            </p:blipFill>
            <p:spPr bwMode="auto">
              <a:xfrm>
                <a:off x="5122408" y="5859454"/>
                <a:ext cx="338208" cy="238133"/>
              </a:xfrm>
              <a:prstGeom prst="rect">
                <a:avLst/>
              </a:prstGeom>
              <a:noFill/>
              <a:ln w="9525">
                <a:noFill/>
                <a:miter lim="800000"/>
                <a:headEnd/>
                <a:tailEnd/>
              </a:ln>
            </p:spPr>
          </p:pic>
        </p:grpSp>
      </p:grpSp>
      <p:sp>
        <p:nvSpPr>
          <p:cNvPr id="10" name="TextBox 28"/>
          <p:cNvSpPr txBox="1"/>
          <p:nvPr userDrawn="1"/>
        </p:nvSpPr>
        <p:spPr>
          <a:xfrm>
            <a:off x="3367088" y="5829300"/>
            <a:ext cx="1444625" cy="292100"/>
          </a:xfrm>
          <a:prstGeom prst="rect">
            <a:avLst/>
          </a:prstGeom>
          <a:noFill/>
        </p:spPr>
        <p:txBody>
          <a:bodyPr wrap="none">
            <a:spAutoFit/>
          </a:bodyPr>
          <a:lstStyle/>
          <a:p>
            <a:pPr fontAlgn="auto">
              <a:spcBef>
                <a:spcPts val="0"/>
              </a:spcBef>
              <a:spcAft>
                <a:spcPts val="0"/>
              </a:spcAft>
              <a:defRPr/>
            </a:pPr>
            <a:r>
              <a:rPr lang="en-US" sz="1300" dirty="0">
                <a:solidFill>
                  <a:srgbClr val="07538F">
                    <a:lumMod val="20000"/>
                    <a:lumOff val="80000"/>
                  </a:srgbClr>
                </a:solidFill>
                <a:latin typeface="Arial"/>
                <a:cs typeface="Arial"/>
              </a:rPr>
              <a:t>@</a:t>
            </a:r>
            <a:r>
              <a:rPr lang="en-US" sz="1300" dirty="0" err="1">
                <a:solidFill>
                  <a:srgbClr val="07538F">
                    <a:lumMod val="20000"/>
                    <a:lumOff val="80000"/>
                  </a:srgbClr>
                </a:solidFill>
                <a:latin typeface="Arial"/>
                <a:cs typeface="Arial"/>
              </a:rPr>
              <a:t>ONC_HealthIT</a:t>
            </a:r>
            <a:endParaRPr lang="en-US" sz="1300" dirty="0">
              <a:solidFill>
                <a:srgbClr val="07538F">
                  <a:lumMod val="20000"/>
                  <a:lumOff val="80000"/>
                </a:srgbClr>
              </a:solidFill>
              <a:latin typeface="Arial"/>
              <a:cs typeface="Arial"/>
            </a:endParaRPr>
          </a:p>
        </p:txBody>
      </p:sp>
      <p:sp>
        <p:nvSpPr>
          <p:cNvPr id="11" name="TextBox 30"/>
          <p:cNvSpPr txBox="1"/>
          <p:nvPr userDrawn="1"/>
        </p:nvSpPr>
        <p:spPr>
          <a:xfrm>
            <a:off x="5465763" y="5829300"/>
            <a:ext cx="1076325" cy="292100"/>
          </a:xfrm>
          <a:prstGeom prst="rect">
            <a:avLst/>
          </a:prstGeom>
          <a:noFill/>
        </p:spPr>
        <p:txBody>
          <a:bodyPr wrap="none">
            <a:spAutoFit/>
          </a:bodyPr>
          <a:lstStyle/>
          <a:p>
            <a:pPr fontAlgn="auto">
              <a:spcBef>
                <a:spcPts val="0"/>
              </a:spcBef>
              <a:spcAft>
                <a:spcPts val="0"/>
              </a:spcAft>
              <a:defRPr/>
            </a:pPr>
            <a:r>
              <a:rPr lang="en-US" sz="1300" dirty="0">
                <a:solidFill>
                  <a:srgbClr val="07538F">
                    <a:lumMod val="20000"/>
                    <a:lumOff val="80000"/>
                  </a:srgbClr>
                </a:solidFill>
                <a:latin typeface="Arial"/>
                <a:cs typeface="Arial"/>
              </a:rPr>
              <a:t>@HHSONC</a:t>
            </a:r>
          </a:p>
        </p:txBody>
      </p:sp>
      <p:cxnSp>
        <p:nvCxnSpPr>
          <p:cNvPr id="12" name="Straight Connector 20"/>
          <p:cNvCxnSpPr/>
          <p:nvPr userDrawn="1"/>
        </p:nvCxnSpPr>
        <p:spPr>
          <a:xfrm>
            <a:off x="4103688" y="2833688"/>
            <a:ext cx="4597400" cy="61912"/>
          </a:xfrm>
          <a:prstGeom prst="line">
            <a:avLst/>
          </a:prstGeom>
          <a:ln w="28575" cmpd="sng">
            <a:solidFill>
              <a:schemeClr val="accent2"/>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4103539" y="1801780"/>
            <a:ext cx="4597955" cy="952829"/>
          </a:xfrm>
        </p:spPr>
        <p:txBody>
          <a:bodyPr anchor="b"/>
          <a:lstStyle>
            <a:lvl1pPr>
              <a:defRPr>
                <a:solidFill>
                  <a:schemeClr val="accent3"/>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4103539" y="2999214"/>
            <a:ext cx="4597955" cy="2053515"/>
          </a:xfrm>
        </p:spPr>
        <p:txBody>
          <a:bodyPr/>
          <a:lstStyle>
            <a:lvl1pPr marL="0" indent="0">
              <a:buNone/>
              <a:defRPr sz="1600" b="1">
                <a:solidFill>
                  <a:schemeClr val="bg1"/>
                </a:solidFill>
              </a:defRPr>
            </a:lvl1pPr>
            <a:lvl2pPr marL="0" indent="0">
              <a:buFont typeface="Arial"/>
              <a:buNone/>
              <a:defRPr baseline="0">
                <a:solidFill>
                  <a:schemeClr val="bg1"/>
                </a:solidFill>
              </a:defRPr>
            </a:lvl2pPr>
          </a:lstStyle>
          <a:p>
            <a:pPr lvl="0"/>
            <a:r>
              <a:rPr lang="en-US" dirty="0" smtClean="0"/>
              <a:t>Click to edit Master text styles</a:t>
            </a:r>
          </a:p>
          <a:p>
            <a:pPr lvl="1"/>
            <a:r>
              <a:rPr lang="en-US" dirty="0" smtClean="0"/>
              <a:t>Second level</a:t>
            </a:r>
          </a:p>
        </p:txBody>
      </p:sp>
      <p:sp>
        <p:nvSpPr>
          <p:cNvPr id="13" name="Footer Placeholder 4"/>
          <p:cNvSpPr>
            <a:spLocks noGrp="1"/>
          </p:cNvSpPr>
          <p:nvPr>
            <p:ph type="ftr" sz="quarter" idx="10"/>
          </p:nvPr>
        </p:nvSpPr>
        <p:spPr>
          <a:xfrm>
            <a:off x="3124200" y="6513513"/>
            <a:ext cx="2895600" cy="365125"/>
          </a:xfrm>
        </p:spPr>
        <p:txBody>
          <a:bodyPr/>
          <a:lstStyle>
            <a:lvl1pPr>
              <a:defRPr/>
            </a:lvl1pPr>
          </a:lstStyle>
          <a:p>
            <a:pPr>
              <a:defRPr/>
            </a:pP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F6BBCC9-C35B-45E0-B302-7A3426A9E21B}" type="datetimeFigureOut">
              <a:rPr lang="en-US"/>
              <a:pPr>
                <a:defRPr/>
              </a:pPr>
              <a:t>4/14/17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31C8878-E436-415B-81F6-32B00D4B4111}"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6E978A87-B52E-4E79-A37F-D43F6A718E85}" type="datetimeFigureOut">
              <a:rPr lang="en-US"/>
              <a:pPr>
                <a:defRPr/>
              </a:pPr>
              <a:t>4/14/17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FC6E46B-A97C-4FE7-B4B2-82C1488177AD}"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CB4B1758-49DB-45E6-83F9-18B72C9087FB}" type="datetimeFigureOut">
              <a:rPr lang="en-US"/>
              <a:pPr>
                <a:defRPr/>
              </a:pPr>
              <a:t>4/14/17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4DA53AF-332A-4C3E-AA2B-28F8C43CF65E}"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E33B13E8-E1FB-40F3-99AD-848C7B9C9DBD}" type="datetimeFigureOut">
              <a:rPr lang="en-US"/>
              <a:pPr>
                <a:defRPr/>
              </a:pPr>
              <a:t>4/14/17</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86BC90E5-08F6-4B09-8E62-D812071D9739}"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84E58059-D0F4-49EA-A64F-C8C908F92240}" type="datetimeFigureOut">
              <a:rPr lang="en-US"/>
              <a:pPr>
                <a:defRPr/>
              </a:pPr>
              <a:t>4/14/17</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80FE8AD0-F2CB-43B1-BA68-9C10D7CE9704}"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19820BE6-0D68-4F24-B94B-017CB4B1E809}" type="datetimeFigureOut">
              <a:rPr lang="en-US"/>
              <a:pPr>
                <a:defRPr/>
              </a:pPr>
              <a:t>4/14/17</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947A4D7B-ED68-4FE8-9079-8E8D4B96775D}"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71128302-1862-45E6-9AA7-537F1A02BF6C}" type="datetimeFigureOut">
              <a:rPr lang="en-US"/>
              <a:pPr>
                <a:defRPr/>
              </a:pPr>
              <a:t>4/14/17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9928403D-4B1E-4561-B9DF-2AD8F148C20C}"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F0852459-0AD3-4261-802A-6DF29E22FFCB}" type="datetimeFigureOut">
              <a:rPr lang="en-US"/>
              <a:pPr>
                <a:defRPr/>
              </a:pPr>
              <a:t>4/14/17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446F2D4-9AB0-4B7D-81A1-DC5DB8D68906}"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5.xml"/><Relationship Id="rId4" Type="http://schemas.openxmlformats.org/officeDocument/2006/relationships/slideLayout" Target="../slideLayouts/slideLayout16.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theme" Target="../theme/theme2.xml"/><Relationship Id="rId9" Type="http://schemas.openxmlformats.org/officeDocument/2006/relationships/image" Target="../media/image2.jpeg"/><Relationship Id="rId10" Type="http://schemas.openxmlformats.org/officeDocument/2006/relationships/image" Target="../media/image3.png"/><Relationship Id="rId1" Type="http://schemas.openxmlformats.org/officeDocument/2006/relationships/slideLayout" Target="../slideLayouts/slideLayout13.xml"/><Relationship Id="rId2"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4818"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4819"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8B494461-C0FD-4065-83EC-0A9926095780}" type="datetimeFigureOut">
              <a:rPr lang="en-US"/>
              <a:pPr>
                <a:defRPr/>
              </a:pPr>
              <a:t>4/14/17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328297B9-BC3E-43EC-8D52-273039396297}"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79" r:id="rId1"/>
    <p:sldLayoutId id="2147483678" r:id="rId2"/>
    <p:sldLayoutId id="2147483677" r:id="rId3"/>
    <p:sldLayoutId id="2147483676" r:id="rId4"/>
    <p:sldLayoutId id="2147483675" r:id="rId5"/>
    <p:sldLayoutId id="2147483674" r:id="rId6"/>
    <p:sldLayoutId id="2147483673" r:id="rId7"/>
    <p:sldLayoutId id="2147483672" r:id="rId8"/>
    <p:sldLayoutId id="2147483671" r:id="rId9"/>
    <p:sldLayoutId id="2147483670" r:id="rId10"/>
    <p:sldLayoutId id="2147483669" r:id="rId11"/>
    <p:sldLayoutId id="2147483681" r:id="rId12"/>
  </p:sldLayoutIdLst>
  <p:txStyles>
    <p:titleStyle>
      <a:lvl1pPr algn="ctr" defTabSz="457200" rtl="0" fontAlgn="base">
        <a:spcBef>
          <a:spcPct val="0"/>
        </a:spcBef>
        <a:spcAft>
          <a:spcPct val="0"/>
        </a:spcAft>
        <a:defRPr sz="4400" kern="1200">
          <a:solidFill>
            <a:schemeClr val="tx1"/>
          </a:solidFill>
          <a:latin typeface="+mj-lt"/>
          <a:ea typeface="+mj-ea"/>
          <a:cs typeface="+mj-cs"/>
        </a:defRPr>
      </a:lvl1pPr>
      <a:lvl2pPr algn="ctr" defTabSz="457200" rtl="0" fontAlgn="base">
        <a:spcBef>
          <a:spcPct val="0"/>
        </a:spcBef>
        <a:spcAft>
          <a:spcPct val="0"/>
        </a:spcAft>
        <a:defRPr sz="4400">
          <a:solidFill>
            <a:schemeClr val="tx1"/>
          </a:solidFill>
          <a:latin typeface="Calibri" pitchFamily="34" charset="0"/>
        </a:defRPr>
      </a:lvl2pPr>
      <a:lvl3pPr algn="ctr" defTabSz="457200" rtl="0" fontAlgn="base">
        <a:spcBef>
          <a:spcPct val="0"/>
        </a:spcBef>
        <a:spcAft>
          <a:spcPct val="0"/>
        </a:spcAft>
        <a:defRPr sz="4400">
          <a:solidFill>
            <a:schemeClr val="tx1"/>
          </a:solidFill>
          <a:latin typeface="Calibri" pitchFamily="34" charset="0"/>
        </a:defRPr>
      </a:lvl3pPr>
      <a:lvl4pPr algn="ctr" defTabSz="457200" rtl="0" fontAlgn="base">
        <a:spcBef>
          <a:spcPct val="0"/>
        </a:spcBef>
        <a:spcAft>
          <a:spcPct val="0"/>
        </a:spcAft>
        <a:defRPr sz="4400">
          <a:solidFill>
            <a:schemeClr val="tx1"/>
          </a:solidFill>
          <a:latin typeface="Calibri" pitchFamily="34" charset="0"/>
        </a:defRPr>
      </a:lvl4pPr>
      <a:lvl5pPr algn="ctr" defTabSz="457200" rtl="0" fontAlgn="base">
        <a:spcBef>
          <a:spcPct val="0"/>
        </a:spcBef>
        <a:spcAft>
          <a:spcPct val="0"/>
        </a:spcAft>
        <a:defRPr sz="4400">
          <a:solidFill>
            <a:schemeClr val="tx1"/>
          </a:solidFill>
          <a:latin typeface="Calibri" pitchFamily="34"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4338" name="Picture 15" descr="yellowbar.jpg"/>
          <p:cNvPicPr>
            <a:picLocks/>
          </p:cNvPicPr>
          <p:nvPr userDrawn="1"/>
        </p:nvPicPr>
        <p:blipFill>
          <a:blip r:embed="rId9"/>
          <a:srcRect/>
          <a:stretch>
            <a:fillRect/>
          </a:stretch>
        </p:blipFill>
        <p:spPr bwMode="auto">
          <a:xfrm>
            <a:off x="0" y="6727825"/>
            <a:ext cx="9144000" cy="149225"/>
          </a:xfrm>
          <a:prstGeom prst="rect">
            <a:avLst/>
          </a:prstGeom>
          <a:noFill/>
          <a:ln w="9525">
            <a:noFill/>
            <a:miter lim="800000"/>
            <a:headEnd/>
            <a:tailEnd/>
          </a:ln>
        </p:spPr>
      </p:pic>
      <p:sp>
        <p:nvSpPr>
          <p:cNvPr id="14339" name="Text Placeholder 2"/>
          <p:cNvSpPr>
            <a:spLocks noGrp="1"/>
          </p:cNvSpPr>
          <p:nvPr>
            <p:ph type="body" idx="1"/>
          </p:nvPr>
        </p:nvSpPr>
        <p:spPr bwMode="auto">
          <a:xfrm>
            <a:off x="381000" y="1143000"/>
            <a:ext cx="8382000" cy="50450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5" name="Footer Placeholder 4"/>
          <p:cNvSpPr>
            <a:spLocks noGrp="1"/>
          </p:cNvSpPr>
          <p:nvPr>
            <p:ph type="ftr" sz="quarter" idx="3"/>
          </p:nvPr>
        </p:nvSpPr>
        <p:spPr>
          <a:xfrm>
            <a:off x="3124200" y="6497638"/>
            <a:ext cx="2895600" cy="233362"/>
          </a:xfrm>
          <a:prstGeom prst="rect">
            <a:avLst/>
          </a:prstGeom>
        </p:spPr>
        <p:txBody>
          <a:bodyPr vert="horz" lIns="91440" tIns="45720" rIns="91440" bIns="45720" rtlCol="0" anchor="ctr"/>
          <a:lstStyle>
            <a:lvl1pPr algn="ctr" fontAlgn="auto">
              <a:spcBef>
                <a:spcPts val="0"/>
              </a:spcBef>
              <a:spcAft>
                <a:spcPts val="0"/>
              </a:spcAft>
              <a:defRPr sz="1000" dirty="0">
                <a:solidFill>
                  <a:srgbClr val="3C3C3B">
                    <a:lumMod val="50000"/>
                    <a:lumOff val="50000"/>
                  </a:srgbClr>
                </a:solidFill>
                <a:latin typeface="Calibri"/>
                <a:cs typeface="+mn-cs"/>
              </a:defRPr>
            </a:lvl1pPr>
          </a:lstStyle>
          <a:p>
            <a:pPr>
              <a:defRPr/>
            </a:pPr>
            <a:endParaRPr lang="en-US"/>
          </a:p>
        </p:txBody>
      </p:sp>
      <p:sp>
        <p:nvSpPr>
          <p:cNvPr id="6" name="Slide Number Placeholder 5"/>
          <p:cNvSpPr>
            <a:spLocks noGrp="1"/>
          </p:cNvSpPr>
          <p:nvPr>
            <p:ph type="sldNum" sz="quarter" idx="4"/>
          </p:nvPr>
        </p:nvSpPr>
        <p:spPr>
          <a:xfrm>
            <a:off x="6783388" y="6502400"/>
            <a:ext cx="2133600" cy="231775"/>
          </a:xfrm>
          <a:prstGeom prst="rect">
            <a:avLst/>
          </a:prstGeom>
        </p:spPr>
        <p:txBody>
          <a:bodyPr vert="horz" lIns="91440" tIns="45720" rIns="91440" bIns="45720" rtlCol="0" anchor="ctr"/>
          <a:lstStyle>
            <a:lvl1pPr algn="r" fontAlgn="auto">
              <a:spcBef>
                <a:spcPts val="0"/>
              </a:spcBef>
              <a:spcAft>
                <a:spcPts val="0"/>
              </a:spcAft>
              <a:defRPr sz="1200" smtClean="0">
                <a:solidFill>
                  <a:srgbClr val="3C3C3B">
                    <a:lumMod val="50000"/>
                    <a:lumOff val="50000"/>
                  </a:srgbClr>
                </a:solidFill>
                <a:latin typeface="Calibri"/>
                <a:cs typeface="+mn-cs"/>
              </a:defRPr>
            </a:lvl1pPr>
          </a:lstStyle>
          <a:p>
            <a:pPr>
              <a:defRPr/>
            </a:pPr>
            <a:fld id="{0228C90B-CEDE-4970-A04F-42AE3D485D15}" type="slidenum">
              <a:rPr lang="en-US"/>
              <a:pPr>
                <a:defRPr/>
              </a:pPr>
              <a:t>‹#›</a:t>
            </a:fld>
            <a:endParaRPr lang="en-US" dirty="0"/>
          </a:p>
        </p:txBody>
      </p:sp>
      <p:pic>
        <p:nvPicPr>
          <p:cNvPr id="14342" name="Picture 12" descr="Office of the National Coordinator for Health Information Technology"/>
          <p:cNvPicPr>
            <a:picLocks noChangeAspect="1"/>
          </p:cNvPicPr>
          <p:nvPr userDrawn="1"/>
        </p:nvPicPr>
        <p:blipFill>
          <a:blip r:embed="rId10"/>
          <a:srcRect/>
          <a:stretch>
            <a:fillRect/>
          </a:stretch>
        </p:blipFill>
        <p:spPr bwMode="auto">
          <a:xfrm>
            <a:off x="287338" y="6308725"/>
            <a:ext cx="1371600" cy="366713"/>
          </a:xfrm>
          <a:prstGeom prst="rect">
            <a:avLst/>
          </a:prstGeom>
          <a:noFill/>
          <a:ln w="9525">
            <a:noFill/>
            <a:miter lim="800000"/>
            <a:headEnd/>
            <a:tailEnd/>
          </a:ln>
        </p:spPr>
      </p:pic>
      <p:sp>
        <p:nvSpPr>
          <p:cNvPr id="14343" name="Title Placeholder 1"/>
          <p:cNvSpPr>
            <a:spLocks noGrp="1"/>
          </p:cNvSpPr>
          <p:nvPr>
            <p:ph type="title"/>
          </p:nvPr>
        </p:nvSpPr>
        <p:spPr bwMode="auto">
          <a:xfrm>
            <a:off x="381000" y="74613"/>
            <a:ext cx="8382000" cy="7794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endParaRPr lang="en-US" smtClean="0"/>
          </a:p>
        </p:txBody>
      </p:sp>
    </p:spTree>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0" r:id="rId5"/>
    <p:sldLayoutId id="2147483686" r:id="rId6"/>
    <p:sldLayoutId id="2147483687" r:id="rId7"/>
  </p:sldLayoutIdLst>
  <p:hf hdr="0" ftr="0" dt="0"/>
  <p:txStyles>
    <p:titleStyle>
      <a:lvl1pPr algn="l" defTabSz="457200" rtl="0" fontAlgn="base">
        <a:spcBef>
          <a:spcPct val="0"/>
        </a:spcBef>
        <a:spcAft>
          <a:spcPct val="0"/>
        </a:spcAft>
        <a:defRPr sz="2000" kern="1200">
          <a:solidFill>
            <a:schemeClr val="bg1"/>
          </a:solidFill>
          <a:latin typeface="+mj-lt"/>
          <a:ea typeface="+mj-ea"/>
          <a:cs typeface="+mj-cs"/>
        </a:defRPr>
      </a:lvl1pPr>
      <a:lvl2pPr algn="l" defTabSz="457200" rtl="0" fontAlgn="base">
        <a:spcBef>
          <a:spcPct val="0"/>
        </a:spcBef>
        <a:spcAft>
          <a:spcPct val="0"/>
        </a:spcAft>
        <a:defRPr sz="2000">
          <a:solidFill>
            <a:schemeClr val="bg1"/>
          </a:solidFill>
          <a:latin typeface="Calibri" pitchFamily="34" charset="0"/>
        </a:defRPr>
      </a:lvl2pPr>
      <a:lvl3pPr algn="l" defTabSz="457200" rtl="0" fontAlgn="base">
        <a:spcBef>
          <a:spcPct val="0"/>
        </a:spcBef>
        <a:spcAft>
          <a:spcPct val="0"/>
        </a:spcAft>
        <a:defRPr sz="2000">
          <a:solidFill>
            <a:schemeClr val="bg1"/>
          </a:solidFill>
          <a:latin typeface="Calibri" pitchFamily="34" charset="0"/>
        </a:defRPr>
      </a:lvl3pPr>
      <a:lvl4pPr algn="l" defTabSz="457200" rtl="0" fontAlgn="base">
        <a:spcBef>
          <a:spcPct val="0"/>
        </a:spcBef>
        <a:spcAft>
          <a:spcPct val="0"/>
        </a:spcAft>
        <a:defRPr sz="2000">
          <a:solidFill>
            <a:schemeClr val="bg1"/>
          </a:solidFill>
          <a:latin typeface="Calibri" pitchFamily="34" charset="0"/>
        </a:defRPr>
      </a:lvl4pPr>
      <a:lvl5pPr algn="l" defTabSz="457200" rtl="0" fontAlgn="base">
        <a:spcBef>
          <a:spcPct val="0"/>
        </a:spcBef>
        <a:spcAft>
          <a:spcPct val="0"/>
        </a:spcAft>
        <a:defRPr sz="2000">
          <a:solidFill>
            <a:schemeClr val="bg1"/>
          </a:solidFill>
          <a:latin typeface="Calibri" pitchFamily="34" charset="0"/>
        </a:defRPr>
      </a:lvl5pPr>
      <a:lvl6pPr marL="457200" algn="l" defTabSz="457200" rtl="0" fontAlgn="base">
        <a:spcBef>
          <a:spcPct val="0"/>
        </a:spcBef>
        <a:spcAft>
          <a:spcPct val="0"/>
        </a:spcAft>
        <a:defRPr sz="2000">
          <a:solidFill>
            <a:schemeClr val="bg1"/>
          </a:solidFill>
          <a:latin typeface="Calibri" pitchFamily="34" charset="0"/>
        </a:defRPr>
      </a:lvl6pPr>
      <a:lvl7pPr marL="914400" algn="l" defTabSz="457200" rtl="0" fontAlgn="base">
        <a:spcBef>
          <a:spcPct val="0"/>
        </a:spcBef>
        <a:spcAft>
          <a:spcPct val="0"/>
        </a:spcAft>
        <a:defRPr sz="2000">
          <a:solidFill>
            <a:schemeClr val="bg1"/>
          </a:solidFill>
          <a:latin typeface="Calibri" pitchFamily="34" charset="0"/>
        </a:defRPr>
      </a:lvl7pPr>
      <a:lvl8pPr marL="1371600" algn="l" defTabSz="457200" rtl="0" fontAlgn="base">
        <a:spcBef>
          <a:spcPct val="0"/>
        </a:spcBef>
        <a:spcAft>
          <a:spcPct val="0"/>
        </a:spcAft>
        <a:defRPr sz="2000">
          <a:solidFill>
            <a:schemeClr val="bg1"/>
          </a:solidFill>
          <a:latin typeface="Calibri" pitchFamily="34" charset="0"/>
        </a:defRPr>
      </a:lvl8pPr>
      <a:lvl9pPr marL="1828800" algn="l" defTabSz="457200" rtl="0" fontAlgn="base">
        <a:spcBef>
          <a:spcPct val="0"/>
        </a:spcBef>
        <a:spcAft>
          <a:spcPct val="0"/>
        </a:spcAft>
        <a:defRPr sz="2000">
          <a:solidFill>
            <a:schemeClr val="bg1"/>
          </a:solidFill>
          <a:latin typeface="Calibri" pitchFamily="34" charset="0"/>
        </a:defRPr>
      </a:lvl9pPr>
    </p:titleStyle>
    <p:bodyStyle>
      <a:lvl1pPr marL="342900" indent="-342900" algn="l" defTabSz="457200" rtl="0" fontAlgn="base">
        <a:lnSpc>
          <a:spcPct val="110000"/>
        </a:lnSpc>
        <a:spcBef>
          <a:spcPts val="1000"/>
        </a:spcBef>
        <a:spcAft>
          <a:spcPts val="400"/>
        </a:spcAft>
        <a:buClr>
          <a:srgbClr val="ED1C24"/>
        </a:buClr>
        <a:buFont typeface="Arial" charset="0"/>
        <a:buChar char="•"/>
        <a:defRPr sz="2000" kern="1200">
          <a:solidFill>
            <a:schemeClr val="tx2"/>
          </a:solidFill>
          <a:latin typeface="+mn-lt"/>
          <a:ea typeface="+mn-ea"/>
          <a:cs typeface="+mn-cs"/>
        </a:defRPr>
      </a:lvl1pPr>
      <a:lvl2pPr marL="742950" indent="-285750" algn="l" defTabSz="457200" rtl="0" fontAlgn="base">
        <a:lnSpc>
          <a:spcPct val="110000"/>
        </a:lnSpc>
        <a:spcBef>
          <a:spcPts val="1000"/>
        </a:spcBef>
        <a:spcAft>
          <a:spcPts val="400"/>
        </a:spcAft>
        <a:buClr>
          <a:schemeClr val="accent1"/>
        </a:buClr>
        <a:buFont typeface="Lucida Grande"/>
        <a:buChar char="»"/>
        <a:defRPr kern="1200">
          <a:solidFill>
            <a:schemeClr val="tx1"/>
          </a:solidFill>
          <a:latin typeface="+mn-lt"/>
          <a:ea typeface="+mn-ea"/>
          <a:cs typeface="+mn-cs"/>
        </a:defRPr>
      </a:lvl2pPr>
      <a:lvl3pPr marL="1143000" indent="-228600" algn="l" defTabSz="457200" rtl="0" fontAlgn="base">
        <a:lnSpc>
          <a:spcPct val="110000"/>
        </a:lnSpc>
        <a:spcBef>
          <a:spcPts val="1000"/>
        </a:spcBef>
        <a:spcAft>
          <a:spcPts val="400"/>
        </a:spcAft>
        <a:buClr>
          <a:schemeClr val="accent2"/>
        </a:buClr>
        <a:buFont typeface="Lucida Grande"/>
        <a:buChar char="–"/>
        <a:defRPr sz="1500" kern="1200">
          <a:solidFill>
            <a:schemeClr val="tx1"/>
          </a:solidFill>
          <a:latin typeface="+mn-lt"/>
          <a:ea typeface="+mn-ea"/>
          <a:cs typeface="+mn-cs"/>
        </a:defRPr>
      </a:lvl3pPr>
      <a:lvl4pPr marL="1600200" indent="-228600" algn="l" defTabSz="457200" rtl="0" fontAlgn="base">
        <a:lnSpc>
          <a:spcPct val="110000"/>
        </a:lnSpc>
        <a:spcBef>
          <a:spcPts val="1000"/>
        </a:spcBef>
        <a:spcAft>
          <a:spcPts val="400"/>
        </a:spcAft>
        <a:buClr>
          <a:schemeClr val="accent2"/>
        </a:buClr>
        <a:buFont typeface="Arial" charset="0"/>
        <a:buChar char="•"/>
        <a:defRPr sz="1500" kern="1200">
          <a:solidFill>
            <a:schemeClr val="tx1"/>
          </a:solidFill>
          <a:latin typeface="+mn-lt"/>
          <a:ea typeface="+mn-ea"/>
          <a:cs typeface="+mn-cs"/>
        </a:defRPr>
      </a:lvl4pPr>
      <a:lvl5pPr marL="2057400" indent="-228600" algn="l" defTabSz="457200" rtl="0" fontAlgn="base">
        <a:lnSpc>
          <a:spcPct val="110000"/>
        </a:lnSpc>
        <a:spcBef>
          <a:spcPts val="1200"/>
        </a:spcBef>
        <a:spcAft>
          <a:spcPct val="0"/>
        </a:spcAft>
        <a:buClr>
          <a:srgbClr val="7F7F7F"/>
        </a:buClr>
        <a:buFont typeface="Arial" charset="0"/>
        <a:buChar char="•"/>
        <a:defRPr sz="2000" kern="1200">
          <a:solidFill>
            <a:srgbClr val="7F7F7F"/>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hyperlink" Target="http://confluence.siframework.org/display/PATCH/Use+Case+Development"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08000" y="1422400"/>
            <a:ext cx="8089900" cy="881063"/>
          </a:xfrm>
        </p:spPr>
        <p:txBody>
          <a:bodyPr rtlCol="0"/>
          <a:lstStyle/>
          <a:p>
            <a:pPr fontAlgn="auto">
              <a:defRPr/>
            </a:pPr>
            <a:r>
              <a:rPr lang="en-US" dirty="0" smtClean="0"/>
              <a:t>The Patient Choice Technical Project</a:t>
            </a:r>
            <a:endParaRPr lang="en-US" dirty="0"/>
          </a:p>
        </p:txBody>
      </p:sp>
      <p:sp>
        <p:nvSpPr>
          <p:cNvPr id="23554" name="Text Placeholder 3"/>
          <p:cNvSpPr>
            <a:spLocks noGrp="1"/>
          </p:cNvSpPr>
          <p:nvPr>
            <p:ph type="body" sz="quarter" idx="13"/>
          </p:nvPr>
        </p:nvSpPr>
        <p:spPr>
          <a:xfrm>
            <a:off x="508000" y="2435035"/>
            <a:ext cx="8089900" cy="1082866"/>
          </a:xfrm>
        </p:spPr>
        <p:txBody>
          <a:bodyPr/>
          <a:lstStyle/>
          <a:p>
            <a:pPr>
              <a:spcBef>
                <a:spcPct val="0"/>
              </a:spcBef>
              <a:spcAft>
                <a:spcPct val="0"/>
              </a:spcAft>
            </a:pPr>
            <a:r>
              <a:rPr lang="en-US" dirty="0" smtClean="0"/>
              <a:t>Phase 2: Basic Choice for Research Consent Use Case Working Session </a:t>
            </a:r>
          </a:p>
          <a:p>
            <a:pPr>
              <a:spcBef>
                <a:spcPct val="0"/>
              </a:spcBef>
              <a:spcAft>
                <a:spcPct val="0"/>
              </a:spcAft>
            </a:pPr>
            <a:endParaRPr lang="en-US" dirty="0" smtClean="0"/>
          </a:p>
          <a:p>
            <a:pPr>
              <a:spcBef>
                <a:spcPct val="0"/>
              </a:spcBef>
              <a:spcAft>
                <a:spcPct val="0"/>
              </a:spcAft>
            </a:pPr>
            <a:endParaRPr lang="en-US" dirty="0"/>
          </a:p>
          <a:p>
            <a:pPr>
              <a:spcBef>
                <a:spcPct val="0"/>
              </a:spcBef>
              <a:spcAft>
                <a:spcPct val="0"/>
              </a:spcAft>
            </a:pPr>
            <a:endParaRPr lang="en-US" dirty="0" smtClean="0"/>
          </a:p>
          <a:p>
            <a:pPr>
              <a:spcBef>
                <a:spcPct val="0"/>
              </a:spcBef>
              <a:spcAft>
                <a:spcPct val="0"/>
              </a:spcAft>
            </a:pPr>
            <a:r>
              <a:rPr lang="en-US" dirty="0" smtClean="0"/>
              <a:t>April 14th, 2017</a:t>
            </a: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p:txBody>
          <a:bodyPr/>
          <a:lstStyle/>
          <a:p>
            <a:r>
              <a:rPr lang="en-US" dirty="0" smtClean="0"/>
              <a:t>Privacy Act of 1974 (45 CFR 5b)</a:t>
            </a:r>
          </a:p>
        </p:txBody>
      </p:sp>
      <p:sp>
        <p:nvSpPr>
          <p:cNvPr id="24579" name="Slide Number Placeholder 3"/>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10CAC38-BA84-41BB-A23A-042A69D54F8F}" type="slidenum">
              <a:rPr lang="en-US">
                <a:solidFill>
                  <a:srgbClr val="9E9E9C"/>
                </a:solidFill>
                <a:latin typeface="Calibri" pitchFamily="34" charset="0"/>
                <a:cs typeface="Arial" charset="0"/>
              </a:rPr>
              <a:pPr fontAlgn="base">
                <a:spcBef>
                  <a:spcPct val="0"/>
                </a:spcBef>
                <a:spcAft>
                  <a:spcPct val="0"/>
                </a:spcAft>
              </a:pPr>
              <a:t>10</a:t>
            </a:fld>
            <a:endParaRPr lang="en-US">
              <a:solidFill>
                <a:srgbClr val="9E9E9C"/>
              </a:solidFill>
              <a:latin typeface="Calibri" pitchFamily="34" charset="0"/>
              <a:cs typeface="Arial" charset="0"/>
            </a:endParaRPr>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1986037747"/>
              </p:ext>
            </p:extLst>
          </p:nvPr>
        </p:nvGraphicFramePr>
        <p:xfrm>
          <a:off x="381000" y="2760980"/>
          <a:ext cx="8382000" cy="1483360"/>
        </p:xfrm>
        <a:graphic>
          <a:graphicData uri="http://schemas.openxmlformats.org/drawingml/2006/table">
            <a:tbl>
              <a:tblPr firstRow="1" bandRow="1">
                <a:tableStyleId>{6E25E649-3F16-4E02-A733-19D2CDBF48F0}</a:tableStyleId>
              </a:tblPr>
              <a:tblGrid>
                <a:gridCol w="8382000"/>
              </a:tblGrid>
              <a:tr h="370840">
                <a:tc>
                  <a:txBody>
                    <a:bodyPr/>
                    <a:lstStyle/>
                    <a:p>
                      <a:r>
                        <a:rPr lang="en-US" dirty="0" smtClean="0"/>
                        <a:t>The consent shall</a:t>
                      </a:r>
                      <a:r>
                        <a:rPr lang="en-US" baseline="0" dirty="0" smtClean="0"/>
                        <a:t> specify:</a:t>
                      </a:r>
                      <a:endParaRPr lang="en-US" dirty="0"/>
                    </a:p>
                  </a:txBody>
                  <a:tcPr/>
                </a:tc>
              </a:tr>
              <a:tr h="370840">
                <a:tc>
                  <a:txBody>
                    <a:bodyPr/>
                    <a:lstStyle/>
                    <a:p>
                      <a:r>
                        <a:rPr lang="en-US" b="1" dirty="0" smtClean="0"/>
                        <a:t>1</a:t>
                      </a:r>
                      <a:r>
                        <a:rPr lang="en-US" dirty="0" smtClean="0"/>
                        <a:t> Those</a:t>
                      </a:r>
                      <a:r>
                        <a:rPr lang="en-US" baseline="0" dirty="0" smtClean="0"/>
                        <a:t> to whom the record may be disclosed</a:t>
                      </a:r>
                      <a:endParaRPr lang="en-US" dirty="0"/>
                    </a:p>
                  </a:txBody>
                  <a:tcPr/>
                </a:tc>
              </a:tr>
              <a:tr h="370840">
                <a:tc>
                  <a:txBody>
                    <a:bodyPr/>
                    <a:lstStyle/>
                    <a:p>
                      <a:r>
                        <a:rPr lang="en-US" b="1" dirty="0" smtClean="0"/>
                        <a:t>2</a:t>
                      </a:r>
                      <a:r>
                        <a:rPr lang="en-US" dirty="0" smtClean="0"/>
                        <a:t> Which record(s) may be disclosed</a:t>
                      </a:r>
                      <a:endParaRPr lang="en-US" dirty="0"/>
                    </a:p>
                  </a:txBody>
                  <a:tcPr/>
                </a:tc>
              </a:tr>
              <a:tr h="370840">
                <a:tc>
                  <a:txBody>
                    <a:bodyPr/>
                    <a:lstStyle/>
                    <a:p>
                      <a:r>
                        <a:rPr lang="en-US" b="1" dirty="0" smtClean="0"/>
                        <a:t>3</a:t>
                      </a:r>
                      <a:r>
                        <a:rPr lang="en-US" baseline="0" dirty="0" smtClean="0"/>
                        <a:t> Time frame of disclosure</a:t>
                      </a:r>
                      <a:endParaRPr lang="en-US" dirty="0"/>
                    </a:p>
                  </a:txBody>
                  <a:tcPr/>
                </a:tc>
              </a:tr>
            </a:tbl>
          </a:graphicData>
        </a:graphic>
      </p:graphicFrame>
      <p:sp>
        <p:nvSpPr>
          <p:cNvPr id="4" name="TextBox 3"/>
          <p:cNvSpPr txBox="1"/>
          <p:nvPr/>
        </p:nvSpPr>
        <p:spPr>
          <a:xfrm>
            <a:off x="381000" y="1443789"/>
            <a:ext cx="8382000" cy="1015663"/>
          </a:xfrm>
          <a:prstGeom prst="rect">
            <a:avLst/>
          </a:prstGeom>
          <a:noFill/>
        </p:spPr>
        <p:txBody>
          <a:bodyPr wrap="square" rtlCol="0">
            <a:spAutoFit/>
          </a:bodyPr>
          <a:lstStyle/>
          <a:p>
            <a:pPr>
              <a:spcAft>
                <a:spcPts val="600"/>
              </a:spcAft>
            </a:pPr>
            <a:r>
              <a:rPr lang="en-US" sz="2000" b="1" dirty="0" smtClean="0">
                <a:latin typeface="+mj-lt"/>
              </a:rPr>
              <a:t>Purpose</a:t>
            </a:r>
            <a:r>
              <a:rPr lang="en-US" sz="2000" dirty="0" smtClean="0">
                <a:latin typeface="+mj-lt"/>
              </a:rPr>
              <a:t>: Prohibits the disclosure of a record about an individual from a system of records absent the written consent of the individual; applies to federal agencies</a:t>
            </a:r>
          </a:p>
        </p:txBody>
      </p:sp>
    </p:spTree>
    <p:extLst>
      <p:ext uri="{BB962C8B-B14F-4D97-AF65-F5344CB8AC3E}">
        <p14:creationId xmlns:p14="http://schemas.microsoft.com/office/powerpoint/2010/main" val="390203472"/>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r>
              <a:rPr lang="en-US" dirty="0" smtClean="0"/>
              <a:t>Common Rule Informed Consent: Detailed Elements (1)</a:t>
            </a:r>
          </a:p>
        </p:txBody>
      </p:sp>
      <p:sp>
        <p:nvSpPr>
          <p:cNvPr id="25602" name="Slide Number Placeholder 3"/>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D798BDF-73CB-4A5A-B5EC-C143567D5FB9}" type="slidenum">
              <a:rPr lang="en-US">
                <a:solidFill>
                  <a:srgbClr val="9E9E9C"/>
                </a:solidFill>
                <a:latin typeface="Calibri" pitchFamily="34" charset="0"/>
                <a:cs typeface="Arial" charset="0"/>
              </a:rPr>
              <a:pPr fontAlgn="base">
                <a:spcBef>
                  <a:spcPct val="0"/>
                </a:spcBef>
                <a:spcAft>
                  <a:spcPct val="0"/>
                </a:spcAft>
              </a:pPr>
              <a:t>11</a:t>
            </a:fld>
            <a:endParaRPr lang="en-US">
              <a:solidFill>
                <a:srgbClr val="9E9E9C"/>
              </a:solidFill>
              <a:latin typeface="Calibri" pitchFamily="34" charset="0"/>
              <a:cs typeface="Arial" charset="0"/>
            </a:endParaRPr>
          </a:p>
        </p:txBody>
      </p:sp>
      <p:sp>
        <p:nvSpPr>
          <p:cNvPr id="25603" name="TextBox 2"/>
          <p:cNvSpPr txBox="1">
            <a:spLocks noChangeArrowheads="1"/>
          </p:cNvSpPr>
          <p:nvPr/>
        </p:nvSpPr>
        <p:spPr bwMode="auto">
          <a:xfrm>
            <a:off x="1452563" y="4425950"/>
            <a:ext cx="185737" cy="369888"/>
          </a:xfrm>
          <a:prstGeom prst="rect">
            <a:avLst/>
          </a:prstGeom>
          <a:noFill/>
          <a:ln w="9525">
            <a:noFill/>
            <a:miter lim="800000"/>
            <a:headEnd/>
            <a:tailEnd/>
          </a:ln>
        </p:spPr>
        <p:txBody>
          <a:bodyPr wrap="none">
            <a:spAutoFit/>
          </a:bodyPr>
          <a:lstStyle/>
          <a:p>
            <a:endParaRPr lang="en-US">
              <a:latin typeface="Calibri" pitchFamily="34" charset="0"/>
            </a:endParaRPr>
          </a:p>
        </p:txBody>
      </p:sp>
      <p:graphicFrame>
        <p:nvGraphicFramePr>
          <p:cNvPr id="8" name="Content Placeholder 4"/>
          <p:cNvGraphicFramePr>
            <a:graphicFrameLocks/>
          </p:cNvGraphicFramePr>
          <p:nvPr>
            <p:extLst>
              <p:ext uri="{D42A27DB-BD31-4B8C-83A1-F6EECF244321}">
                <p14:modId xmlns:p14="http://schemas.microsoft.com/office/powerpoint/2010/main" val="3440416847"/>
              </p:ext>
            </p:extLst>
          </p:nvPr>
        </p:nvGraphicFramePr>
        <p:xfrm>
          <a:off x="457200" y="1283403"/>
          <a:ext cx="8305800" cy="4069614"/>
        </p:xfrm>
        <a:graphic>
          <a:graphicData uri="http://schemas.openxmlformats.org/drawingml/2006/table">
            <a:tbl>
              <a:tblPr bandRow="1">
                <a:tableStyleId>{5C22544A-7EE6-4342-B048-85BDC9FD1C3A}</a:tableStyleId>
              </a:tblPr>
              <a:tblGrid>
                <a:gridCol w="8305800"/>
              </a:tblGrid>
              <a:tr h="480327">
                <a:tc>
                  <a:txBody>
                    <a:bodyPr/>
                    <a:lstStyle/>
                    <a:p>
                      <a:pPr algn="l"/>
                      <a:r>
                        <a:rPr lang="en-US" b="1" dirty="0" smtClean="0">
                          <a:solidFill>
                            <a:schemeClr val="bg1"/>
                          </a:solidFill>
                        </a:rPr>
                        <a:t>45</a:t>
                      </a:r>
                      <a:r>
                        <a:rPr lang="en-US" b="1" baseline="0" dirty="0" smtClean="0">
                          <a:solidFill>
                            <a:schemeClr val="bg1"/>
                          </a:solidFill>
                        </a:rPr>
                        <a:t> CFR 46.116—Basic Elements</a:t>
                      </a:r>
                      <a:endParaRPr lang="en-US" b="1" dirty="0">
                        <a:solidFill>
                          <a:schemeClr val="bg1"/>
                        </a:solidFill>
                      </a:endParaRPr>
                    </a:p>
                  </a:txBody>
                  <a:tcPr>
                    <a:solidFill>
                      <a:schemeClr val="accent1"/>
                    </a:solidFill>
                  </a:tcPr>
                </a:tc>
              </a:tr>
              <a:tr h="480327">
                <a:tc>
                  <a:txBody>
                    <a:bodyPr/>
                    <a:lstStyle/>
                    <a:p>
                      <a:r>
                        <a:rPr lang="en-US" sz="1800" kern="1200" dirty="0" smtClean="0">
                          <a:solidFill>
                            <a:schemeClr val="dk1"/>
                          </a:solidFill>
                          <a:effectLst/>
                          <a:latin typeface="+mn-lt"/>
                          <a:ea typeface="+mn-ea"/>
                          <a:cs typeface="+mn-cs"/>
                        </a:rPr>
                        <a:t>(1) A statement that the study involves research, an explanation of the purposes of the research and the expected duration of the subject's participation, a description of the procedures to be followed, and identification of any procedures which are experimental</a:t>
                      </a:r>
                      <a:r>
                        <a:rPr lang="en-US" dirty="0" smtClean="0">
                          <a:effectLst/>
                        </a:rPr>
                        <a:t> </a:t>
                      </a:r>
                      <a:endParaRPr lang="en-US" dirty="0"/>
                    </a:p>
                  </a:txBody>
                  <a:tcPr/>
                </a:tc>
              </a:tr>
              <a:tr h="480327">
                <a:tc>
                  <a:txBody>
                    <a:bodyPr/>
                    <a:lstStyle/>
                    <a:p>
                      <a:r>
                        <a:rPr lang="en-US" sz="1800" kern="1200" dirty="0" smtClean="0">
                          <a:solidFill>
                            <a:schemeClr val="dk1"/>
                          </a:solidFill>
                          <a:effectLst/>
                          <a:latin typeface="+mn-lt"/>
                          <a:ea typeface="+mn-ea"/>
                          <a:cs typeface="+mn-cs"/>
                        </a:rPr>
                        <a:t>(2) A description of any reasonably foreseeable risks or discomforts to the subject</a:t>
                      </a:r>
                      <a:r>
                        <a:rPr lang="en-US" dirty="0" smtClean="0">
                          <a:effectLst/>
                        </a:rPr>
                        <a:t> </a:t>
                      </a:r>
                      <a:endParaRPr lang="en-US" dirty="0" smtClean="0"/>
                    </a:p>
                  </a:txBody>
                  <a:tcPr/>
                </a:tc>
              </a:tr>
              <a:tr h="480327">
                <a:tc>
                  <a:txBody>
                    <a:bodyPr/>
                    <a:lstStyle/>
                    <a:p>
                      <a:pPr marL="0" indent="0">
                        <a:buFont typeface="Arial"/>
                        <a:buNone/>
                      </a:pPr>
                      <a:r>
                        <a:rPr lang="en-US" sz="1800" kern="1200" dirty="0" smtClean="0">
                          <a:solidFill>
                            <a:schemeClr val="dk1"/>
                          </a:solidFill>
                          <a:effectLst/>
                          <a:latin typeface="+mn-lt"/>
                          <a:ea typeface="+mn-ea"/>
                          <a:cs typeface="+mn-cs"/>
                        </a:rPr>
                        <a:t>(3) A description of any benefits to the subject or to others that may reasonably be expected from the research</a:t>
                      </a:r>
                      <a:r>
                        <a:rPr lang="en-US" dirty="0" smtClean="0">
                          <a:effectLst/>
                        </a:rPr>
                        <a:t> </a:t>
                      </a:r>
                    </a:p>
                  </a:txBody>
                  <a:tcPr/>
                </a:tc>
              </a:tr>
              <a:tr h="480327">
                <a:tc>
                  <a:txBody>
                    <a:bodyPr/>
                    <a:lstStyle/>
                    <a:p>
                      <a:pPr marL="0" indent="0">
                        <a:buFont typeface="Arial"/>
                        <a:buNone/>
                      </a:pPr>
                      <a:r>
                        <a:rPr lang="en-US" sz="1800" kern="1200" dirty="0" smtClean="0">
                          <a:solidFill>
                            <a:schemeClr val="dk1"/>
                          </a:solidFill>
                          <a:effectLst/>
                          <a:latin typeface="+mn-lt"/>
                          <a:ea typeface="+mn-ea"/>
                          <a:cs typeface="+mn-cs"/>
                        </a:rPr>
                        <a:t>(4) A disclosure of appropriate alternative procedures or courses of treatment, if any, that might be advantageous to the subject</a:t>
                      </a:r>
                      <a:r>
                        <a:rPr lang="en-US" dirty="0" smtClean="0">
                          <a:effectLst/>
                        </a:rPr>
                        <a:t> </a:t>
                      </a:r>
                    </a:p>
                  </a:txBody>
                  <a:tcPr/>
                </a:tc>
              </a:tr>
              <a:tr h="480327">
                <a:tc>
                  <a:txBody>
                    <a:bodyPr/>
                    <a:lstStyle/>
                    <a:p>
                      <a:pPr marL="0" indent="0">
                        <a:buFont typeface="Arial"/>
                        <a:buNone/>
                      </a:pPr>
                      <a:r>
                        <a:rPr lang="en-US" sz="1800" kern="1200" dirty="0" smtClean="0">
                          <a:solidFill>
                            <a:schemeClr val="dk1"/>
                          </a:solidFill>
                          <a:effectLst/>
                          <a:latin typeface="+mn-lt"/>
                          <a:ea typeface="+mn-ea"/>
                          <a:cs typeface="+mn-cs"/>
                        </a:rPr>
                        <a:t>(5) A statement describing the extent, if any, to which confidentiality of records identifying the subject will be maintained</a:t>
                      </a:r>
                      <a:endParaRPr lang="en-US" dirty="0" smtClean="0">
                        <a:effectLst/>
                      </a:endParaRPr>
                    </a:p>
                  </a:txBody>
                  <a:tcPr/>
                </a:tc>
              </a:tr>
            </a:tbl>
          </a:graphicData>
        </a:graphic>
      </p:graphicFrame>
    </p:spTree>
    <p:extLst>
      <p:ext uri="{BB962C8B-B14F-4D97-AF65-F5344CB8AC3E}">
        <p14:creationId xmlns:p14="http://schemas.microsoft.com/office/powerpoint/2010/main" val="109468974"/>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r>
              <a:rPr lang="en-US" dirty="0" smtClean="0"/>
              <a:t>Common Rule Informed Consent: Detailed Elements (2)</a:t>
            </a:r>
          </a:p>
        </p:txBody>
      </p:sp>
      <p:sp>
        <p:nvSpPr>
          <p:cNvPr id="25602" name="Slide Number Placeholder 3"/>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D798BDF-73CB-4A5A-B5EC-C143567D5FB9}" type="slidenum">
              <a:rPr lang="en-US">
                <a:solidFill>
                  <a:srgbClr val="9E9E9C"/>
                </a:solidFill>
                <a:latin typeface="Calibri" pitchFamily="34" charset="0"/>
                <a:cs typeface="Arial" charset="0"/>
              </a:rPr>
              <a:pPr fontAlgn="base">
                <a:spcBef>
                  <a:spcPct val="0"/>
                </a:spcBef>
                <a:spcAft>
                  <a:spcPct val="0"/>
                </a:spcAft>
              </a:pPr>
              <a:t>12</a:t>
            </a:fld>
            <a:endParaRPr lang="en-US">
              <a:solidFill>
                <a:srgbClr val="9E9E9C"/>
              </a:solidFill>
              <a:latin typeface="Calibri" pitchFamily="34" charset="0"/>
              <a:cs typeface="Arial" charset="0"/>
            </a:endParaRPr>
          </a:p>
        </p:txBody>
      </p:sp>
      <p:sp>
        <p:nvSpPr>
          <p:cNvPr id="25603" name="TextBox 2"/>
          <p:cNvSpPr txBox="1">
            <a:spLocks noChangeArrowheads="1"/>
          </p:cNvSpPr>
          <p:nvPr/>
        </p:nvSpPr>
        <p:spPr bwMode="auto">
          <a:xfrm>
            <a:off x="1452563" y="4425950"/>
            <a:ext cx="185737" cy="369888"/>
          </a:xfrm>
          <a:prstGeom prst="rect">
            <a:avLst/>
          </a:prstGeom>
          <a:noFill/>
          <a:ln w="9525">
            <a:noFill/>
            <a:miter lim="800000"/>
            <a:headEnd/>
            <a:tailEnd/>
          </a:ln>
        </p:spPr>
        <p:txBody>
          <a:bodyPr wrap="none">
            <a:spAutoFit/>
          </a:bodyPr>
          <a:lstStyle/>
          <a:p>
            <a:endParaRPr lang="en-US">
              <a:latin typeface="Calibri" pitchFamily="34" charset="0"/>
            </a:endParaRPr>
          </a:p>
        </p:txBody>
      </p:sp>
      <p:graphicFrame>
        <p:nvGraphicFramePr>
          <p:cNvPr id="8" name="Content Placeholder 4"/>
          <p:cNvGraphicFramePr>
            <a:graphicFrameLocks/>
          </p:cNvGraphicFramePr>
          <p:nvPr>
            <p:extLst>
              <p:ext uri="{D42A27DB-BD31-4B8C-83A1-F6EECF244321}">
                <p14:modId xmlns:p14="http://schemas.microsoft.com/office/powerpoint/2010/main" val="3524098082"/>
              </p:ext>
            </p:extLst>
          </p:nvPr>
        </p:nvGraphicFramePr>
        <p:xfrm>
          <a:off x="457200" y="1289050"/>
          <a:ext cx="8305800" cy="3772166"/>
        </p:xfrm>
        <a:graphic>
          <a:graphicData uri="http://schemas.openxmlformats.org/drawingml/2006/table">
            <a:tbl>
              <a:tblPr bandRow="1">
                <a:tableStyleId>{5C22544A-7EE6-4342-B048-85BDC9FD1C3A}</a:tableStyleId>
              </a:tblPr>
              <a:tblGrid>
                <a:gridCol w="8305800"/>
              </a:tblGrid>
              <a:tr h="480327">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1" dirty="0" smtClean="0">
                          <a:solidFill>
                            <a:schemeClr val="bg1"/>
                          </a:solidFill>
                        </a:rPr>
                        <a:t>45</a:t>
                      </a:r>
                      <a:r>
                        <a:rPr lang="en-US" b="1" baseline="0" dirty="0" smtClean="0">
                          <a:solidFill>
                            <a:schemeClr val="bg1"/>
                          </a:solidFill>
                        </a:rPr>
                        <a:t> CFR 46.116—Basic Elements, cont.</a:t>
                      </a:r>
                      <a:endParaRPr lang="en-US" b="1" dirty="0">
                        <a:solidFill>
                          <a:schemeClr val="bg1"/>
                        </a:solidFill>
                      </a:endParaRPr>
                    </a:p>
                  </a:txBody>
                  <a:tcPr>
                    <a:solidFill>
                      <a:schemeClr val="accent1"/>
                    </a:solidFill>
                  </a:tcPr>
                </a:tc>
              </a:tr>
              <a:tr h="480327">
                <a:tc>
                  <a:txBody>
                    <a:bodyPr/>
                    <a:lstStyle/>
                    <a:p>
                      <a:pPr marL="0" indent="0">
                        <a:buFont typeface="Arial"/>
                        <a:buNone/>
                      </a:pPr>
                      <a:r>
                        <a:rPr lang="en-US" sz="1800" kern="1200" dirty="0" smtClean="0">
                          <a:solidFill>
                            <a:schemeClr val="dk1"/>
                          </a:solidFill>
                          <a:effectLst/>
                          <a:latin typeface="+mn-lt"/>
                          <a:ea typeface="+mn-ea"/>
                          <a:cs typeface="+mn-cs"/>
                        </a:rPr>
                        <a:t>(6) For research involving more than minimal risk, an explanation as to whether any compensation and an explanation as to whether any medical treatments are available if injury occurs and, if so, what they consist of, or where further information may be obtained</a:t>
                      </a:r>
                      <a:r>
                        <a:rPr lang="en-US" dirty="0" smtClean="0">
                          <a:effectLst/>
                        </a:rPr>
                        <a:t> </a:t>
                      </a:r>
                    </a:p>
                  </a:txBody>
                  <a:tcPr/>
                </a:tc>
              </a:tr>
              <a:tr h="480327">
                <a:tc>
                  <a:txBody>
                    <a:bodyPr/>
                    <a:lstStyle/>
                    <a:p>
                      <a:r>
                        <a:rPr lang="en-US" sz="1800" kern="1200" dirty="0" smtClean="0">
                          <a:solidFill>
                            <a:schemeClr val="dk1"/>
                          </a:solidFill>
                          <a:effectLst/>
                          <a:latin typeface="+mn-lt"/>
                          <a:ea typeface="+mn-ea"/>
                          <a:cs typeface="+mn-cs"/>
                        </a:rPr>
                        <a:t>(7) An explanation of whom to contact for answers to pertinent questions about the research and research subjects' rights, and whom to contact in the event of a research-related injury to the subject</a:t>
                      </a:r>
                      <a:r>
                        <a:rPr lang="en-US" dirty="0" smtClean="0">
                          <a:effectLst/>
                        </a:rPr>
                        <a:t> </a:t>
                      </a:r>
                      <a:endParaRPr lang="en-US" dirty="0" smtClean="0"/>
                    </a:p>
                  </a:txBody>
                  <a:tcPr/>
                </a:tc>
              </a:tr>
              <a:tr h="480327">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effectLst/>
                          <a:latin typeface="+mn-lt"/>
                          <a:ea typeface="+mn-ea"/>
                          <a:cs typeface="+mn-cs"/>
                        </a:rPr>
                        <a:t>(8) A statement that participation is voluntary, refusal to participate will involve no penalty or loss of benefits to which the subject is otherwise entitled, and the subject may discontinue participation at any time without penalty or loss of benefits to which the subject is otherwise entitled</a:t>
                      </a:r>
                      <a:r>
                        <a:rPr lang="en-US" dirty="0" smtClean="0">
                          <a:effectLst/>
                        </a:rPr>
                        <a:t> </a:t>
                      </a:r>
                      <a:endParaRPr lang="en-US" dirty="0" smtClean="0"/>
                    </a:p>
                  </a:txBody>
                  <a:tcPr/>
                </a:tc>
              </a:tr>
            </a:tbl>
          </a:graphicData>
        </a:graphic>
      </p:graphicFrame>
    </p:spTree>
    <p:extLst>
      <p:ext uri="{BB962C8B-B14F-4D97-AF65-F5344CB8AC3E}">
        <p14:creationId xmlns:p14="http://schemas.microsoft.com/office/powerpoint/2010/main" val="1529950610"/>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r>
              <a:rPr lang="en-US" dirty="0" smtClean="0"/>
              <a:t>Common Rule Informed Consent: Detailed Elements (3)</a:t>
            </a:r>
          </a:p>
        </p:txBody>
      </p:sp>
      <p:sp>
        <p:nvSpPr>
          <p:cNvPr id="25602" name="Slide Number Placeholder 3"/>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D798BDF-73CB-4A5A-B5EC-C143567D5FB9}" type="slidenum">
              <a:rPr lang="en-US">
                <a:solidFill>
                  <a:srgbClr val="9E9E9C"/>
                </a:solidFill>
                <a:latin typeface="Calibri" pitchFamily="34" charset="0"/>
                <a:cs typeface="Arial" charset="0"/>
              </a:rPr>
              <a:pPr fontAlgn="base">
                <a:spcBef>
                  <a:spcPct val="0"/>
                </a:spcBef>
                <a:spcAft>
                  <a:spcPct val="0"/>
                </a:spcAft>
              </a:pPr>
              <a:t>13</a:t>
            </a:fld>
            <a:endParaRPr lang="en-US">
              <a:solidFill>
                <a:srgbClr val="9E9E9C"/>
              </a:solidFill>
              <a:latin typeface="Calibri" pitchFamily="34" charset="0"/>
              <a:cs typeface="Arial" charset="0"/>
            </a:endParaRPr>
          </a:p>
        </p:txBody>
      </p:sp>
      <p:sp>
        <p:nvSpPr>
          <p:cNvPr id="25603" name="TextBox 2"/>
          <p:cNvSpPr txBox="1">
            <a:spLocks noChangeArrowheads="1"/>
          </p:cNvSpPr>
          <p:nvPr/>
        </p:nvSpPr>
        <p:spPr bwMode="auto">
          <a:xfrm>
            <a:off x="1452563" y="4425950"/>
            <a:ext cx="185737" cy="369888"/>
          </a:xfrm>
          <a:prstGeom prst="rect">
            <a:avLst/>
          </a:prstGeom>
          <a:noFill/>
          <a:ln w="9525">
            <a:noFill/>
            <a:miter lim="800000"/>
            <a:headEnd/>
            <a:tailEnd/>
          </a:ln>
        </p:spPr>
        <p:txBody>
          <a:bodyPr wrap="none">
            <a:spAutoFit/>
          </a:bodyPr>
          <a:lstStyle/>
          <a:p>
            <a:endParaRPr lang="en-US">
              <a:latin typeface="Calibri" pitchFamily="34" charset="0"/>
            </a:endParaRPr>
          </a:p>
        </p:txBody>
      </p:sp>
      <p:graphicFrame>
        <p:nvGraphicFramePr>
          <p:cNvPr id="8" name="Content Placeholder 4"/>
          <p:cNvGraphicFramePr>
            <a:graphicFrameLocks/>
          </p:cNvGraphicFramePr>
          <p:nvPr>
            <p:extLst>
              <p:ext uri="{D42A27DB-BD31-4B8C-83A1-F6EECF244321}">
                <p14:modId xmlns:p14="http://schemas.microsoft.com/office/powerpoint/2010/main" val="1653322026"/>
              </p:ext>
            </p:extLst>
          </p:nvPr>
        </p:nvGraphicFramePr>
        <p:xfrm>
          <a:off x="457200" y="1289050"/>
          <a:ext cx="8305800" cy="3863607"/>
        </p:xfrm>
        <a:graphic>
          <a:graphicData uri="http://schemas.openxmlformats.org/drawingml/2006/table">
            <a:tbl>
              <a:tblPr bandRow="1">
                <a:tableStyleId>{5C22544A-7EE6-4342-B048-85BDC9FD1C3A}</a:tableStyleId>
              </a:tblPr>
              <a:tblGrid>
                <a:gridCol w="8305800"/>
              </a:tblGrid>
              <a:tr h="480327">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1" dirty="0" smtClean="0">
                          <a:solidFill>
                            <a:schemeClr val="bg1"/>
                          </a:solidFill>
                        </a:rPr>
                        <a:t>45</a:t>
                      </a:r>
                      <a:r>
                        <a:rPr lang="en-US" b="1" baseline="0" dirty="0" smtClean="0">
                          <a:solidFill>
                            <a:schemeClr val="bg1"/>
                          </a:solidFill>
                        </a:rPr>
                        <a:t> CFR 46.116—Basic Elements, cont.</a:t>
                      </a:r>
                      <a:endParaRPr lang="en-US" b="1" dirty="0">
                        <a:solidFill>
                          <a:schemeClr val="bg1"/>
                        </a:solidFill>
                      </a:endParaRPr>
                    </a:p>
                  </a:txBody>
                  <a:tcPr>
                    <a:solidFill>
                      <a:schemeClr val="accent1"/>
                    </a:solidFill>
                  </a:tcPr>
                </a:tc>
              </a:tr>
              <a:tr h="480327">
                <a:tc>
                  <a:txBody>
                    <a:bodyPr/>
                    <a:lstStyle/>
                    <a:p>
                      <a:r>
                        <a:rPr lang="en-US" dirty="0" smtClean="0"/>
                        <a:t>(9) One of the following statements about any research that involves the collection of identifiable private information</a:t>
                      </a:r>
                      <a:r>
                        <a:rPr lang="en-US" baseline="0" dirty="0" smtClean="0"/>
                        <a:t> or identifiable </a:t>
                      </a:r>
                      <a:r>
                        <a:rPr lang="en-US" baseline="0" dirty="0" err="1" smtClean="0"/>
                        <a:t>biospecimens</a:t>
                      </a:r>
                      <a:r>
                        <a:rPr lang="en-US" baseline="0" dirty="0" smtClean="0"/>
                        <a:t>:</a:t>
                      </a:r>
                    </a:p>
                    <a:p>
                      <a:pPr marL="857250" lvl="1" indent="-400050">
                        <a:buAutoNum type="romanLcParenBoth"/>
                      </a:pPr>
                      <a:r>
                        <a:rPr lang="en-US" baseline="0" dirty="0" smtClean="0"/>
                        <a:t>A statement that identifiers might be removed from the identifiable private information or identifiable </a:t>
                      </a:r>
                      <a:r>
                        <a:rPr lang="en-US" baseline="0" dirty="0" err="1" smtClean="0"/>
                        <a:t>biospecimens</a:t>
                      </a:r>
                      <a:r>
                        <a:rPr lang="en-US" baseline="0" dirty="0" smtClean="0"/>
                        <a:t> and that, after such removal, the information or </a:t>
                      </a:r>
                      <a:r>
                        <a:rPr lang="en-US" baseline="0" dirty="0" err="1" smtClean="0"/>
                        <a:t>biospecimens</a:t>
                      </a:r>
                      <a:r>
                        <a:rPr lang="en-US" baseline="0" dirty="0" smtClean="0"/>
                        <a:t> could be used for future research studies or distributed to another investigator for future research studies without additional informed consent from the subject or the legally authorized representative, if this might be a possibility; or</a:t>
                      </a:r>
                    </a:p>
                    <a:p>
                      <a:pPr marL="857250" lvl="1" indent="-400050">
                        <a:buAutoNum type="romanLcParenBoth"/>
                      </a:pPr>
                      <a:r>
                        <a:rPr lang="en-US" baseline="0" dirty="0" smtClean="0"/>
                        <a:t>A statement that the subject’s information or </a:t>
                      </a:r>
                      <a:r>
                        <a:rPr lang="en-US" baseline="0" dirty="0" err="1" smtClean="0"/>
                        <a:t>biospecimens</a:t>
                      </a:r>
                      <a:r>
                        <a:rPr lang="en-US" baseline="0" dirty="0" smtClean="0"/>
                        <a:t> collected as part of the research, even if identifiers are removed, will not be used or distributed for future research studies</a:t>
                      </a:r>
                    </a:p>
                    <a:p>
                      <a:endParaRPr lang="en-US" dirty="0" smtClean="0"/>
                    </a:p>
                  </a:txBody>
                  <a:tcPr/>
                </a:tc>
              </a:tr>
            </a:tbl>
          </a:graphicData>
        </a:graphic>
      </p:graphicFrame>
    </p:spTree>
    <p:extLst>
      <p:ext uri="{BB962C8B-B14F-4D97-AF65-F5344CB8AC3E}">
        <p14:creationId xmlns:p14="http://schemas.microsoft.com/office/powerpoint/2010/main" val="2332788301"/>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r>
              <a:rPr lang="en-US" dirty="0" smtClean="0"/>
              <a:t>Common Rule Informed Consent: Detailed Elements (4)</a:t>
            </a:r>
          </a:p>
        </p:txBody>
      </p:sp>
      <p:sp>
        <p:nvSpPr>
          <p:cNvPr id="25602" name="Slide Number Placeholder 3"/>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D798BDF-73CB-4A5A-B5EC-C143567D5FB9}" type="slidenum">
              <a:rPr lang="en-US">
                <a:solidFill>
                  <a:srgbClr val="9E9E9C"/>
                </a:solidFill>
                <a:latin typeface="Calibri" pitchFamily="34" charset="0"/>
                <a:cs typeface="Arial" charset="0"/>
              </a:rPr>
              <a:pPr fontAlgn="base">
                <a:spcBef>
                  <a:spcPct val="0"/>
                </a:spcBef>
                <a:spcAft>
                  <a:spcPct val="0"/>
                </a:spcAft>
              </a:pPr>
              <a:t>14</a:t>
            </a:fld>
            <a:endParaRPr lang="en-US">
              <a:solidFill>
                <a:srgbClr val="9E9E9C"/>
              </a:solidFill>
              <a:latin typeface="Calibri" pitchFamily="34" charset="0"/>
              <a:cs typeface="Arial" charset="0"/>
            </a:endParaRPr>
          </a:p>
        </p:txBody>
      </p:sp>
      <p:sp>
        <p:nvSpPr>
          <p:cNvPr id="25603" name="TextBox 2"/>
          <p:cNvSpPr txBox="1">
            <a:spLocks noChangeArrowheads="1"/>
          </p:cNvSpPr>
          <p:nvPr/>
        </p:nvSpPr>
        <p:spPr bwMode="auto">
          <a:xfrm>
            <a:off x="1452563" y="4425950"/>
            <a:ext cx="185737" cy="369888"/>
          </a:xfrm>
          <a:prstGeom prst="rect">
            <a:avLst/>
          </a:prstGeom>
          <a:noFill/>
          <a:ln w="9525">
            <a:noFill/>
            <a:miter lim="800000"/>
            <a:headEnd/>
            <a:tailEnd/>
          </a:ln>
        </p:spPr>
        <p:txBody>
          <a:bodyPr wrap="none">
            <a:spAutoFit/>
          </a:bodyPr>
          <a:lstStyle/>
          <a:p>
            <a:endParaRPr lang="en-US">
              <a:latin typeface="Calibri" pitchFamily="34" charset="0"/>
            </a:endParaRPr>
          </a:p>
        </p:txBody>
      </p:sp>
      <p:graphicFrame>
        <p:nvGraphicFramePr>
          <p:cNvPr id="8" name="Content Placeholder 4"/>
          <p:cNvGraphicFramePr>
            <a:graphicFrameLocks/>
          </p:cNvGraphicFramePr>
          <p:nvPr>
            <p:extLst>
              <p:ext uri="{D42A27DB-BD31-4B8C-83A1-F6EECF244321}">
                <p14:modId xmlns:p14="http://schemas.microsoft.com/office/powerpoint/2010/main" val="3175743340"/>
              </p:ext>
            </p:extLst>
          </p:nvPr>
        </p:nvGraphicFramePr>
        <p:xfrm>
          <a:off x="381000" y="1244066"/>
          <a:ext cx="8305800" cy="4984013"/>
        </p:xfrm>
        <a:graphic>
          <a:graphicData uri="http://schemas.openxmlformats.org/drawingml/2006/table">
            <a:tbl>
              <a:tblPr bandRow="1">
                <a:tableStyleId>{5C22544A-7EE6-4342-B048-85BDC9FD1C3A}</a:tableStyleId>
              </a:tblPr>
              <a:tblGrid>
                <a:gridCol w="8305800"/>
              </a:tblGrid>
              <a:tr h="480327">
                <a:tc>
                  <a:txBody>
                    <a:bodyPr/>
                    <a:lstStyle/>
                    <a:p>
                      <a:pPr algn="l"/>
                      <a:r>
                        <a:rPr lang="en-US" b="1" dirty="0" smtClean="0">
                          <a:solidFill>
                            <a:schemeClr val="bg1"/>
                          </a:solidFill>
                        </a:rPr>
                        <a:t>45</a:t>
                      </a:r>
                      <a:r>
                        <a:rPr lang="en-US" b="1" baseline="0" dirty="0" smtClean="0">
                          <a:solidFill>
                            <a:schemeClr val="bg1"/>
                          </a:solidFill>
                        </a:rPr>
                        <a:t> CFR 46.116—Additional Elements</a:t>
                      </a:r>
                      <a:endParaRPr lang="en-US" b="1" dirty="0">
                        <a:solidFill>
                          <a:schemeClr val="bg1"/>
                        </a:solidFill>
                      </a:endParaRPr>
                    </a:p>
                  </a:txBody>
                  <a:tcPr>
                    <a:solidFill>
                      <a:schemeClr val="accent1"/>
                    </a:solidFill>
                  </a:tcPr>
                </a:tc>
              </a:tr>
              <a:tr h="480327">
                <a:tc>
                  <a:txBody>
                    <a:bodyPr/>
                    <a:lstStyle/>
                    <a:p>
                      <a:r>
                        <a:rPr lang="en-US" sz="1800" kern="1200" dirty="0" smtClean="0">
                          <a:solidFill>
                            <a:schemeClr val="dk1"/>
                          </a:solidFill>
                          <a:effectLst/>
                          <a:latin typeface="+mn-lt"/>
                          <a:ea typeface="+mn-ea"/>
                          <a:cs typeface="+mn-cs"/>
                        </a:rPr>
                        <a:t>(1) A statement that the particular treatment or procedure may involve risks to the subject (or to the embryo or fetus, if the subject is or may become pregnant)</a:t>
                      </a:r>
                      <a:r>
                        <a:rPr lang="en-US" sz="1800" kern="1200" baseline="0" dirty="0" smtClean="0">
                          <a:solidFill>
                            <a:schemeClr val="dk1"/>
                          </a:solidFill>
                          <a:effectLst/>
                          <a:latin typeface="+mn-lt"/>
                          <a:ea typeface="+mn-ea"/>
                          <a:cs typeface="+mn-cs"/>
                        </a:rPr>
                        <a:t> that</a:t>
                      </a:r>
                      <a:r>
                        <a:rPr lang="en-US" sz="1800" kern="1200" dirty="0" smtClean="0">
                          <a:solidFill>
                            <a:schemeClr val="dk1"/>
                          </a:solidFill>
                          <a:effectLst/>
                          <a:latin typeface="+mn-lt"/>
                          <a:ea typeface="+mn-ea"/>
                          <a:cs typeface="+mn-cs"/>
                        </a:rPr>
                        <a:t> are currently unforeseeable</a:t>
                      </a:r>
                      <a:r>
                        <a:rPr lang="en-US" dirty="0" smtClean="0">
                          <a:effectLst/>
                        </a:rPr>
                        <a:t> </a:t>
                      </a:r>
                      <a:endParaRPr lang="en-US" dirty="0"/>
                    </a:p>
                  </a:txBody>
                  <a:tcPr/>
                </a:tc>
              </a:tr>
              <a:tr h="480327">
                <a:tc>
                  <a:txBody>
                    <a:bodyPr/>
                    <a:lstStyle/>
                    <a:p>
                      <a:r>
                        <a:rPr lang="en-US" sz="1800" kern="1200" dirty="0" smtClean="0">
                          <a:solidFill>
                            <a:schemeClr val="dk1"/>
                          </a:solidFill>
                          <a:effectLst/>
                          <a:latin typeface="+mn-lt"/>
                          <a:ea typeface="+mn-ea"/>
                          <a:cs typeface="+mn-cs"/>
                        </a:rPr>
                        <a:t>(2) Anticipated circumstances under which the subject's participation may be terminated by the investigator without regard to the subject's or the legally authorized representative’s consent</a:t>
                      </a:r>
                      <a:r>
                        <a:rPr lang="en-US" dirty="0" smtClean="0">
                          <a:effectLst/>
                        </a:rPr>
                        <a:t> </a:t>
                      </a:r>
                      <a:endParaRPr lang="en-US" dirty="0" smtClean="0"/>
                    </a:p>
                  </a:txBody>
                  <a:tcPr/>
                </a:tc>
              </a:tr>
              <a:tr h="480327">
                <a:tc>
                  <a:txBody>
                    <a:bodyPr/>
                    <a:lstStyle/>
                    <a:p>
                      <a:pPr marL="0" indent="0">
                        <a:buFont typeface="Arial"/>
                        <a:buNone/>
                      </a:pPr>
                      <a:r>
                        <a:rPr lang="en-US" sz="1800" kern="1200" dirty="0" smtClean="0">
                          <a:solidFill>
                            <a:schemeClr val="dk1"/>
                          </a:solidFill>
                          <a:effectLst/>
                          <a:latin typeface="+mn-lt"/>
                          <a:ea typeface="+mn-ea"/>
                          <a:cs typeface="+mn-cs"/>
                        </a:rPr>
                        <a:t>(3) Any additional costs to the subject that may result from participation in the research</a:t>
                      </a:r>
                      <a:r>
                        <a:rPr lang="en-US" dirty="0" smtClean="0">
                          <a:effectLst/>
                        </a:rPr>
                        <a:t> </a:t>
                      </a:r>
                    </a:p>
                  </a:txBody>
                  <a:tcPr/>
                </a:tc>
              </a:tr>
              <a:tr h="480327">
                <a:tc>
                  <a:txBody>
                    <a:bodyPr/>
                    <a:lstStyle/>
                    <a:p>
                      <a:pPr marL="0" indent="0">
                        <a:buFont typeface="Arial"/>
                        <a:buNone/>
                      </a:pPr>
                      <a:r>
                        <a:rPr lang="en-US" sz="1800" kern="1200" dirty="0" smtClean="0">
                          <a:solidFill>
                            <a:schemeClr val="dk1"/>
                          </a:solidFill>
                          <a:effectLst/>
                          <a:latin typeface="+mn-lt"/>
                          <a:ea typeface="+mn-ea"/>
                          <a:cs typeface="+mn-cs"/>
                        </a:rPr>
                        <a:t>(4) The consequences of a subject's decision to withdraw from the research and procedures for orderly termination of participation by the subject</a:t>
                      </a:r>
                      <a:r>
                        <a:rPr lang="en-US" dirty="0" smtClean="0">
                          <a:effectLst/>
                        </a:rPr>
                        <a:t> </a:t>
                      </a:r>
                    </a:p>
                  </a:txBody>
                  <a:tcPr/>
                </a:tc>
              </a:tr>
              <a:tr h="480327">
                <a:tc>
                  <a:txBody>
                    <a:bodyPr/>
                    <a:lstStyle/>
                    <a:p>
                      <a:pPr marL="0" indent="0">
                        <a:buFont typeface="Arial"/>
                        <a:buNone/>
                      </a:pPr>
                      <a:r>
                        <a:rPr lang="en-US" sz="1800" kern="1200" dirty="0" smtClean="0">
                          <a:solidFill>
                            <a:schemeClr val="dk1"/>
                          </a:solidFill>
                          <a:effectLst/>
                          <a:latin typeface="+mn-lt"/>
                          <a:ea typeface="+mn-ea"/>
                          <a:cs typeface="+mn-cs"/>
                        </a:rPr>
                        <a:t>(5) A statement that significant new findings developed during the course of the research that may relate to the subject's willingness to continue participation will be provided to the subject</a:t>
                      </a:r>
                      <a:r>
                        <a:rPr lang="en-US" dirty="0" smtClean="0">
                          <a:effectLst/>
                        </a:rPr>
                        <a:t> </a:t>
                      </a:r>
                    </a:p>
                  </a:txBody>
                  <a:tcPr/>
                </a:tc>
              </a:tr>
              <a:tr h="480327">
                <a:tc>
                  <a:txBody>
                    <a:bodyPr/>
                    <a:lstStyle/>
                    <a:p>
                      <a:pPr marL="0" indent="0">
                        <a:buFont typeface="Arial"/>
                        <a:buNone/>
                      </a:pPr>
                      <a:r>
                        <a:rPr lang="en-US" sz="1800" kern="1200" dirty="0" smtClean="0">
                          <a:solidFill>
                            <a:schemeClr val="dk1"/>
                          </a:solidFill>
                          <a:effectLst/>
                          <a:latin typeface="+mn-lt"/>
                          <a:ea typeface="+mn-ea"/>
                          <a:cs typeface="+mn-cs"/>
                        </a:rPr>
                        <a:t>(6) The approximate number of subjects involved in the study</a:t>
                      </a:r>
                      <a:r>
                        <a:rPr lang="en-US" dirty="0" smtClean="0">
                          <a:effectLst/>
                        </a:rPr>
                        <a:t> </a:t>
                      </a:r>
                    </a:p>
                  </a:txBody>
                  <a:tcPr/>
                </a:tc>
              </a:tr>
            </a:tbl>
          </a:graphicData>
        </a:graphic>
      </p:graphicFrame>
    </p:spTree>
    <p:extLst>
      <p:ext uri="{BB962C8B-B14F-4D97-AF65-F5344CB8AC3E}">
        <p14:creationId xmlns:p14="http://schemas.microsoft.com/office/powerpoint/2010/main" val="3002903532"/>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r>
              <a:rPr lang="en-US" dirty="0" smtClean="0"/>
              <a:t>Common Rule Informed Consent: Detailed Elements (5)</a:t>
            </a:r>
          </a:p>
        </p:txBody>
      </p:sp>
      <p:sp>
        <p:nvSpPr>
          <p:cNvPr id="25602" name="Slide Number Placeholder 3"/>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D798BDF-73CB-4A5A-B5EC-C143567D5FB9}" type="slidenum">
              <a:rPr lang="en-US">
                <a:solidFill>
                  <a:srgbClr val="9E9E9C"/>
                </a:solidFill>
                <a:latin typeface="Calibri" pitchFamily="34" charset="0"/>
                <a:cs typeface="Arial" charset="0"/>
              </a:rPr>
              <a:pPr fontAlgn="base">
                <a:spcBef>
                  <a:spcPct val="0"/>
                </a:spcBef>
                <a:spcAft>
                  <a:spcPct val="0"/>
                </a:spcAft>
              </a:pPr>
              <a:t>15</a:t>
            </a:fld>
            <a:endParaRPr lang="en-US">
              <a:solidFill>
                <a:srgbClr val="9E9E9C"/>
              </a:solidFill>
              <a:latin typeface="Calibri" pitchFamily="34" charset="0"/>
              <a:cs typeface="Arial" charset="0"/>
            </a:endParaRPr>
          </a:p>
        </p:txBody>
      </p:sp>
      <p:sp>
        <p:nvSpPr>
          <p:cNvPr id="25603" name="TextBox 2"/>
          <p:cNvSpPr txBox="1">
            <a:spLocks noChangeArrowheads="1"/>
          </p:cNvSpPr>
          <p:nvPr/>
        </p:nvSpPr>
        <p:spPr bwMode="auto">
          <a:xfrm>
            <a:off x="1452563" y="4425950"/>
            <a:ext cx="185737" cy="369888"/>
          </a:xfrm>
          <a:prstGeom prst="rect">
            <a:avLst/>
          </a:prstGeom>
          <a:noFill/>
          <a:ln w="9525">
            <a:noFill/>
            <a:miter lim="800000"/>
            <a:headEnd/>
            <a:tailEnd/>
          </a:ln>
        </p:spPr>
        <p:txBody>
          <a:bodyPr wrap="none">
            <a:spAutoFit/>
          </a:bodyPr>
          <a:lstStyle/>
          <a:p>
            <a:endParaRPr lang="en-US">
              <a:latin typeface="Calibri" pitchFamily="34" charset="0"/>
            </a:endParaRPr>
          </a:p>
        </p:txBody>
      </p:sp>
      <p:graphicFrame>
        <p:nvGraphicFramePr>
          <p:cNvPr id="8" name="Content Placeholder 4"/>
          <p:cNvGraphicFramePr>
            <a:graphicFrameLocks/>
          </p:cNvGraphicFramePr>
          <p:nvPr>
            <p:extLst>
              <p:ext uri="{D42A27DB-BD31-4B8C-83A1-F6EECF244321}">
                <p14:modId xmlns:p14="http://schemas.microsoft.com/office/powerpoint/2010/main" val="854653509"/>
              </p:ext>
            </p:extLst>
          </p:nvPr>
        </p:nvGraphicFramePr>
        <p:xfrm>
          <a:off x="381000" y="1244066"/>
          <a:ext cx="8305800" cy="3497846"/>
        </p:xfrm>
        <a:graphic>
          <a:graphicData uri="http://schemas.openxmlformats.org/drawingml/2006/table">
            <a:tbl>
              <a:tblPr bandRow="1">
                <a:tableStyleId>{5C22544A-7EE6-4342-B048-85BDC9FD1C3A}</a:tableStyleId>
              </a:tblPr>
              <a:tblGrid>
                <a:gridCol w="8305800"/>
              </a:tblGrid>
              <a:tr h="480327">
                <a:tc>
                  <a:txBody>
                    <a:bodyPr/>
                    <a:lstStyle/>
                    <a:p>
                      <a:pPr algn="l"/>
                      <a:r>
                        <a:rPr lang="en-US" b="1" dirty="0" smtClean="0">
                          <a:solidFill>
                            <a:schemeClr val="bg1"/>
                          </a:solidFill>
                        </a:rPr>
                        <a:t>45</a:t>
                      </a:r>
                      <a:r>
                        <a:rPr lang="en-US" b="1" baseline="0" dirty="0" smtClean="0">
                          <a:solidFill>
                            <a:schemeClr val="bg1"/>
                          </a:solidFill>
                        </a:rPr>
                        <a:t> CFR 46.116—Additional Elements</a:t>
                      </a:r>
                      <a:endParaRPr lang="en-US" b="1" dirty="0">
                        <a:solidFill>
                          <a:schemeClr val="bg1"/>
                        </a:solidFill>
                      </a:endParaRPr>
                    </a:p>
                  </a:txBody>
                  <a:tcPr>
                    <a:solidFill>
                      <a:schemeClr val="accent1"/>
                    </a:solidFill>
                  </a:tcPr>
                </a:tc>
              </a:tr>
              <a:tr h="480327">
                <a:tc>
                  <a:txBody>
                    <a:bodyPr/>
                    <a:lstStyle/>
                    <a:p>
                      <a:r>
                        <a:rPr lang="en-US" sz="1800" kern="1200" dirty="0" smtClean="0">
                          <a:solidFill>
                            <a:schemeClr val="dk1"/>
                          </a:solidFill>
                          <a:effectLst/>
                          <a:latin typeface="+mn-lt"/>
                          <a:ea typeface="+mn-ea"/>
                          <a:cs typeface="+mn-cs"/>
                        </a:rPr>
                        <a:t>(7) A statement that the</a:t>
                      </a:r>
                      <a:r>
                        <a:rPr lang="en-US" sz="1800" kern="1200" baseline="0" dirty="0" smtClean="0">
                          <a:solidFill>
                            <a:schemeClr val="dk1"/>
                          </a:solidFill>
                          <a:effectLst/>
                          <a:latin typeface="+mn-lt"/>
                          <a:ea typeface="+mn-ea"/>
                          <a:cs typeface="+mn-cs"/>
                        </a:rPr>
                        <a:t> subject’s </a:t>
                      </a:r>
                      <a:r>
                        <a:rPr lang="en-US" sz="1800" kern="1200" baseline="0" dirty="0" err="1" smtClean="0">
                          <a:solidFill>
                            <a:schemeClr val="dk1"/>
                          </a:solidFill>
                          <a:effectLst/>
                          <a:latin typeface="+mn-lt"/>
                          <a:ea typeface="+mn-ea"/>
                          <a:cs typeface="+mn-cs"/>
                        </a:rPr>
                        <a:t>biospecimens</a:t>
                      </a:r>
                      <a:r>
                        <a:rPr lang="en-US" sz="1800" kern="1200" baseline="0" dirty="0" smtClean="0">
                          <a:solidFill>
                            <a:schemeClr val="dk1"/>
                          </a:solidFill>
                          <a:effectLst/>
                          <a:latin typeface="+mn-lt"/>
                          <a:ea typeface="+mn-ea"/>
                          <a:cs typeface="+mn-cs"/>
                        </a:rPr>
                        <a:t> (even if identifiers are removed) may be used for commercial profit and whether the subject will or will not share in this commercial profit</a:t>
                      </a:r>
                      <a:endParaRPr lang="en-US" dirty="0"/>
                    </a:p>
                  </a:txBody>
                  <a:tcPr/>
                </a:tc>
              </a:tr>
              <a:tr h="480327">
                <a:tc>
                  <a:txBody>
                    <a:bodyPr/>
                    <a:lstStyle/>
                    <a:p>
                      <a:r>
                        <a:rPr lang="en-US" dirty="0" smtClean="0"/>
                        <a:t>(8) A statement</a:t>
                      </a:r>
                      <a:r>
                        <a:rPr lang="en-US" baseline="0" dirty="0" smtClean="0"/>
                        <a:t> regarding whether clinically relevant research results, including individual research results, will be disclosed to subjects, and if so, under what conditions</a:t>
                      </a:r>
                      <a:endParaRPr lang="en-US" dirty="0"/>
                    </a:p>
                  </a:txBody>
                  <a:tcPr/>
                </a:tc>
              </a:tr>
              <a:tr h="480327">
                <a:tc>
                  <a:txBody>
                    <a:bodyPr/>
                    <a:lstStyle/>
                    <a:p>
                      <a:r>
                        <a:rPr lang="en-US" dirty="0" smtClean="0"/>
                        <a:t>(9) For research involving</a:t>
                      </a:r>
                      <a:r>
                        <a:rPr lang="en-US" baseline="0" dirty="0" smtClean="0"/>
                        <a:t> </a:t>
                      </a:r>
                      <a:r>
                        <a:rPr lang="en-US" baseline="0" dirty="0" err="1" smtClean="0"/>
                        <a:t>biospecimens</a:t>
                      </a:r>
                      <a:r>
                        <a:rPr lang="en-US" baseline="0" dirty="0" smtClean="0"/>
                        <a:t>, whether the research will (if known) or might include whole genome sequencing (i.e., sequencing of a human </a:t>
                      </a:r>
                      <a:r>
                        <a:rPr lang="en-US" baseline="0" dirty="0" err="1" smtClean="0"/>
                        <a:t>germline</a:t>
                      </a:r>
                      <a:r>
                        <a:rPr lang="en-US" baseline="0" dirty="0" smtClean="0"/>
                        <a:t> or somatic specimen with the intent to generate the genome or </a:t>
                      </a:r>
                      <a:r>
                        <a:rPr lang="en-US" baseline="0" dirty="0" err="1" smtClean="0"/>
                        <a:t>exome</a:t>
                      </a:r>
                      <a:r>
                        <a:rPr lang="en-US" baseline="0" dirty="0" smtClean="0"/>
                        <a:t> sequence of that specimen.)</a:t>
                      </a:r>
                      <a:endParaRPr lang="en-US" dirty="0"/>
                    </a:p>
                  </a:txBody>
                  <a:tcPr/>
                </a:tc>
              </a:tr>
            </a:tbl>
          </a:graphicData>
        </a:graphic>
      </p:graphicFrame>
    </p:spTree>
    <p:extLst>
      <p:ext uri="{BB962C8B-B14F-4D97-AF65-F5344CB8AC3E}">
        <p14:creationId xmlns:p14="http://schemas.microsoft.com/office/powerpoint/2010/main" val="3733353029"/>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r>
              <a:rPr lang="en-US" dirty="0" smtClean="0"/>
              <a:t>Common Rule Broad Consent: Detailed Elements (1)</a:t>
            </a:r>
          </a:p>
        </p:txBody>
      </p:sp>
      <p:sp>
        <p:nvSpPr>
          <p:cNvPr id="25602" name="Slide Number Placeholder 3"/>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D798BDF-73CB-4A5A-B5EC-C143567D5FB9}" type="slidenum">
              <a:rPr lang="en-US">
                <a:solidFill>
                  <a:srgbClr val="9E9E9C"/>
                </a:solidFill>
                <a:latin typeface="Calibri" pitchFamily="34" charset="0"/>
                <a:cs typeface="Arial" charset="0"/>
              </a:rPr>
              <a:pPr fontAlgn="base">
                <a:spcBef>
                  <a:spcPct val="0"/>
                </a:spcBef>
                <a:spcAft>
                  <a:spcPct val="0"/>
                </a:spcAft>
              </a:pPr>
              <a:t>16</a:t>
            </a:fld>
            <a:endParaRPr lang="en-US">
              <a:solidFill>
                <a:srgbClr val="9E9E9C"/>
              </a:solidFill>
              <a:latin typeface="Calibri" pitchFamily="34" charset="0"/>
              <a:cs typeface="Arial" charset="0"/>
            </a:endParaRPr>
          </a:p>
        </p:txBody>
      </p:sp>
      <p:sp>
        <p:nvSpPr>
          <p:cNvPr id="25603" name="TextBox 2"/>
          <p:cNvSpPr txBox="1">
            <a:spLocks noChangeArrowheads="1"/>
          </p:cNvSpPr>
          <p:nvPr/>
        </p:nvSpPr>
        <p:spPr bwMode="auto">
          <a:xfrm>
            <a:off x="1452563" y="4425950"/>
            <a:ext cx="185737" cy="369888"/>
          </a:xfrm>
          <a:prstGeom prst="rect">
            <a:avLst/>
          </a:prstGeom>
          <a:noFill/>
          <a:ln w="9525">
            <a:noFill/>
            <a:miter lim="800000"/>
            <a:headEnd/>
            <a:tailEnd/>
          </a:ln>
        </p:spPr>
        <p:txBody>
          <a:bodyPr wrap="none">
            <a:spAutoFit/>
          </a:bodyPr>
          <a:lstStyle/>
          <a:p>
            <a:endParaRPr lang="en-US">
              <a:latin typeface="Calibri" pitchFamily="34" charset="0"/>
            </a:endParaRPr>
          </a:p>
        </p:txBody>
      </p:sp>
      <p:graphicFrame>
        <p:nvGraphicFramePr>
          <p:cNvPr id="8" name="Content Placeholder 4"/>
          <p:cNvGraphicFramePr>
            <a:graphicFrameLocks/>
          </p:cNvGraphicFramePr>
          <p:nvPr>
            <p:extLst>
              <p:ext uri="{D42A27DB-BD31-4B8C-83A1-F6EECF244321}">
                <p14:modId xmlns:p14="http://schemas.microsoft.com/office/powerpoint/2010/main" val="3594787257"/>
              </p:ext>
            </p:extLst>
          </p:nvPr>
        </p:nvGraphicFramePr>
        <p:xfrm>
          <a:off x="381000" y="1244066"/>
          <a:ext cx="8305800" cy="5235206"/>
        </p:xfrm>
        <a:graphic>
          <a:graphicData uri="http://schemas.openxmlformats.org/drawingml/2006/table">
            <a:tbl>
              <a:tblPr bandRow="1">
                <a:tableStyleId>{5C22544A-7EE6-4342-B048-85BDC9FD1C3A}</a:tableStyleId>
              </a:tblPr>
              <a:tblGrid>
                <a:gridCol w="8305800"/>
              </a:tblGrid>
              <a:tr h="480327">
                <a:tc>
                  <a:txBody>
                    <a:bodyPr/>
                    <a:lstStyle/>
                    <a:p>
                      <a:pPr algn="l"/>
                      <a:r>
                        <a:rPr lang="en-US" b="1" dirty="0" smtClean="0">
                          <a:solidFill>
                            <a:schemeClr val="bg1"/>
                          </a:solidFill>
                        </a:rPr>
                        <a:t>45</a:t>
                      </a:r>
                      <a:r>
                        <a:rPr lang="en-US" b="1" baseline="0" dirty="0" smtClean="0">
                          <a:solidFill>
                            <a:schemeClr val="bg1"/>
                          </a:solidFill>
                        </a:rPr>
                        <a:t> CFR 46.116—Required and Additional Elements</a:t>
                      </a:r>
                      <a:endParaRPr lang="en-US" b="1" dirty="0">
                        <a:solidFill>
                          <a:schemeClr val="bg1"/>
                        </a:solidFill>
                      </a:endParaRPr>
                    </a:p>
                  </a:txBody>
                  <a:tcPr>
                    <a:solidFill>
                      <a:schemeClr val="accent1"/>
                    </a:solidFill>
                  </a:tcPr>
                </a:tc>
              </a:tr>
              <a:tr h="480327">
                <a:tc>
                  <a:txBody>
                    <a:bodyPr/>
                    <a:lstStyle/>
                    <a:p>
                      <a:r>
                        <a:rPr lang="en-US" sz="1800" kern="1200" dirty="0" smtClean="0">
                          <a:solidFill>
                            <a:schemeClr val="dk1"/>
                          </a:solidFill>
                          <a:effectLst/>
                          <a:latin typeface="+mn-lt"/>
                          <a:ea typeface="+mn-ea"/>
                          <a:cs typeface="+mn-cs"/>
                        </a:rPr>
                        <a:t>(1) The information</a:t>
                      </a:r>
                      <a:r>
                        <a:rPr lang="en-US" sz="1800" kern="1200" baseline="0" dirty="0" smtClean="0">
                          <a:solidFill>
                            <a:schemeClr val="dk1"/>
                          </a:solidFill>
                          <a:effectLst/>
                          <a:latin typeface="+mn-lt"/>
                          <a:ea typeface="+mn-ea"/>
                          <a:cs typeface="+mn-cs"/>
                        </a:rPr>
                        <a:t> required in paragraphs (b)(2), (b)(3), (b)(5), and (b)(8) and when appropriate, (c)(7) and (9) of this section</a:t>
                      </a:r>
                      <a:endParaRPr lang="en-US" dirty="0"/>
                    </a:p>
                  </a:txBody>
                  <a:tcPr/>
                </a:tc>
              </a:tr>
              <a:tr h="480327">
                <a:tc>
                  <a:txBody>
                    <a:bodyPr/>
                    <a:lstStyle/>
                    <a:p>
                      <a:r>
                        <a:rPr lang="en-US" sz="1800" kern="1200" dirty="0" smtClean="0">
                          <a:solidFill>
                            <a:schemeClr val="dk1"/>
                          </a:solidFill>
                          <a:effectLst/>
                          <a:latin typeface="+mn-lt"/>
                          <a:ea typeface="+mn-ea"/>
                          <a:cs typeface="+mn-cs"/>
                        </a:rPr>
                        <a:t>(2) A general</a:t>
                      </a:r>
                      <a:r>
                        <a:rPr lang="en-US" sz="1800" kern="1200" baseline="0" dirty="0" smtClean="0">
                          <a:solidFill>
                            <a:schemeClr val="dk1"/>
                          </a:solidFill>
                          <a:effectLst/>
                          <a:latin typeface="+mn-lt"/>
                          <a:ea typeface="+mn-ea"/>
                          <a:cs typeface="+mn-cs"/>
                        </a:rPr>
                        <a:t> description of the types of research that may be conducted with the identifiable private information or identifiable </a:t>
                      </a:r>
                      <a:r>
                        <a:rPr lang="en-US" sz="1800" kern="1200" baseline="0" dirty="0" err="1" smtClean="0">
                          <a:solidFill>
                            <a:schemeClr val="dk1"/>
                          </a:solidFill>
                          <a:effectLst/>
                          <a:latin typeface="+mn-lt"/>
                          <a:ea typeface="+mn-ea"/>
                          <a:cs typeface="+mn-cs"/>
                        </a:rPr>
                        <a:t>biospecimens</a:t>
                      </a:r>
                      <a:r>
                        <a:rPr lang="en-US" sz="1800" kern="1200" baseline="0" dirty="0" smtClean="0">
                          <a:solidFill>
                            <a:schemeClr val="dk1"/>
                          </a:solidFill>
                          <a:effectLst/>
                          <a:latin typeface="+mn-lt"/>
                          <a:ea typeface="+mn-ea"/>
                          <a:cs typeface="+mn-cs"/>
                        </a:rPr>
                        <a:t>. This description must include sufficient information such that a reasonable person would expect that the broad consent would permit the types of research conducted</a:t>
                      </a:r>
                      <a:endParaRPr lang="en-US" dirty="0" smtClean="0"/>
                    </a:p>
                  </a:txBody>
                  <a:tcPr/>
                </a:tc>
              </a:tr>
              <a:tr h="480327">
                <a:tc>
                  <a:txBody>
                    <a:bodyPr/>
                    <a:lstStyle/>
                    <a:p>
                      <a:pPr marL="0" indent="0">
                        <a:buFont typeface="Arial"/>
                        <a:buNone/>
                      </a:pPr>
                      <a:r>
                        <a:rPr lang="en-US" sz="1800" kern="1200" dirty="0" smtClean="0">
                          <a:solidFill>
                            <a:schemeClr val="dk1"/>
                          </a:solidFill>
                          <a:effectLst/>
                          <a:latin typeface="+mn-lt"/>
                          <a:ea typeface="+mn-ea"/>
                          <a:cs typeface="+mn-cs"/>
                        </a:rPr>
                        <a:t>(3) A description of the identifiable private information or identifiable </a:t>
                      </a:r>
                      <a:r>
                        <a:rPr lang="en-US" sz="1800" kern="1200" dirty="0" err="1" smtClean="0">
                          <a:solidFill>
                            <a:schemeClr val="dk1"/>
                          </a:solidFill>
                          <a:effectLst/>
                          <a:latin typeface="+mn-lt"/>
                          <a:ea typeface="+mn-ea"/>
                          <a:cs typeface="+mn-cs"/>
                        </a:rPr>
                        <a:t>biospecimens</a:t>
                      </a:r>
                      <a:r>
                        <a:rPr lang="en-US" sz="1800" kern="1200" dirty="0" smtClean="0">
                          <a:solidFill>
                            <a:schemeClr val="dk1"/>
                          </a:solidFill>
                          <a:effectLst/>
                          <a:latin typeface="+mn-lt"/>
                          <a:ea typeface="+mn-ea"/>
                          <a:cs typeface="+mn-cs"/>
                        </a:rPr>
                        <a:t> that might be used in research, whether sharing of identifiable private information or identifiable </a:t>
                      </a:r>
                      <a:r>
                        <a:rPr lang="en-US" sz="1800" kern="1200" dirty="0" err="1" smtClean="0">
                          <a:solidFill>
                            <a:schemeClr val="dk1"/>
                          </a:solidFill>
                          <a:effectLst/>
                          <a:latin typeface="+mn-lt"/>
                          <a:ea typeface="+mn-ea"/>
                          <a:cs typeface="+mn-cs"/>
                        </a:rPr>
                        <a:t>biospecimens</a:t>
                      </a:r>
                      <a:r>
                        <a:rPr lang="en-US" sz="1800" kern="1200" dirty="0" smtClean="0">
                          <a:solidFill>
                            <a:schemeClr val="dk1"/>
                          </a:solidFill>
                          <a:effectLst/>
                          <a:latin typeface="+mn-lt"/>
                          <a:ea typeface="+mn-ea"/>
                          <a:cs typeface="+mn-cs"/>
                        </a:rPr>
                        <a:t> might occur, and the types of institutions or researchers that might conduct research with the identifiable private information or identifiable </a:t>
                      </a:r>
                      <a:r>
                        <a:rPr lang="en-US" sz="1800" kern="1200" dirty="0" err="1" smtClean="0">
                          <a:solidFill>
                            <a:schemeClr val="dk1"/>
                          </a:solidFill>
                          <a:effectLst/>
                          <a:latin typeface="+mn-lt"/>
                          <a:ea typeface="+mn-ea"/>
                          <a:cs typeface="+mn-cs"/>
                        </a:rPr>
                        <a:t>biospecimens</a:t>
                      </a:r>
                      <a:endParaRPr lang="en-US" dirty="0" smtClean="0">
                        <a:effectLst/>
                      </a:endParaRPr>
                    </a:p>
                  </a:txBody>
                  <a:tcPr/>
                </a:tc>
              </a:tr>
              <a:tr h="480327">
                <a:tc>
                  <a:txBody>
                    <a:bodyPr/>
                    <a:lstStyle/>
                    <a:p>
                      <a:pPr marL="0" indent="0">
                        <a:buFont typeface="Arial"/>
                        <a:buNone/>
                      </a:pPr>
                      <a:r>
                        <a:rPr lang="en-US" sz="1800" kern="1200" dirty="0" smtClean="0">
                          <a:solidFill>
                            <a:schemeClr val="dk1"/>
                          </a:solidFill>
                          <a:effectLst/>
                          <a:latin typeface="+mn-lt"/>
                          <a:ea typeface="+mn-ea"/>
                          <a:cs typeface="+mn-cs"/>
                        </a:rPr>
                        <a:t>(4) A description</a:t>
                      </a:r>
                      <a:r>
                        <a:rPr lang="en-US" sz="1800" kern="1200" baseline="0" dirty="0" smtClean="0">
                          <a:solidFill>
                            <a:schemeClr val="dk1"/>
                          </a:solidFill>
                          <a:effectLst/>
                          <a:latin typeface="+mn-lt"/>
                          <a:ea typeface="+mn-ea"/>
                          <a:cs typeface="+mn-cs"/>
                        </a:rPr>
                        <a:t> of the period of time that the identifiable private information or identifiable </a:t>
                      </a:r>
                      <a:r>
                        <a:rPr lang="en-US" sz="1800" kern="1200" baseline="0" dirty="0" err="1" smtClean="0">
                          <a:solidFill>
                            <a:schemeClr val="dk1"/>
                          </a:solidFill>
                          <a:effectLst/>
                          <a:latin typeface="+mn-lt"/>
                          <a:ea typeface="+mn-ea"/>
                          <a:cs typeface="+mn-cs"/>
                        </a:rPr>
                        <a:t>biospecimens</a:t>
                      </a:r>
                      <a:r>
                        <a:rPr lang="en-US" sz="1800" kern="1200" baseline="0" dirty="0" smtClean="0">
                          <a:solidFill>
                            <a:schemeClr val="dk1"/>
                          </a:solidFill>
                          <a:effectLst/>
                          <a:latin typeface="+mn-lt"/>
                          <a:ea typeface="+mn-ea"/>
                          <a:cs typeface="+mn-cs"/>
                        </a:rPr>
                        <a:t> may be stored and maintained (which period of time could be indefinite), and a description of the period of time that the identifiable private information or identifiable </a:t>
                      </a:r>
                      <a:r>
                        <a:rPr lang="en-US" sz="1800" kern="1200" baseline="0" dirty="0" err="1" smtClean="0">
                          <a:solidFill>
                            <a:schemeClr val="dk1"/>
                          </a:solidFill>
                          <a:effectLst/>
                          <a:latin typeface="+mn-lt"/>
                          <a:ea typeface="+mn-ea"/>
                          <a:cs typeface="+mn-cs"/>
                        </a:rPr>
                        <a:t>biospecimens</a:t>
                      </a:r>
                      <a:r>
                        <a:rPr lang="en-US" sz="1800" kern="1200" baseline="0" dirty="0" smtClean="0">
                          <a:solidFill>
                            <a:schemeClr val="dk1"/>
                          </a:solidFill>
                          <a:effectLst/>
                          <a:latin typeface="+mn-lt"/>
                          <a:ea typeface="+mn-ea"/>
                          <a:cs typeface="+mn-cs"/>
                        </a:rPr>
                        <a:t> may be used for research purposes (which period of time could be indefinite)</a:t>
                      </a:r>
                      <a:endParaRPr lang="en-US" dirty="0" smtClean="0">
                        <a:effectLst/>
                      </a:endParaRPr>
                    </a:p>
                  </a:txBody>
                  <a:tcPr/>
                </a:tc>
              </a:tr>
            </a:tbl>
          </a:graphicData>
        </a:graphic>
      </p:graphicFrame>
    </p:spTree>
    <p:extLst>
      <p:ext uri="{BB962C8B-B14F-4D97-AF65-F5344CB8AC3E}">
        <p14:creationId xmlns:p14="http://schemas.microsoft.com/office/powerpoint/2010/main" val="482815210"/>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r>
              <a:rPr lang="en-US" dirty="0" smtClean="0"/>
              <a:t>Common Rule Broad Consent: Detailed Elements (2)</a:t>
            </a:r>
          </a:p>
        </p:txBody>
      </p:sp>
      <p:sp>
        <p:nvSpPr>
          <p:cNvPr id="25602" name="Slide Number Placeholder 3"/>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D798BDF-73CB-4A5A-B5EC-C143567D5FB9}" type="slidenum">
              <a:rPr lang="en-US">
                <a:solidFill>
                  <a:srgbClr val="9E9E9C"/>
                </a:solidFill>
                <a:latin typeface="Calibri" pitchFamily="34" charset="0"/>
                <a:cs typeface="Arial" charset="0"/>
              </a:rPr>
              <a:pPr fontAlgn="base">
                <a:spcBef>
                  <a:spcPct val="0"/>
                </a:spcBef>
                <a:spcAft>
                  <a:spcPct val="0"/>
                </a:spcAft>
              </a:pPr>
              <a:t>17</a:t>
            </a:fld>
            <a:endParaRPr lang="en-US">
              <a:solidFill>
                <a:srgbClr val="9E9E9C"/>
              </a:solidFill>
              <a:latin typeface="Calibri" pitchFamily="34" charset="0"/>
              <a:cs typeface="Arial" charset="0"/>
            </a:endParaRPr>
          </a:p>
        </p:txBody>
      </p:sp>
      <p:sp>
        <p:nvSpPr>
          <p:cNvPr id="25603" name="TextBox 2"/>
          <p:cNvSpPr txBox="1">
            <a:spLocks noChangeArrowheads="1"/>
          </p:cNvSpPr>
          <p:nvPr/>
        </p:nvSpPr>
        <p:spPr bwMode="auto">
          <a:xfrm>
            <a:off x="1452563" y="4425950"/>
            <a:ext cx="185737" cy="369888"/>
          </a:xfrm>
          <a:prstGeom prst="rect">
            <a:avLst/>
          </a:prstGeom>
          <a:noFill/>
          <a:ln w="9525">
            <a:noFill/>
            <a:miter lim="800000"/>
            <a:headEnd/>
            <a:tailEnd/>
          </a:ln>
        </p:spPr>
        <p:txBody>
          <a:bodyPr wrap="none">
            <a:spAutoFit/>
          </a:bodyPr>
          <a:lstStyle/>
          <a:p>
            <a:endParaRPr lang="en-US">
              <a:latin typeface="Calibri" pitchFamily="34" charset="0"/>
            </a:endParaRPr>
          </a:p>
        </p:txBody>
      </p:sp>
      <p:graphicFrame>
        <p:nvGraphicFramePr>
          <p:cNvPr id="8" name="Content Placeholder 4"/>
          <p:cNvGraphicFramePr>
            <a:graphicFrameLocks/>
          </p:cNvGraphicFramePr>
          <p:nvPr>
            <p:extLst>
              <p:ext uri="{D42A27DB-BD31-4B8C-83A1-F6EECF244321}">
                <p14:modId xmlns:p14="http://schemas.microsoft.com/office/powerpoint/2010/main" val="24383885"/>
              </p:ext>
            </p:extLst>
          </p:nvPr>
        </p:nvGraphicFramePr>
        <p:xfrm>
          <a:off x="381000" y="1244066"/>
          <a:ext cx="8305800" cy="4320806"/>
        </p:xfrm>
        <a:graphic>
          <a:graphicData uri="http://schemas.openxmlformats.org/drawingml/2006/table">
            <a:tbl>
              <a:tblPr bandRow="1">
                <a:tableStyleId>{5C22544A-7EE6-4342-B048-85BDC9FD1C3A}</a:tableStyleId>
              </a:tblPr>
              <a:tblGrid>
                <a:gridCol w="8305800"/>
              </a:tblGrid>
              <a:tr h="480327">
                <a:tc>
                  <a:txBody>
                    <a:bodyPr/>
                    <a:lstStyle/>
                    <a:p>
                      <a:pPr algn="l"/>
                      <a:r>
                        <a:rPr lang="en-US" b="1" dirty="0" smtClean="0">
                          <a:solidFill>
                            <a:schemeClr val="bg1"/>
                          </a:solidFill>
                        </a:rPr>
                        <a:t>45</a:t>
                      </a:r>
                      <a:r>
                        <a:rPr lang="en-US" b="1" baseline="0" dirty="0" smtClean="0">
                          <a:solidFill>
                            <a:schemeClr val="bg1"/>
                          </a:solidFill>
                        </a:rPr>
                        <a:t> CFR 46.116—Required and Additional Elements</a:t>
                      </a:r>
                      <a:endParaRPr lang="en-US" b="1" dirty="0">
                        <a:solidFill>
                          <a:schemeClr val="bg1"/>
                        </a:solidFill>
                      </a:endParaRPr>
                    </a:p>
                  </a:txBody>
                  <a:tcPr>
                    <a:solidFill>
                      <a:schemeClr val="accent1"/>
                    </a:solidFill>
                  </a:tcPr>
                </a:tc>
              </a:tr>
              <a:tr h="480327">
                <a:tc>
                  <a:txBody>
                    <a:bodyPr/>
                    <a:lstStyle/>
                    <a:p>
                      <a:r>
                        <a:rPr lang="en-US" sz="1800" kern="1200" dirty="0" smtClean="0">
                          <a:solidFill>
                            <a:schemeClr val="dk1"/>
                          </a:solidFill>
                          <a:effectLst/>
                          <a:latin typeface="+mn-lt"/>
                          <a:ea typeface="+mn-ea"/>
                          <a:cs typeface="+mn-cs"/>
                        </a:rPr>
                        <a:t>(5) Unless the subject or legally authorized representative will be provided</a:t>
                      </a:r>
                      <a:r>
                        <a:rPr lang="en-US" sz="1800" kern="1200" baseline="0" dirty="0" smtClean="0">
                          <a:solidFill>
                            <a:schemeClr val="dk1"/>
                          </a:solidFill>
                          <a:effectLst/>
                          <a:latin typeface="+mn-lt"/>
                          <a:ea typeface="+mn-ea"/>
                          <a:cs typeface="+mn-cs"/>
                        </a:rPr>
                        <a:t> details about specific research studies, a statement that they will not be informed of the details of any specific research studies that might be conducted using the subject’s identifiable private information or identifiable </a:t>
                      </a:r>
                      <a:r>
                        <a:rPr lang="en-US" sz="1800" kern="1200" baseline="0" dirty="0" err="1" smtClean="0">
                          <a:solidFill>
                            <a:schemeClr val="dk1"/>
                          </a:solidFill>
                          <a:effectLst/>
                          <a:latin typeface="+mn-lt"/>
                          <a:ea typeface="+mn-ea"/>
                          <a:cs typeface="+mn-cs"/>
                        </a:rPr>
                        <a:t>biospecimens</a:t>
                      </a:r>
                      <a:r>
                        <a:rPr lang="en-US" sz="1800" kern="1200" baseline="0" dirty="0" smtClean="0">
                          <a:solidFill>
                            <a:schemeClr val="dk1"/>
                          </a:solidFill>
                          <a:effectLst/>
                          <a:latin typeface="+mn-lt"/>
                          <a:ea typeface="+mn-ea"/>
                          <a:cs typeface="+mn-cs"/>
                        </a:rPr>
                        <a:t>, including the purposes of the research, and that they might have chosen not to consent to some of those specific research studies</a:t>
                      </a:r>
                      <a:endParaRPr lang="en-US" dirty="0"/>
                    </a:p>
                  </a:txBody>
                  <a:tcPr/>
                </a:tc>
              </a:tr>
              <a:tr h="480327">
                <a:tc>
                  <a:txBody>
                    <a:bodyPr/>
                    <a:lstStyle/>
                    <a:p>
                      <a:r>
                        <a:rPr lang="en-US" dirty="0" smtClean="0"/>
                        <a:t>(6) Unless it is known that clinically</a:t>
                      </a:r>
                      <a:r>
                        <a:rPr lang="en-US" baseline="0" dirty="0" smtClean="0"/>
                        <a:t> relevant research results, including individual research results, will be disclosed to the subject in all circumstances, a statement that such results may not be disclosed to the subject</a:t>
                      </a:r>
                      <a:endParaRPr lang="en-US" dirty="0"/>
                    </a:p>
                  </a:txBody>
                  <a:tcPr/>
                </a:tc>
              </a:tr>
              <a:tr h="480327">
                <a:tc>
                  <a:txBody>
                    <a:bodyPr/>
                    <a:lstStyle/>
                    <a:p>
                      <a:r>
                        <a:rPr lang="en-US" dirty="0" smtClean="0"/>
                        <a:t>(7) An explanation of whom to contact for answers to questions about the subject’s rights and about storage and use of the subject’s identifiable private information</a:t>
                      </a:r>
                      <a:r>
                        <a:rPr lang="en-US" baseline="0" dirty="0" smtClean="0"/>
                        <a:t> or identifiable </a:t>
                      </a:r>
                      <a:r>
                        <a:rPr lang="en-US" baseline="0" dirty="0" err="1" smtClean="0"/>
                        <a:t>biospecimens</a:t>
                      </a:r>
                      <a:r>
                        <a:rPr lang="en-US" baseline="0" dirty="0" smtClean="0"/>
                        <a:t>, and whom to contact in the event of a research-related harm</a:t>
                      </a:r>
                      <a:endParaRPr lang="en-US" dirty="0"/>
                    </a:p>
                  </a:txBody>
                  <a:tcPr/>
                </a:tc>
              </a:tr>
            </a:tbl>
          </a:graphicData>
        </a:graphic>
      </p:graphicFrame>
    </p:spTree>
    <p:extLst>
      <p:ext uri="{BB962C8B-B14F-4D97-AF65-F5344CB8AC3E}">
        <p14:creationId xmlns:p14="http://schemas.microsoft.com/office/powerpoint/2010/main" val="45031313"/>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r>
              <a:rPr lang="en-US" dirty="0" smtClean="0"/>
              <a:t>HIPAA Patient Authorization: Detailed Elements (1)</a:t>
            </a:r>
          </a:p>
        </p:txBody>
      </p:sp>
      <p:sp>
        <p:nvSpPr>
          <p:cNvPr id="25602" name="Slide Number Placeholder 3"/>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D798BDF-73CB-4A5A-B5EC-C143567D5FB9}" type="slidenum">
              <a:rPr lang="en-US">
                <a:solidFill>
                  <a:srgbClr val="9E9E9C"/>
                </a:solidFill>
                <a:latin typeface="Calibri" pitchFamily="34" charset="0"/>
                <a:cs typeface="Arial" charset="0"/>
              </a:rPr>
              <a:pPr fontAlgn="base">
                <a:spcBef>
                  <a:spcPct val="0"/>
                </a:spcBef>
                <a:spcAft>
                  <a:spcPct val="0"/>
                </a:spcAft>
              </a:pPr>
              <a:t>18</a:t>
            </a:fld>
            <a:endParaRPr lang="en-US">
              <a:solidFill>
                <a:srgbClr val="9E9E9C"/>
              </a:solidFill>
              <a:latin typeface="Calibri" pitchFamily="34" charset="0"/>
              <a:cs typeface="Arial" charset="0"/>
            </a:endParaRPr>
          </a:p>
        </p:txBody>
      </p:sp>
      <p:sp>
        <p:nvSpPr>
          <p:cNvPr id="25603" name="TextBox 2"/>
          <p:cNvSpPr txBox="1">
            <a:spLocks noChangeArrowheads="1"/>
          </p:cNvSpPr>
          <p:nvPr/>
        </p:nvSpPr>
        <p:spPr bwMode="auto">
          <a:xfrm>
            <a:off x="1452563" y="4425950"/>
            <a:ext cx="185737" cy="369888"/>
          </a:xfrm>
          <a:prstGeom prst="rect">
            <a:avLst/>
          </a:prstGeom>
          <a:noFill/>
          <a:ln w="9525">
            <a:noFill/>
            <a:miter lim="800000"/>
            <a:headEnd/>
            <a:tailEnd/>
          </a:ln>
        </p:spPr>
        <p:txBody>
          <a:bodyPr wrap="none">
            <a:spAutoFit/>
          </a:bodyPr>
          <a:lstStyle/>
          <a:p>
            <a:endParaRPr lang="en-US">
              <a:latin typeface="Calibri" pitchFamily="34" charset="0"/>
            </a:endParaRPr>
          </a:p>
        </p:txBody>
      </p:sp>
      <p:graphicFrame>
        <p:nvGraphicFramePr>
          <p:cNvPr id="8" name="Content Placeholder 4"/>
          <p:cNvGraphicFramePr>
            <a:graphicFrameLocks/>
          </p:cNvGraphicFramePr>
          <p:nvPr>
            <p:extLst>
              <p:ext uri="{D42A27DB-BD31-4B8C-83A1-F6EECF244321}">
                <p14:modId xmlns:p14="http://schemas.microsoft.com/office/powerpoint/2010/main" val="1678676148"/>
              </p:ext>
            </p:extLst>
          </p:nvPr>
        </p:nvGraphicFramePr>
        <p:xfrm>
          <a:off x="381000" y="1244066"/>
          <a:ext cx="8305800" cy="4930407"/>
        </p:xfrm>
        <a:graphic>
          <a:graphicData uri="http://schemas.openxmlformats.org/drawingml/2006/table">
            <a:tbl>
              <a:tblPr bandRow="1">
                <a:tableStyleId>{5C22544A-7EE6-4342-B048-85BDC9FD1C3A}</a:tableStyleId>
              </a:tblPr>
              <a:tblGrid>
                <a:gridCol w="8305800"/>
              </a:tblGrid>
              <a:tr h="480327">
                <a:tc>
                  <a:txBody>
                    <a:bodyPr/>
                    <a:lstStyle/>
                    <a:p>
                      <a:pPr algn="l"/>
                      <a:r>
                        <a:rPr lang="en-US" b="1" dirty="0" smtClean="0">
                          <a:solidFill>
                            <a:schemeClr val="bg1"/>
                          </a:solidFill>
                        </a:rPr>
                        <a:t>45</a:t>
                      </a:r>
                      <a:r>
                        <a:rPr lang="en-US" b="1" baseline="0" dirty="0" smtClean="0">
                          <a:solidFill>
                            <a:schemeClr val="bg1"/>
                          </a:solidFill>
                        </a:rPr>
                        <a:t> CFR 164.508—Core Elements</a:t>
                      </a:r>
                      <a:endParaRPr lang="en-US" b="1" dirty="0">
                        <a:solidFill>
                          <a:schemeClr val="bg1"/>
                        </a:solidFill>
                      </a:endParaRPr>
                    </a:p>
                  </a:txBody>
                  <a:tcPr>
                    <a:solidFill>
                      <a:schemeClr val="accent1"/>
                    </a:solidFill>
                  </a:tcPr>
                </a:tc>
              </a:tr>
              <a:tr h="480327">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effectLst/>
                          <a:latin typeface="+mn-lt"/>
                          <a:ea typeface="+mn-ea"/>
                          <a:cs typeface="+mn-cs"/>
                        </a:rPr>
                        <a:t>(1) A description of the information</a:t>
                      </a:r>
                      <a:r>
                        <a:rPr lang="en-US" sz="1600" kern="1200" baseline="0" dirty="0" smtClean="0">
                          <a:solidFill>
                            <a:schemeClr val="dk1"/>
                          </a:solidFill>
                          <a:effectLst/>
                          <a:latin typeface="+mn-lt"/>
                          <a:ea typeface="+mn-ea"/>
                          <a:cs typeface="+mn-cs"/>
                        </a:rPr>
                        <a:t> to be used or disclosed that identifies the information in a specific and meaningful fashion</a:t>
                      </a:r>
                      <a:endParaRPr lang="en-US" sz="1600" dirty="0"/>
                    </a:p>
                  </a:txBody>
                  <a:tcPr/>
                </a:tc>
              </a:tr>
              <a:tr h="480327">
                <a:tc>
                  <a:txBody>
                    <a:bodyPr/>
                    <a:lstStyle/>
                    <a:p>
                      <a:r>
                        <a:rPr lang="en-US" sz="1600" kern="1200" dirty="0" smtClean="0">
                          <a:solidFill>
                            <a:schemeClr val="dk1"/>
                          </a:solidFill>
                          <a:effectLst/>
                          <a:latin typeface="+mn-lt"/>
                          <a:ea typeface="+mn-ea"/>
                          <a:cs typeface="+mn-cs"/>
                        </a:rPr>
                        <a:t>(2) The name or</a:t>
                      </a:r>
                      <a:r>
                        <a:rPr lang="en-US" sz="1600" kern="1200" baseline="0" dirty="0" smtClean="0">
                          <a:solidFill>
                            <a:schemeClr val="dk1"/>
                          </a:solidFill>
                          <a:effectLst/>
                          <a:latin typeface="+mn-lt"/>
                          <a:ea typeface="+mn-ea"/>
                          <a:cs typeface="+mn-cs"/>
                        </a:rPr>
                        <a:t> other specific identification of the person(s), or class of persons, authorized to make the requested use or disclosure</a:t>
                      </a:r>
                      <a:endParaRPr lang="en-US" sz="1600" dirty="0" smtClean="0"/>
                    </a:p>
                  </a:txBody>
                  <a:tcPr/>
                </a:tc>
              </a:tr>
              <a:tr h="480327">
                <a:tc>
                  <a:txBody>
                    <a:bodyPr/>
                    <a:lstStyle/>
                    <a:p>
                      <a:pPr marL="0" indent="0">
                        <a:buFont typeface="Arial"/>
                        <a:buNone/>
                      </a:pPr>
                      <a:r>
                        <a:rPr lang="en-US" sz="1600" kern="1200" dirty="0" smtClean="0">
                          <a:solidFill>
                            <a:schemeClr val="dk1"/>
                          </a:solidFill>
                          <a:effectLst/>
                          <a:latin typeface="+mn-lt"/>
                          <a:ea typeface="+mn-ea"/>
                          <a:cs typeface="+mn-cs"/>
                        </a:rPr>
                        <a:t>(3) The name or other specific</a:t>
                      </a:r>
                      <a:r>
                        <a:rPr lang="en-US" sz="1600" kern="1200" baseline="0" dirty="0" smtClean="0">
                          <a:solidFill>
                            <a:schemeClr val="dk1"/>
                          </a:solidFill>
                          <a:effectLst/>
                          <a:latin typeface="+mn-lt"/>
                          <a:ea typeface="+mn-ea"/>
                          <a:cs typeface="+mn-cs"/>
                        </a:rPr>
                        <a:t> identification of the person(s), or class of persons, to whom the covered entity may make the requested use or disclosure</a:t>
                      </a:r>
                      <a:endParaRPr lang="en-US" sz="1600" dirty="0" smtClean="0">
                        <a:effectLst/>
                      </a:endParaRPr>
                    </a:p>
                  </a:txBody>
                  <a:tcPr/>
                </a:tc>
              </a:tr>
              <a:tr h="480327">
                <a:tc>
                  <a:txBody>
                    <a:bodyPr/>
                    <a:lstStyle/>
                    <a:p>
                      <a:pPr marL="0" indent="0">
                        <a:buFont typeface="Arial"/>
                        <a:buNone/>
                      </a:pPr>
                      <a:r>
                        <a:rPr lang="en-US" sz="1600" kern="1200" dirty="0" smtClean="0">
                          <a:solidFill>
                            <a:schemeClr val="dk1"/>
                          </a:solidFill>
                          <a:effectLst/>
                          <a:latin typeface="+mn-lt"/>
                          <a:ea typeface="+mn-ea"/>
                          <a:cs typeface="+mn-cs"/>
                        </a:rPr>
                        <a:t>(4) A description of each purpose of the requested use or disclosure.</a:t>
                      </a:r>
                      <a:r>
                        <a:rPr lang="en-US" sz="1600" kern="1200" baseline="0" dirty="0" smtClean="0">
                          <a:solidFill>
                            <a:schemeClr val="dk1"/>
                          </a:solidFill>
                          <a:effectLst/>
                          <a:latin typeface="+mn-lt"/>
                          <a:ea typeface="+mn-ea"/>
                          <a:cs typeface="+mn-cs"/>
                        </a:rPr>
                        <a:t> The statement “at the request of the individual” is a sufficient description of the purpose when an individual initiates the authorization and does not, or elects not to, provide a statement of the purpose. </a:t>
                      </a:r>
                      <a:endParaRPr lang="en-US" sz="1600" dirty="0" smtClean="0">
                        <a:effectLst/>
                      </a:endParaRPr>
                    </a:p>
                  </a:txBody>
                  <a:tcPr/>
                </a:tc>
              </a:tr>
              <a:tr h="480327">
                <a:tc>
                  <a:txBody>
                    <a:bodyPr/>
                    <a:lstStyle/>
                    <a:p>
                      <a:pPr marL="0" indent="0">
                        <a:buFont typeface="Arial"/>
                        <a:buNone/>
                      </a:pPr>
                      <a:r>
                        <a:rPr lang="en-US" sz="1600" kern="1200" dirty="0" smtClean="0">
                          <a:solidFill>
                            <a:schemeClr val="dk1"/>
                          </a:solidFill>
                          <a:effectLst/>
                          <a:latin typeface="+mn-lt"/>
                          <a:ea typeface="+mn-ea"/>
                          <a:cs typeface="+mn-cs"/>
                        </a:rPr>
                        <a:t>(5) An expiration date or an expiration</a:t>
                      </a:r>
                      <a:r>
                        <a:rPr lang="en-US" sz="1600" kern="1200" baseline="0" dirty="0" smtClean="0">
                          <a:solidFill>
                            <a:schemeClr val="dk1"/>
                          </a:solidFill>
                          <a:effectLst/>
                          <a:latin typeface="+mn-lt"/>
                          <a:ea typeface="+mn-ea"/>
                          <a:cs typeface="+mn-cs"/>
                        </a:rPr>
                        <a:t> event that relates to the individual or the purpose of the use or disclosure. The statement “end of the research study,” “none,” or similar language is sufficient if the authorization is for a use or disclosure of protected health information for research, including for the creation and maintenance of a research database or research registry.</a:t>
                      </a:r>
                      <a:endParaRPr lang="en-US" sz="1600" dirty="0" smtClean="0">
                        <a:effectLst/>
                      </a:endParaRPr>
                    </a:p>
                  </a:txBody>
                  <a:tcPr/>
                </a:tc>
              </a:tr>
              <a:tr h="480327">
                <a:tc>
                  <a:txBody>
                    <a:bodyPr/>
                    <a:lstStyle/>
                    <a:p>
                      <a:pPr marL="0" indent="0">
                        <a:buFont typeface="Arial"/>
                        <a:buNone/>
                      </a:pPr>
                      <a:r>
                        <a:rPr lang="en-US" sz="1600" kern="1200" dirty="0" smtClean="0">
                          <a:solidFill>
                            <a:schemeClr val="dk1"/>
                          </a:solidFill>
                          <a:effectLst/>
                          <a:latin typeface="+mn-lt"/>
                          <a:ea typeface="+mn-ea"/>
                          <a:cs typeface="+mn-cs"/>
                        </a:rPr>
                        <a:t>(6) Signature of the individual and date. If the authorization is signed by</a:t>
                      </a:r>
                      <a:r>
                        <a:rPr lang="en-US" sz="1600" kern="1200" baseline="0" dirty="0" smtClean="0">
                          <a:solidFill>
                            <a:schemeClr val="dk1"/>
                          </a:solidFill>
                          <a:effectLst/>
                          <a:latin typeface="+mn-lt"/>
                          <a:ea typeface="+mn-ea"/>
                          <a:cs typeface="+mn-cs"/>
                        </a:rPr>
                        <a:t> a personal representative of the individual, a description of such representative’s authority to act for the individual must also be provided. </a:t>
                      </a:r>
                      <a:endParaRPr lang="en-US" sz="1600" dirty="0" smtClean="0">
                        <a:effectLst/>
                      </a:endParaRPr>
                    </a:p>
                  </a:txBody>
                  <a:tcPr/>
                </a:tc>
              </a:tr>
            </a:tbl>
          </a:graphicData>
        </a:graphic>
      </p:graphicFrame>
    </p:spTree>
    <p:extLst>
      <p:ext uri="{BB962C8B-B14F-4D97-AF65-F5344CB8AC3E}">
        <p14:creationId xmlns:p14="http://schemas.microsoft.com/office/powerpoint/2010/main" val="328441782"/>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r>
              <a:rPr lang="en-US" dirty="0"/>
              <a:t>HIPAA Patient </a:t>
            </a:r>
            <a:r>
              <a:rPr lang="en-US" dirty="0" smtClean="0"/>
              <a:t>Authorization: Detailed Elements (2)</a:t>
            </a:r>
          </a:p>
        </p:txBody>
      </p:sp>
      <p:sp>
        <p:nvSpPr>
          <p:cNvPr id="25602" name="Slide Number Placeholder 3"/>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D798BDF-73CB-4A5A-B5EC-C143567D5FB9}" type="slidenum">
              <a:rPr lang="en-US">
                <a:solidFill>
                  <a:srgbClr val="9E9E9C"/>
                </a:solidFill>
                <a:latin typeface="Calibri" pitchFamily="34" charset="0"/>
                <a:cs typeface="Arial" charset="0"/>
              </a:rPr>
              <a:pPr fontAlgn="base">
                <a:spcBef>
                  <a:spcPct val="0"/>
                </a:spcBef>
                <a:spcAft>
                  <a:spcPct val="0"/>
                </a:spcAft>
              </a:pPr>
              <a:t>19</a:t>
            </a:fld>
            <a:endParaRPr lang="en-US">
              <a:solidFill>
                <a:srgbClr val="9E9E9C"/>
              </a:solidFill>
              <a:latin typeface="Calibri" pitchFamily="34" charset="0"/>
              <a:cs typeface="Arial" charset="0"/>
            </a:endParaRPr>
          </a:p>
        </p:txBody>
      </p:sp>
      <p:sp>
        <p:nvSpPr>
          <p:cNvPr id="25603" name="TextBox 2"/>
          <p:cNvSpPr txBox="1">
            <a:spLocks noChangeArrowheads="1"/>
          </p:cNvSpPr>
          <p:nvPr/>
        </p:nvSpPr>
        <p:spPr bwMode="auto">
          <a:xfrm>
            <a:off x="1452563" y="4425950"/>
            <a:ext cx="185737" cy="369888"/>
          </a:xfrm>
          <a:prstGeom prst="rect">
            <a:avLst/>
          </a:prstGeom>
          <a:noFill/>
          <a:ln w="9525">
            <a:noFill/>
            <a:miter lim="800000"/>
            <a:headEnd/>
            <a:tailEnd/>
          </a:ln>
        </p:spPr>
        <p:txBody>
          <a:bodyPr wrap="none">
            <a:spAutoFit/>
          </a:bodyPr>
          <a:lstStyle/>
          <a:p>
            <a:endParaRPr lang="en-US">
              <a:latin typeface="Calibri" pitchFamily="34" charset="0"/>
            </a:endParaRPr>
          </a:p>
        </p:txBody>
      </p:sp>
      <p:graphicFrame>
        <p:nvGraphicFramePr>
          <p:cNvPr id="8" name="Content Placeholder 4"/>
          <p:cNvGraphicFramePr>
            <a:graphicFrameLocks/>
          </p:cNvGraphicFramePr>
          <p:nvPr>
            <p:extLst>
              <p:ext uri="{D42A27DB-BD31-4B8C-83A1-F6EECF244321}">
                <p14:modId xmlns:p14="http://schemas.microsoft.com/office/powerpoint/2010/main" val="2392027928"/>
              </p:ext>
            </p:extLst>
          </p:nvPr>
        </p:nvGraphicFramePr>
        <p:xfrm>
          <a:off x="381000" y="1084314"/>
          <a:ext cx="8305800" cy="5143766"/>
        </p:xfrm>
        <a:graphic>
          <a:graphicData uri="http://schemas.openxmlformats.org/drawingml/2006/table">
            <a:tbl>
              <a:tblPr bandRow="1">
                <a:tableStyleId>{5C22544A-7EE6-4342-B048-85BDC9FD1C3A}</a:tableStyleId>
              </a:tblPr>
              <a:tblGrid>
                <a:gridCol w="8305800"/>
              </a:tblGrid>
              <a:tr h="480327">
                <a:tc>
                  <a:txBody>
                    <a:bodyPr/>
                    <a:lstStyle/>
                    <a:p>
                      <a:pPr algn="l"/>
                      <a:r>
                        <a:rPr lang="en-US" b="1" dirty="0" smtClean="0">
                          <a:solidFill>
                            <a:schemeClr val="bg1"/>
                          </a:solidFill>
                        </a:rPr>
                        <a:t>45</a:t>
                      </a:r>
                      <a:r>
                        <a:rPr lang="en-US" b="1" baseline="0" dirty="0" smtClean="0">
                          <a:solidFill>
                            <a:schemeClr val="bg1"/>
                          </a:solidFill>
                        </a:rPr>
                        <a:t> CFR 164.508—Required Statements</a:t>
                      </a:r>
                      <a:endParaRPr lang="en-US" b="1" dirty="0">
                        <a:solidFill>
                          <a:schemeClr val="bg1"/>
                        </a:solidFill>
                      </a:endParaRPr>
                    </a:p>
                  </a:txBody>
                  <a:tcPr>
                    <a:solidFill>
                      <a:schemeClr val="accent1"/>
                    </a:solidFill>
                  </a:tcPr>
                </a:tc>
              </a:tr>
              <a:tr h="480327">
                <a:tc>
                  <a:txBody>
                    <a:bodyPr/>
                    <a:lstStyle/>
                    <a:p>
                      <a:pPr marL="342900" indent="-342900">
                        <a:buAutoNum type="arabicParenBoth"/>
                      </a:pPr>
                      <a:r>
                        <a:rPr lang="en-US" sz="1800" kern="1200" dirty="0" smtClean="0">
                          <a:solidFill>
                            <a:schemeClr val="dk1"/>
                          </a:solidFill>
                          <a:effectLst/>
                          <a:latin typeface="+mn-lt"/>
                          <a:ea typeface="+mn-ea"/>
                          <a:cs typeface="+mn-cs"/>
                        </a:rPr>
                        <a:t>The individual’s right</a:t>
                      </a:r>
                      <a:r>
                        <a:rPr lang="en-US" sz="1800" kern="1200" baseline="0" dirty="0" smtClean="0">
                          <a:solidFill>
                            <a:schemeClr val="dk1"/>
                          </a:solidFill>
                          <a:effectLst/>
                          <a:latin typeface="+mn-lt"/>
                          <a:ea typeface="+mn-ea"/>
                          <a:cs typeface="+mn-cs"/>
                        </a:rPr>
                        <a:t> to revoke the authorization in writing, and either: </a:t>
                      </a:r>
                    </a:p>
                    <a:p>
                      <a:pPr marL="800100" lvl="1" indent="-342900">
                        <a:buAutoNum type="alphaLcParenBoth"/>
                      </a:pPr>
                      <a:r>
                        <a:rPr lang="en-US" sz="1800" kern="1200" baseline="0" dirty="0" smtClean="0">
                          <a:solidFill>
                            <a:schemeClr val="dk1"/>
                          </a:solidFill>
                          <a:effectLst/>
                          <a:latin typeface="+mn-lt"/>
                          <a:ea typeface="+mn-ea"/>
                          <a:cs typeface="+mn-cs"/>
                        </a:rPr>
                        <a:t>The exceptions to the right to revoke and a description of how the individual may revoke the authorization; or </a:t>
                      </a:r>
                    </a:p>
                    <a:p>
                      <a:pPr marL="800100" lvl="1" indent="-342900">
                        <a:buAutoNum type="alphaLcParenBoth"/>
                      </a:pPr>
                      <a:r>
                        <a:rPr lang="en-US" sz="1800" kern="1200" baseline="0" dirty="0" smtClean="0">
                          <a:solidFill>
                            <a:schemeClr val="dk1"/>
                          </a:solidFill>
                          <a:effectLst/>
                          <a:latin typeface="+mn-lt"/>
                          <a:ea typeface="+mn-ea"/>
                          <a:cs typeface="+mn-cs"/>
                        </a:rPr>
                        <a:t>To the extent that the information in subsection (a) is in the Notice of Privacy Practices, a reference to such Notice</a:t>
                      </a:r>
                      <a:endParaRPr lang="en-US" dirty="0"/>
                    </a:p>
                  </a:txBody>
                  <a:tcPr/>
                </a:tc>
              </a:tr>
              <a:tr h="480327">
                <a:tc>
                  <a:txBody>
                    <a:bodyPr/>
                    <a:lstStyle/>
                    <a:p>
                      <a:r>
                        <a:rPr lang="en-US" sz="1800" kern="1200" dirty="0" smtClean="0">
                          <a:solidFill>
                            <a:schemeClr val="dk1"/>
                          </a:solidFill>
                          <a:effectLst/>
                          <a:latin typeface="+mn-lt"/>
                          <a:ea typeface="+mn-ea"/>
                          <a:cs typeface="+mn-cs"/>
                        </a:rPr>
                        <a:t>(2) The ability or inability to condition treatment,</a:t>
                      </a:r>
                      <a:r>
                        <a:rPr lang="en-US" sz="1800" kern="1200" baseline="0" dirty="0" smtClean="0">
                          <a:solidFill>
                            <a:schemeClr val="dk1"/>
                          </a:solidFill>
                          <a:effectLst/>
                          <a:latin typeface="+mn-lt"/>
                          <a:ea typeface="+mn-ea"/>
                          <a:cs typeface="+mn-cs"/>
                        </a:rPr>
                        <a:t> payment, enrollment or eligibility for benefits on the authorization by stating either:</a:t>
                      </a:r>
                    </a:p>
                    <a:p>
                      <a:pPr marL="800100" lvl="1" indent="-342900">
                        <a:buAutoNum type="alphaLcParenBoth"/>
                      </a:pPr>
                      <a:r>
                        <a:rPr lang="en-US" kern="1200" baseline="0" dirty="0" smtClean="0">
                          <a:solidFill>
                            <a:schemeClr val="dk1"/>
                          </a:solidFill>
                          <a:effectLst/>
                          <a:latin typeface="+mn-lt"/>
                          <a:ea typeface="+mn-ea"/>
                          <a:cs typeface="+mn-cs"/>
                        </a:rPr>
                        <a:t>The covered entity may not condition treatment, payment, enrollment or eligibility for benefits on whether the individual signs the authorization when the prohibition on conditioning of authorizations in 164.508(b)(4) applies; or</a:t>
                      </a:r>
                    </a:p>
                    <a:p>
                      <a:pPr marL="800100" lvl="1" indent="-342900">
                        <a:buAutoNum type="alphaLcParenBoth"/>
                      </a:pPr>
                      <a:r>
                        <a:rPr lang="en-US" kern="1200" baseline="0" dirty="0" smtClean="0">
                          <a:solidFill>
                            <a:schemeClr val="dk1"/>
                          </a:solidFill>
                          <a:effectLst/>
                          <a:latin typeface="+mn-lt"/>
                          <a:ea typeface="+mn-ea"/>
                          <a:cs typeface="+mn-cs"/>
                        </a:rPr>
                        <a:t>The consequences to the individual of a refusal to sign the authorization when, in accordance with 164.508(b)(4), the covered entity can condition treatment, enrollment in the health plan, or eligibility for benefits on failure to obtain such authorization </a:t>
                      </a:r>
                      <a:endParaRPr lang="en-US" dirty="0" smtClean="0"/>
                    </a:p>
                  </a:txBody>
                  <a:tcPr/>
                </a:tc>
              </a:tr>
              <a:tr h="480327">
                <a:tc>
                  <a:txBody>
                    <a:bodyPr/>
                    <a:lstStyle/>
                    <a:p>
                      <a:pPr marL="0" indent="0">
                        <a:buFont typeface="Arial"/>
                        <a:buNone/>
                      </a:pPr>
                      <a:r>
                        <a:rPr lang="en-US" sz="1800" kern="1200" dirty="0" smtClean="0">
                          <a:solidFill>
                            <a:schemeClr val="dk1"/>
                          </a:solidFill>
                          <a:effectLst/>
                          <a:latin typeface="+mn-lt"/>
                          <a:ea typeface="+mn-ea"/>
                          <a:cs typeface="+mn-cs"/>
                        </a:rPr>
                        <a:t>(3) The potential for information disclosed pursuant to the authorization</a:t>
                      </a:r>
                      <a:r>
                        <a:rPr lang="en-US" sz="1800" kern="1200" baseline="0" dirty="0" smtClean="0">
                          <a:solidFill>
                            <a:schemeClr val="dk1"/>
                          </a:solidFill>
                          <a:effectLst/>
                          <a:latin typeface="+mn-lt"/>
                          <a:ea typeface="+mn-ea"/>
                          <a:cs typeface="+mn-cs"/>
                        </a:rPr>
                        <a:t> to be subject to re-disclosure by the recipient and no longer be protected by this subpart</a:t>
                      </a:r>
                      <a:endParaRPr lang="en-US" dirty="0" smtClean="0">
                        <a:effectLst/>
                      </a:endParaRPr>
                    </a:p>
                  </a:txBody>
                  <a:tcPr/>
                </a:tc>
              </a:tr>
            </a:tbl>
          </a:graphicData>
        </a:graphic>
      </p:graphicFrame>
    </p:spTree>
    <p:extLst>
      <p:ext uri="{BB962C8B-B14F-4D97-AF65-F5344CB8AC3E}">
        <p14:creationId xmlns:p14="http://schemas.microsoft.com/office/powerpoint/2010/main" val="650780908"/>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p:txBody>
          <a:bodyPr/>
          <a:lstStyle/>
          <a:p>
            <a:r>
              <a:rPr lang="en-US" smtClean="0"/>
              <a:t>Call Logistics</a:t>
            </a:r>
          </a:p>
        </p:txBody>
      </p:sp>
      <p:sp>
        <p:nvSpPr>
          <p:cNvPr id="24578" name="Content Placeholder 2"/>
          <p:cNvSpPr>
            <a:spLocks noGrp="1"/>
          </p:cNvSpPr>
          <p:nvPr>
            <p:ph idx="1"/>
          </p:nvPr>
        </p:nvSpPr>
        <p:spPr/>
        <p:txBody>
          <a:bodyPr/>
          <a:lstStyle/>
          <a:p>
            <a:r>
              <a:rPr lang="en-US" dirty="0" smtClean="0"/>
              <a:t>If you are not speaking, please keep your phone on mute</a:t>
            </a:r>
          </a:p>
          <a:p>
            <a:r>
              <a:rPr lang="en-US" dirty="0" smtClean="0"/>
              <a:t>Do not put your phone on hold – if you need to take a call, hang up and dial in again when finished with your other call</a:t>
            </a:r>
          </a:p>
          <a:p>
            <a:r>
              <a:rPr lang="en-US" dirty="0" smtClean="0"/>
              <a:t>This meeting is being recorded</a:t>
            </a:r>
          </a:p>
          <a:p>
            <a:r>
              <a:rPr lang="en-US" smtClean="0"/>
              <a:t>Feel free to use the “Chat” feature for questions, comments or any items you would like the moderator or participants to know</a:t>
            </a:r>
          </a:p>
          <a:p>
            <a:endParaRPr lang="en-US" dirty="0" smtClean="0"/>
          </a:p>
        </p:txBody>
      </p:sp>
      <p:sp>
        <p:nvSpPr>
          <p:cNvPr id="24579" name="Slide Number Placeholder 3"/>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10CAC38-BA84-41BB-A23A-042A69D54F8F}" type="slidenum">
              <a:rPr lang="en-US">
                <a:solidFill>
                  <a:srgbClr val="9E9E9C"/>
                </a:solidFill>
                <a:latin typeface="Calibri" pitchFamily="34" charset="0"/>
                <a:cs typeface="Arial" charset="0"/>
              </a:rPr>
              <a:pPr fontAlgn="base">
                <a:spcBef>
                  <a:spcPct val="0"/>
                </a:spcBef>
                <a:spcAft>
                  <a:spcPct val="0"/>
                </a:spcAft>
              </a:pPr>
              <a:t>2</a:t>
            </a:fld>
            <a:endParaRPr lang="en-US">
              <a:solidFill>
                <a:srgbClr val="9E9E9C"/>
              </a:solidFill>
              <a:latin typeface="Calibri" pitchFamily="34" charset="0"/>
              <a:cs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Title 1"/>
          <p:cNvSpPr>
            <a:spLocks noGrp="1"/>
          </p:cNvSpPr>
          <p:nvPr>
            <p:ph type="title"/>
          </p:nvPr>
        </p:nvSpPr>
        <p:spPr/>
        <p:txBody>
          <a:bodyPr/>
          <a:lstStyle/>
          <a:p>
            <a:r>
              <a:rPr lang="en-US" smtClean="0"/>
              <a:t>Next Steps </a:t>
            </a:r>
          </a:p>
        </p:txBody>
      </p:sp>
      <p:sp>
        <p:nvSpPr>
          <p:cNvPr id="58370" name="Content Placeholder 2"/>
          <p:cNvSpPr>
            <a:spLocks noGrp="1"/>
          </p:cNvSpPr>
          <p:nvPr>
            <p:ph idx="1"/>
          </p:nvPr>
        </p:nvSpPr>
        <p:spPr/>
        <p:txBody>
          <a:bodyPr/>
          <a:lstStyle/>
          <a:p>
            <a:r>
              <a:rPr lang="en-US" dirty="0" smtClean="0"/>
              <a:t>Review and provide feedback to posted materials by the following Thursday at 12</a:t>
            </a:r>
            <a:r>
              <a:rPr lang="en-US" dirty="0"/>
              <a:t>p</a:t>
            </a:r>
            <a:r>
              <a:rPr lang="en-US" dirty="0" smtClean="0"/>
              <a:t>m ET </a:t>
            </a:r>
          </a:p>
          <a:p>
            <a:pPr lvl="1"/>
            <a:r>
              <a:rPr lang="en-US" dirty="0">
                <a:hlinkClick r:id="rId2"/>
              </a:rPr>
              <a:t>http://confluence.siframework.org/display/PATCH/Phase+2%3A+Basic+Choice+for+Research+Consent+Use+Case+Development</a:t>
            </a:r>
          </a:p>
          <a:p>
            <a:r>
              <a:rPr lang="en-US" dirty="0" smtClean="0"/>
              <a:t>Next meeting is </a:t>
            </a:r>
            <a:r>
              <a:rPr lang="en-US" b="1" dirty="0" smtClean="0"/>
              <a:t>Friday,</a:t>
            </a:r>
            <a:r>
              <a:rPr lang="en-US" dirty="0" smtClean="0"/>
              <a:t> </a:t>
            </a:r>
            <a:r>
              <a:rPr lang="en-US" b="1" dirty="0" smtClean="0"/>
              <a:t>April 21</a:t>
            </a:r>
            <a:r>
              <a:rPr lang="en-US" b="1" baseline="30000" dirty="0" smtClean="0"/>
              <a:t>st</a:t>
            </a:r>
            <a:r>
              <a:rPr lang="en-US" b="1" dirty="0" smtClean="0"/>
              <a:t>, 2017 at 11 am ET</a:t>
            </a:r>
          </a:p>
          <a:p>
            <a:r>
              <a:rPr lang="en-US" dirty="0" smtClean="0"/>
              <a:t>Reminder: All Patient Choice Announcements, Schedules, Project Materials, and Use Case will be posted on the Patient Choice Confluence page </a:t>
            </a:r>
          </a:p>
          <a:p>
            <a:pPr lvl="1"/>
            <a:r>
              <a:rPr lang="en-US" dirty="0" smtClean="0">
                <a:hlinkClick r:id="rId2"/>
              </a:rPr>
              <a:t>http://confluence.siframework.org/display/PATCH/</a:t>
            </a:r>
            <a:endParaRPr lang="en-US" dirty="0" smtClean="0"/>
          </a:p>
        </p:txBody>
      </p:sp>
      <p:sp>
        <p:nvSpPr>
          <p:cNvPr id="58371" name="Slide Number Placeholder 3"/>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4999D21-7788-49A2-B8BC-2176F3B31005}" type="slidenum">
              <a:rPr lang="en-US">
                <a:solidFill>
                  <a:srgbClr val="9E9E9C"/>
                </a:solidFill>
                <a:latin typeface="Calibri" pitchFamily="34" charset="0"/>
                <a:cs typeface="Arial" charset="0"/>
              </a:rPr>
              <a:pPr fontAlgn="base">
                <a:spcBef>
                  <a:spcPct val="0"/>
                </a:spcBef>
                <a:spcAft>
                  <a:spcPct val="0"/>
                </a:spcAft>
              </a:pPr>
              <a:t>20</a:t>
            </a:fld>
            <a:endParaRPr lang="en-US">
              <a:solidFill>
                <a:srgbClr val="9E9E9C"/>
              </a:solidFill>
              <a:latin typeface="Calibri" pitchFamily="34" charset="0"/>
              <a:cs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Title 1"/>
          <p:cNvSpPr>
            <a:spLocks noGrp="1"/>
          </p:cNvSpPr>
          <p:nvPr>
            <p:ph type="title"/>
          </p:nvPr>
        </p:nvSpPr>
        <p:spPr/>
        <p:txBody>
          <a:bodyPr/>
          <a:lstStyle/>
          <a:p>
            <a:r>
              <a:rPr lang="en-US" smtClean="0"/>
              <a:t>Project Contact Information</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4078232537"/>
              </p:ext>
            </p:extLst>
          </p:nvPr>
        </p:nvGraphicFramePr>
        <p:xfrm>
          <a:off x="377825" y="1285875"/>
          <a:ext cx="8382000" cy="3522042"/>
        </p:xfrm>
        <a:graphic>
          <a:graphicData uri="http://schemas.openxmlformats.org/drawingml/2006/table">
            <a:tbl>
              <a:tblPr bandRow="1">
                <a:tableStyleId>{5C22544A-7EE6-4342-B048-85BDC9FD1C3A}</a:tableStyleId>
              </a:tblPr>
              <a:tblGrid>
                <a:gridCol w="2794000"/>
                <a:gridCol w="2794000"/>
                <a:gridCol w="2794000"/>
              </a:tblGrid>
              <a:tr h="480327">
                <a:tc>
                  <a:txBody>
                    <a:bodyPr/>
                    <a:lstStyle/>
                    <a:p>
                      <a:r>
                        <a:rPr lang="en-US" dirty="0" smtClean="0"/>
                        <a:t>OCPO-</a:t>
                      </a:r>
                      <a:r>
                        <a:rPr lang="en-US" baseline="0" dirty="0" smtClean="0"/>
                        <a:t>ONC Lead</a:t>
                      </a:r>
                      <a:endParaRPr lang="en-US" dirty="0"/>
                    </a:p>
                  </a:txBody>
                  <a:tcPr/>
                </a:tc>
                <a:tc>
                  <a:txBody>
                    <a:bodyPr/>
                    <a:lstStyle/>
                    <a:p>
                      <a:r>
                        <a:rPr lang="en-US" dirty="0" smtClean="0"/>
                        <a:t>Rose-Marie</a:t>
                      </a:r>
                      <a:r>
                        <a:rPr lang="en-US" baseline="0" dirty="0" smtClean="0"/>
                        <a:t> </a:t>
                      </a:r>
                      <a:r>
                        <a:rPr lang="en-US" baseline="0" dirty="0" err="1" smtClean="0"/>
                        <a:t>Nsahlai</a:t>
                      </a:r>
                      <a:endParaRPr lang="en-US" dirty="0"/>
                    </a:p>
                  </a:txBody>
                  <a:tcPr/>
                </a:tc>
                <a:tc>
                  <a:txBody>
                    <a:bodyPr/>
                    <a:lstStyle/>
                    <a:p>
                      <a:r>
                        <a:rPr lang="en-US" dirty="0" err="1" smtClean="0"/>
                        <a:t>Rose-Marie.Nsahlai@hhs.gov</a:t>
                      </a:r>
                      <a:endParaRPr lang="en-US" dirty="0"/>
                    </a:p>
                  </a:txBody>
                  <a:tcPr/>
                </a:tc>
              </a:tr>
              <a:tr h="480327">
                <a:tc>
                  <a:txBody>
                    <a:bodyPr/>
                    <a:lstStyle/>
                    <a:p>
                      <a:r>
                        <a:rPr lang="en-US" dirty="0" smtClean="0"/>
                        <a:t>Project Coordinator</a:t>
                      </a:r>
                      <a:endParaRPr lang="en-US" dirty="0"/>
                    </a:p>
                  </a:txBody>
                  <a:tcPr/>
                </a:tc>
                <a:tc>
                  <a:txBody>
                    <a:bodyPr/>
                    <a:lstStyle/>
                    <a:p>
                      <a:r>
                        <a:rPr lang="en-US" dirty="0" smtClean="0"/>
                        <a:t>Johnathan Coleman</a:t>
                      </a:r>
                      <a:endParaRPr lang="en-US" dirty="0"/>
                    </a:p>
                  </a:txBody>
                  <a:tcPr/>
                </a:tc>
                <a:tc>
                  <a:txBody>
                    <a:bodyPr/>
                    <a:lstStyle/>
                    <a:p>
                      <a:r>
                        <a:rPr lang="en-US" dirty="0" err="1" smtClean="0"/>
                        <a:t>jc@securityrs.com</a:t>
                      </a:r>
                      <a:r>
                        <a:rPr lang="en-US" dirty="0" smtClean="0"/>
                        <a:t> </a:t>
                      </a:r>
                      <a:endParaRPr lang="en-US" dirty="0"/>
                    </a:p>
                  </a:txBody>
                  <a:tcPr/>
                </a:tc>
              </a:tr>
              <a:tr h="480327">
                <a:tc>
                  <a:txBody>
                    <a:bodyPr/>
                    <a:lstStyle/>
                    <a:p>
                      <a:r>
                        <a:rPr lang="en-US" dirty="0" smtClean="0"/>
                        <a:t>Project Manager</a:t>
                      </a:r>
                      <a:endParaRPr lang="en-US" dirty="0"/>
                    </a:p>
                  </a:txBody>
                  <a:tcPr/>
                </a:tc>
                <a:tc>
                  <a:txBody>
                    <a:bodyPr/>
                    <a:lstStyle/>
                    <a:p>
                      <a:r>
                        <a:rPr lang="en-US" dirty="0" smtClean="0"/>
                        <a:t>Ali Khan</a:t>
                      </a:r>
                      <a:endParaRPr lang="en-US" dirty="0"/>
                    </a:p>
                  </a:txBody>
                  <a:tcPr/>
                </a:tc>
                <a:tc>
                  <a:txBody>
                    <a:bodyPr/>
                    <a:lstStyle/>
                    <a:p>
                      <a:r>
                        <a:rPr lang="en-US" dirty="0" err="1" smtClean="0"/>
                        <a:t>Ali.Khan@esacinc.com</a:t>
                      </a:r>
                      <a:endParaRPr lang="en-US" dirty="0"/>
                    </a:p>
                  </a:txBody>
                  <a:tcPr/>
                </a:tc>
              </a:tr>
              <a:tr h="480327">
                <a:tc>
                  <a:txBody>
                    <a:bodyPr/>
                    <a:lstStyle/>
                    <a:p>
                      <a:r>
                        <a:rPr lang="en-US" dirty="0" smtClean="0"/>
                        <a:t>Project</a:t>
                      </a:r>
                      <a:r>
                        <a:rPr lang="en-US" baseline="0" dirty="0" smtClean="0"/>
                        <a:t> Support</a:t>
                      </a:r>
                      <a:endParaRPr lang="en-US" dirty="0"/>
                    </a:p>
                  </a:txBody>
                  <a:tcPr/>
                </a:tc>
                <a:tc>
                  <a:txBody>
                    <a:bodyPr/>
                    <a:lstStyle/>
                    <a:p>
                      <a:r>
                        <a:rPr lang="en-US" dirty="0" smtClean="0"/>
                        <a:t>Taima Gomez</a:t>
                      </a:r>
                      <a:endParaRPr lang="en-US" dirty="0"/>
                    </a:p>
                  </a:txBody>
                  <a:tcPr/>
                </a:tc>
                <a:tc>
                  <a:txBody>
                    <a:bodyPr/>
                    <a:lstStyle/>
                    <a:p>
                      <a:r>
                        <a:rPr lang="en-US" dirty="0" err="1" smtClean="0"/>
                        <a:t>Taima.Gomez@esacinc.com</a:t>
                      </a:r>
                      <a:endParaRPr lang="en-US" dirty="0"/>
                    </a:p>
                  </a:txBody>
                  <a:tcPr/>
                </a:tc>
              </a:tr>
              <a:tr h="480327">
                <a:tc>
                  <a:txBody>
                    <a:bodyPr/>
                    <a:lstStyle/>
                    <a:p>
                      <a:r>
                        <a:rPr lang="en-US" dirty="0" smtClean="0"/>
                        <a:t>Staff</a:t>
                      </a:r>
                      <a:r>
                        <a:rPr lang="en-US" baseline="0" dirty="0" smtClean="0"/>
                        <a:t> SME</a:t>
                      </a:r>
                      <a:endParaRPr lang="en-US" dirty="0"/>
                    </a:p>
                  </a:txBody>
                  <a:tcPr/>
                </a:tc>
                <a:tc>
                  <a:txBody>
                    <a:bodyPr/>
                    <a:lstStyle/>
                    <a:p>
                      <a:r>
                        <a:rPr lang="en-US" dirty="0" smtClean="0"/>
                        <a:t>Kathleen</a:t>
                      </a:r>
                      <a:r>
                        <a:rPr lang="en-US" baseline="0" dirty="0" smtClean="0"/>
                        <a:t> Connor</a:t>
                      </a:r>
                      <a:endParaRPr lang="en-US" dirty="0"/>
                    </a:p>
                  </a:txBody>
                  <a:tcPr/>
                </a:tc>
                <a:tc>
                  <a:txBody>
                    <a:bodyPr/>
                    <a:lstStyle/>
                    <a:p>
                      <a:r>
                        <a:rPr lang="en-US" dirty="0" err="1" smtClean="0"/>
                        <a:t>klc@securityrs.com</a:t>
                      </a:r>
                      <a:endParaRPr lang="en-US" dirty="0"/>
                    </a:p>
                  </a:txBody>
                  <a:tcPr/>
                </a:tc>
              </a:tr>
              <a:tr h="480327">
                <a:tc>
                  <a:txBody>
                    <a:bodyPr/>
                    <a:lstStyle/>
                    <a:p>
                      <a:r>
                        <a:rPr lang="en-US" dirty="0" smtClean="0"/>
                        <a:t>Staff SME</a:t>
                      </a:r>
                      <a:endParaRPr lang="en-US" dirty="0"/>
                    </a:p>
                  </a:txBody>
                  <a:tcPr/>
                </a:tc>
                <a:tc>
                  <a:txBody>
                    <a:bodyPr/>
                    <a:lstStyle/>
                    <a:p>
                      <a:r>
                        <a:rPr lang="en-US" dirty="0" smtClean="0"/>
                        <a:t>Amber</a:t>
                      </a:r>
                      <a:r>
                        <a:rPr lang="en-US" baseline="0" dirty="0" smtClean="0"/>
                        <a:t> Patel</a:t>
                      </a:r>
                      <a:endParaRPr lang="en-US" dirty="0"/>
                    </a:p>
                  </a:txBody>
                  <a:tcPr/>
                </a:tc>
                <a:tc>
                  <a:txBody>
                    <a:bodyPr/>
                    <a:lstStyle/>
                    <a:p>
                      <a:r>
                        <a:rPr lang="en-US" dirty="0" err="1" smtClean="0"/>
                        <a:t>ayp@securityrs.com</a:t>
                      </a:r>
                      <a:endParaRPr lang="en-US" dirty="0"/>
                    </a:p>
                  </a:txBody>
                  <a:tcPr/>
                </a:tc>
              </a:tr>
              <a:tr h="480327">
                <a:tc>
                  <a:txBody>
                    <a:bodyPr/>
                    <a:lstStyle/>
                    <a:p>
                      <a:r>
                        <a:rPr lang="en-US" dirty="0" smtClean="0"/>
                        <a:t>Staff SME</a:t>
                      </a:r>
                      <a:endParaRPr lang="en-US" dirty="0"/>
                    </a:p>
                  </a:txBody>
                  <a:tcPr/>
                </a:tc>
                <a:tc>
                  <a:txBody>
                    <a:bodyPr/>
                    <a:lstStyle/>
                    <a:p>
                      <a:r>
                        <a:rPr lang="en-US" dirty="0" smtClean="0"/>
                        <a:t>David Staggs</a:t>
                      </a:r>
                      <a:endParaRPr lang="en-US" dirty="0"/>
                    </a:p>
                  </a:txBody>
                  <a:tcPr/>
                </a:tc>
                <a:tc>
                  <a:txBody>
                    <a:bodyPr/>
                    <a:lstStyle/>
                    <a:p>
                      <a:r>
                        <a:rPr lang="en-US" dirty="0" err="1" smtClean="0"/>
                        <a:t>drs@securityrs.com</a:t>
                      </a:r>
                      <a:endParaRPr lang="en-US" dirty="0"/>
                    </a:p>
                  </a:txBody>
                  <a:tcPr/>
                </a:tc>
              </a:tr>
            </a:tbl>
          </a:graphicData>
        </a:graphic>
      </p:graphicFrame>
      <p:sp>
        <p:nvSpPr>
          <p:cNvPr id="59424" name="Slide Number Placeholder 3"/>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3B7EBF-B325-4AAE-BA71-3F4A0629347D}" type="slidenum">
              <a:rPr lang="en-US">
                <a:solidFill>
                  <a:srgbClr val="9E9E9C"/>
                </a:solidFill>
                <a:latin typeface="Calibri" pitchFamily="34" charset="0"/>
                <a:cs typeface="Arial" charset="0"/>
              </a:rPr>
              <a:pPr fontAlgn="base">
                <a:spcBef>
                  <a:spcPct val="0"/>
                </a:spcBef>
                <a:spcAft>
                  <a:spcPct val="0"/>
                </a:spcAft>
              </a:pPr>
              <a:t>21</a:t>
            </a:fld>
            <a:endParaRPr lang="en-US">
              <a:solidFill>
                <a:srgbClr val="9E9E9C"/>
              </a:solidFill>
              <a:latin typeface="Calibri" pitchFamily="34" charset="0"/>
              <a:cs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03688" y="1801813"/>
            <a:ext cx="4597400" cy="952500"/>
          </a:xfrm>
        </p:spPr>
        <p:txBody>
          <a:bodyPr rtlCol="0">
            <a:normAutofit/>
          </a:bodyPr>
          <a:lstStyle/>
          <a:p>
            <a:pPr fontAlgn="auto">
              <a:spcAft>
                <a:spcPts val="0"/>
              </a:spcAft>
              <a:defRPr/>
            </a:pPr>
            <a:r>
              <a:rPr lang="en-US" dirty="0" smtClean="0"/>
              <a:t>Thank you for joining!</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r>
              <a:rPr lang="en-US" smtClean="0"/>
              <a:t>Agenda </a:t>
            </a:r>
          </a:p>
        </p:txBody>
      </p:sp>
      <p:sp>
        <p:nvSpPr>
          <p:cNvPr id="25602" name="Slide Number Placeholder 3"/>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D798BDF-73CB-4A5A-B5EC-C143567D5FB9}" type="slidenum">
              <a:rPr lang="en-US">
                <a:solidFill>
                  <a:srgbClr val="9E9E9C"/>
                </a:solidFill>
                <a:latin typeface="Calibri" pitchFamily="34" charset="0"/>
                <a:cs typeface="Arial" charset="0"/>
              </a:rPr>
              <a:pPr fontAlgn="base">
                <a:spcBef>
                  <a:spcPct val="0"/>
                </a:spcBef>
                <a:spcAft>
                  <a:spcPct val="0"/>
                </a:spcAft>
              </a:pPr>
              <a:t>3</a:t>
            </a:fld>
            <a:endParaRPr lang="en-US">
              <a:solidFill>
                <a:srgbClr val="9E9E9C"/>
              </a:solidFill>
              <a:latin typeface="Calibri" pitchFamily="34" charset="0"/>
              <a:cs typeface="Arial" charset="0"/>
            </a:endParaRPr>
          </a:p>
        </p:txBody>
      </p:sp>
      <p:sp>
        <p:nvSpPr>
          <p:cNvPr id="25603" name="TextBox 2"/>
          <p:cNvSpPr txBox="1">
            <a:spLocks noChangeArrowheads="1"/>
          </p:cNvSpPr>
          <p:nvPr/>
        </p:nvSpPr>
        <p:spPr bwMode="auto">
          <a:xfrm>
            <a:off x="1452563" y="4425950"/>
            <a:ext cx="185737" cy="369888"/>
          </a:xfrm>
          <a:prstGeom prst="rect">
            <a:avLst/>
          </a:prstGeom>
          <a:noFill/>
          <a:ln w="9525">
            <a:noFill/>
            <a:miter lim="800000"/>
            <a:headEnd/>
            <a:tailEnd/>
          </a:ln>
        </p:spPr>
        <p:txBody>
          <a:bodyPr wrap="none">
            <a:spAutoFit/>
          </a:bodyPr>
          <a:lstStyle/>
          <a:p>
            <a:endParaRPr lang="en-US">
              <a:latin typeface="Calibri" pitchFamily="34" charset="0"/>
            </a:endParaRPr>
          </a:p>
        </p:txBody>
      </p:sp>
      <p:graphicFrame>
        <p:nvGraphicFramePr>
          <p:cNvPr id="8" name="Content Placeholder 4"/>
          <p:cNvGraphicFramePr>
            <a:graphicFrameLocks/>
          </p:cNvGraphicFramePr>
          <p:nvPr>
            <p:extLst>
              <p:ext uri="{D42A27DB-BD31-4B8C-83A1-F6EECF244321}">
                <p14:modId xmlns:p14="http://schemas.microsoft.com/office/powerpoint/2010/main" val="4269364459"/>
              </p:ext>
            </p:extLst>
          </p:nvPr>
        </p:nvGraphicFramePr>
        <p:xfrm>
          <a:off x="457200" y="1289050"/>
          <a:ext cx="8381998" cy="1921308"/>
        </p:xfrm>
        <a:graphic>
          <a:graphicData uri="http://schemas.openxmlformats.org/drawingml/2006/table">
            <a:tbl>
              <a:tblPr bandRow="1">
                <a:tableStyleId>{5C22544A-7EE6-4342-B048-85BDC9FD1C3A}</a:tableStyleId>
              </a:tblPr>
              <a:tblGrid>
                <a:gridCol w="6591345"/>
                <a:gridCol w="1790653"/>
              </a:tblGrid>
              <a:tr h="480327">
                <a:tc>
                  <a:txBody>
                    <a:bodyPr/>
                    <a:lstStyle/>
                    <a:p>
                      <a:pPr algn="l"/>
                      <a:r>
                        <a:rPr lang="en-US" b="1" dirty="0" smtClean="0">
                          <a:solidFill>
                            <a:schemeClr val="bg1"/>
                          </a:solidFill>
                        </a:rPr>
                        <a:t>Topic</a:t>
                      </a:r>
                      <a:endParaRPr lang="en-US" b="1" dirty="0">
                        <a:solidFill>
                          <a:schemeClr val="bg1"/>
                        </a:solidFill>
                      </a:endParaRPr>
                    </a:p>
                  </a:txBody>
                  <a:tcPr>
                    <a:solidFill>
                      <a:schemeClr val="accent1"/>
                    </a:solidFill>
                  </a:tcPr>
                </a:tc>
                <a:tc>
                  <a:txBody>
                    <a:bodyPr/>
                    <a:lstStyle/>
                    <a:p>
                      <a:pPr algn="l"/>
                      <a:r>
                        <a:rPr lang="en-US" b="1" dirty="0" smtClean="0">
                          <a:solidFill>
                            <a:schemeClr val="bg1"/>
                          </a:solidFill>
                        </a:rPr>
                        <a:t>Time</a:t>
                      </a:r>
                      <a:r>
                        <a:rPr lang="en-US" b="1" baseline="0" dirty="0" smtClean="0">
                          <a:solidFill>
                            <a:schemeClr val="bg1"/>
                          </a:solidFill>
                        </a:rPr>
                        <a:t> Allotted</a:t>
                      </a:r>
                      <a:endParaRPr lang="en-US" b="1" dirty="0">
                        <a:solidFill>
                          <a:schemeClr val="bg1"/>
                        </a:solidFill>
                      </a:endParaRPr>
                    </a:p>
                  </a:txBody>
                  <a:tcPr>
                    <a:solidFill>
                      <a:schemeClr val="accent1"/>
                    </a:solidFill>
                  </a:tcPr>
                </a:tc>
              </a:tr>
              <a:tr h="480327">
                <a:tc>
                  <a:txBody>
                    <a:bodyPr/>
                    <a:lstStyle/>
                    <a:p>
                      <a:r>
                        <a:rPr lang="en-US" dirty="0" smtClean="0"/>
                        <a:t>General Announcements</a:t>
                      </a:r>
                      <a:r>
                        <a:rPr lang="en-US" baseline="0" dirty="0" smtClean="0"/>
                        <a:t> </a:t>
                      </a:r>
                      <a:endParaRPr lang="en-US" dirty="0"/>
                    </a:p>
                  </a:txBody>
                  <a:tcPr/>
                </a:tc>
                <a:tc>
                  <a:txBody>
                    <a:bodyPr/>
                    <a:lstStyle/>
                    <a:p>
                      <a:r>
                        <a:rPr lang="en-US" dirty="0" smtClean="0"/>
                        <a:t>5 minutes</a:t>
                      </a:r>
                      <a:endParaRPr lang="en-US" dirty="0"/>
                    </a:p>
                  </a:txBody>
                  <a:tcPr/>
                </a:tc>
              </a:tr>
              <a:tr h="480327">
                <a:tc>
                  <a:txBody>
                    <a:bodyPr/>
                    <a:lstStyle/>
                    <a:p>
                      <a:pPr marL="0" marR="0" indent="0" algn="l" defTabSz="457200" rtl="0" eaLnBrk="1" fontAlgn="auto" latinLnBrk="0" hangingPunct="1">
                        <a:lnSpc>
                          <a:spcPct val="100000"/>
                        </a:lnSpc>
                        <a:spcBef>
                          <a:spcPts val="0"/>
                        </a:spcBef>
                        <a:spcAft>
                          <a:spcPts val="0"/>
                        </a:spcAft>
                        <a:buClrTx/>
                        <a:buSzTx/>
                        <a:buFont typeface="Arial"/>
                        <a:buNone/>
                        <a:tabLst/>
                        <a:defRPr/>
                      </a:pPr>
                      <a:r>
                        <a:rPr lang="en-US" baseline="0" dirty="0" smtClean="0"/>
                        <a:t>Review Dataset Considerations </a:t>
                      </a:r>
                    </a:p>
                  </a:txBody>
                  <a:tcPr/>
                </a:tc>
                <a:tc>
                  <a:txBody>
                    <a:bodyPr/>
                    <a:lstStyle/>
                    <a:p>
                      <a:r>
                        <a:rPr lang="en-US" baseline="0" dirty="0" smtClean="0"/>
                        <a:t>50 minutes</a:t>
                      </a:r>
                      <a:endParaRPr lang="en-US" dirty="0"/>
                    </a:p>
                  </a:txBody>
                  <a:tcPr/>
                </a:tc>
              </a:tr>
              <a:tr h="480327">
                <a:tc>
                  <a:txBody>
                    <a:bodyPr/>
                    <a:lstStyle/>
                    <a:p>
                      <a:pPr marL="0" indent="0">
                        <a:buFont typeface="Arial"/>
                        <a:buNone/>
                      </a:pPr>
                      <a:r>
                        <a:rPr lang="en-US" dirty="0" smtClean="0"/>
                        <a:t>Next Steps/Questions</a:t>
                      </a:r>
                      <a:endParaRPr lang="en-US" dirty="0"/>
                    </a:p>
                  </a:txBody>
                  <a:tcPr/>
                </a:tc>
                <a:tc>
                  <a:txBody>
                    <a:bodyPr/>
                    <a:lstStyle/>
                    <a:p>
                      <a:r>
                        <a:rPr lang="en-US" dirty="0" smtClean="0"/>
                        <a:t>5 minutes </a:t>
                      </a:r>
                      <a:endParaRPr lang="en-US" dirty="0"/>
                    </a:p>
                  </a:txBody>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p:txBody>
          <a:bodyPr/>
          <a:lstStyle/>
          <a:p>
            <a:r>
              <a:rPr lang="en-US" smtClean="0"/>
              <a:t>General Announcements </a:t>
            </a:r>
          </a:p>
        </p:txBody>
      </p:sp>
      <p:sp>
        <p:nvSpPr>
          <p:cNvPr id="3" name="Content Placeholder 2"/>
          <p:cNvSpPr>
            <a:spLocks noGrp="1"/>
          </p:cNvSpPr>
          <p:nvPr>
            <p:ph idx="1"/>
          </p:nvPr>
        </p:nvSpPr>
        <p:spPr>
          <a:xfrm>
            <a:off x="286382" y="1143000"/>
            <a:ext cx="8630606" cy="5045075"/>
          </a:xfrm>
        </p:spPr>
        <p:txBody>
          <a:bodyPr rtlCol="0">
            <a:normAutofit/>
          </a:bodyPr>
          <a:lstStyle/>
          <a:p>
            <a:pPr fontAlgn="auto">
              <a:buClr>
                <a:schemeClr val="accent5"/>
              </a:buClr>
              <a:defRPr/>
            </a:pPr>
            <a:r>
              <a:rPr lang="en-US" dirty="0" smtClean="0"/>
              <a:t>The next Patient Choice Technical Project Use Case Development meeting will be on </a:t>
            </a:r>
            <a:r>
              <a:rPr lang="en-US" b="1" dirty="0" smtClean="0"/>
              <a:t>Friday, April 21</a:t>
            </a:r>
            <a:r>
              <a:rPr lang="en-US" b="1" baseline="30000" dirty="0" smtClean="0"/>
              <a:t>st</a:t>
            </a:r>
            <a:r>
              <a:rPr lang="en-US" b="1" dirty="0" smtClean="0"/>
              <a:t>, </a:t>
            </a:r>
            <a:r>
              <a:rPr lang="en-US" b="1" dirty="0"/>
              <a:t>2</a:t>
            </a:r>
            <a:r>
              <a:rPr lang="en-US" b="1" dirty="0" smtClean="0"/>
              <a:t>017 at 11am ET</a:t>
            </a:r>
          </a:p>
          <a:p>
            <a:pPr marL="0" indent="0" fontAlgn="auto">
              <a:buClr>
                <a:schemeClr val="accent5"/>
              </a:buClr>
              <a:buNone/>
              <a:defRPr/>
            </a:pPr>
            <a:endParaRPr lang="en-US" b="1" dirty="0" smtClean="0"/>
          </a:p>
        </p:txBody>
      </p:sp>
      <p:sp>
        <p:nvSpPr>
          <p:cNvPr id="26627" name="Slide Number Placeholder 3"/>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29D7FE-1545-491E-951D-788CF6719A5A}" type="slidenum">
              <a:rPr lang="en-US">
                <a:solidFill>
                  <a:srgbClr val="9E9E9C"/>
                </a:solidFill>
                <a:latin typeface="Calibri" pitchFamily="34" charset="0"/>
                <a:cs typeface="Arial" charset="0"/>
              </a:rPr>
              <a:pPr fontAlgn="base">
                <a:spcBef>
                  <a:spcPct val="0"/>
                </a:spcBef>
                <a:spcAft>
                  <a:spcPct val="0"/>
                </a:spcAft>
              </a:pPr>
              <a:t>4</a:t>
            </a:fld>
            <a:endParaRPr lang="en-US">
              <a:solidFill>
                <a:srgbClr val="9E9E9C"/>
              </a:solidFill>
              <a:latin typeface="Calibri" pitchFamily="34" charset="0"/>
              <a:cs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ea typeface="MS PGothic" pitchFamily="34" charset="-128"/>
              </a:rPr>
              <a:t>Proposed Use Case &amp; Functional </a:t>
            </a:r>
            <a:br>
              <a:rPr lang="en-US" altLang="en-US" dirty="0">
                <a:ea typeface="MS PGothic" pitchFamily="34" charset="-128"/>
              </a:rPr>
            </a:br>
            <a:r>
              <a:rPr lang="en-US" altLang="en-US" dirty="0">
                <a:ea typeface="MS PGothic" pitchFamily="34" charset="-128"/>
              </a:rPr>
              <a:t>Requirements Development Timeline</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851623276"/>
              </p:ext>
            </p:extLst>
          </p:nvPr>
        </p:nvGraphicFramePr>
        <p:xfrm>
          <a:off x="160224" y="1093516"/>
          <a:ext cx="8856691" cy="5359200"/>
        </p:xfrm>
        <a:graphic>
          <a:graphicData uri="http://schemas.openxmlformats.org/drawingml/2006/table">
            <a:tbl>
              <a:tblPr firstRow="1" bandRow="1">
                <a:tableStyleId>{5C22544A-7EE6-4342-B048-85BDC9FD1C3A}</a:tableStyleId>
              </a:tblPr>
              <a:tblGrid>
                <a:gridCol w="719391"/>
                <a:gridCol w="1286962"/>
                <a:gridCol w="3959886"/>
                <a:gridCol w="2890452"/>
              </a:tblGrid>
              <a:tr h="40893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FFFFFF"/>
                          </a:solidFill>
                          <a:effectLst/>
                          <a:latin typeface="Calibri" pitchFamily="34" charset="0"/>
                          <a:cs typeface="Arial" charset="0"/>
                        </a:rPr>
                        <a:t>Week</a:t>
                      </a: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FFFFFF"/>
                          </a:solidFill>
                          <a:effectLst/>
                          <a:latin typeface="Calibri" pitchFamily="34" charset="0"/>
                          <a:cs typeface="Arial" charset="0"/>
                        </a:rPr>
                        <a:t>Target Date</a:t>
                      </a: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Calibri" pitchFamily="34" charset="0"/>
                          <a:cs typeface="Arial" charset="0"/>
                        </a:rPr>
                        <a:t>Working Session Tasks</a:t>
                      </a: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FFFFFF"/>
                          </a:solidFill>
                          <a:effectLst/>
                          <a:latin typeface="Calibri" pitchFamily="34" charset="0"/>
                          <a:cs typeface="Arial" charset="0"/>
                        </a:rPr>
                        <a:t>Review and Provide Comments via Confluence (due Thursdays @ 12 pm ET)</a:t>
                      </a:r>
                    </a:p>
                  </a:txBody>
                  <a:tcPr horzOverflow="overflow"/>
                </a:tc>
              </a:tr>
              <a:tr h="61339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3C3C3B"/>
                          </a:solidFill>
                          <a:effectLst/>
                          <a:latin typeface="Calibri" pitchFamily="34" charset="0"/>
                          <a:cs typeface="Arial" charset="0"/>
                        </a:rPr>
                        <a:t>20</a:t>
                      </a: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3C3C3B"/>
                          </a:solidFill>
                          <a:effectLst/>
                          <a:latin typeface="Calibri" pitchFamily="34" charset="0"/>
                          <a:cs typeface="Arial" charset="0"/>
                        </a:rPr>
                        <a:t>3/17</a:t>
                      </a:r>
                    </a:p>
                  </a:txBody>
                  <a:tcPr horzOverflow="overflow"/>
                </a:tc>
                <a:tc>
                  <a:txBody>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1200" b="0" i="0" u="none" strike="noStrike" cap="none" normalizeH="0" baseline="0" dirty="0" smtClean="0">
                          <a:ln>
                            <a:noFill/>
                          </a:ln>
                          <a:solidFill>
                            <a:srgbClr val="3C3C3B"/>
                          </a:solidFill>
                          <a:effectLst/>
                          <a:latin typeface="Calibri" pitchFamily="34" charset="0"/>
                          <a:cs typeface="Arial" charset="0"/>
                        </a:rPr>
                        <a:t>Review: Finalized Functional Requirements, Finalized Sequence Diagrams</a:t>
                      </a:r>
                    </a:p>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1200" b="0" i="0" u="none" strike="noStrike" cap="none" normalizeH="0" baseline="0" dirty="0" smtClean="0">
                          <a:ln>
                            <a:noFill/>
                          </a:ln>
                          <a:solidFill>
                            <a:srgbClr val="3C3C3B"/>
                          </a:solidFill>
                          <a:effectLst/>
                          <a:latin typeface="Calibri" pitchFamily="34" charset="0"/>
                          <a:cs typeface="Arial" charset="0"/>
                        </a:rPr>
                        <a:t>Introduce:  High-level Business Issues &amp; Obstacles</a:t>
                      </a:r>
                    </a:p>
                  </a:txBody>
                  <a:tcPr horzOverflow="overflow"/>
                </a:tc>
                <a:tc>
                  <a:txBody>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1200" b="0" i="0" u="none" strike="noStrike" cap="none" normalizeH="0" baseline="0" dirty="0" smtClean="0">
                          <a:ln>
                            <a:noFill/>
                          </a:ln>
                          <a:solidFill>
                            <a:srgbClr val="3C3C3B"/>
                          </a:solidFill>
                          <a:effectLst/>
                          <a:latin typeface="Calibri" pitchFamily="34" charset="0"/>
                          <a:cs typeface="Arial" charset="0"/>
                        </a:rPr>
                        <a:t>Review: High Business Issues &amp; Obstacles</a:t>
                      </a:r>
                    </a:p>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en-US" sz="1200" b="0" i="0" u="none" strike="noStrike" cap="none" normalizeH="0" baseline="0" dirty="0" smtClean="0">
                        <a:ln>
                          <a:noFill/>
                        </a:ln>
                        <a:solidFill>
                          <a:srgbClr val="3C3C3B"/>
                        </a:solidFill>
                        <a:effectLst/>
                        <a:latin typeface="Calibri" pitchFamily="34" charset="0"/>
                        <a:cs typeface="Arial" charset="0"/>
                      </a:endParaRPr>
                    </a:p>
                  </a:txBody>
                  <a:tcPr horzOverflow="overflow"/>
                </a:tc>
              </a:tr>
              <a:tr h="6132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3C3C3B"/>
                          </a:solidFill>
                          <a:effectLst/>
                          <a:latin typeface="Calibri" pitchFamily="34" charset="0"/>
                          <a:cs typeface="Arial" charset="0"/>
                        </a:rPr>
                        <a:t>21</a:t>
                      </a: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3C3C3B"/>
                          </a:solidFill>
                          <a:effectLst/>
                          <a:latin typeface="Calibri" pitchFamily="34" charset="0"/>
                          <a:cs typeface="Arial" charset="0"/>
                        </a:rPr>
                        <a:t>3/24</a:t>
                      </a:r>
                    </a:p>
                  </a:txBody>
                  <a:tcPr horzOverflow="overflow"/>
                </a:tc>
                <a:tc>
                  <a:txBody>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1200" b="0" i="0" u="none" strike="noStrike" cap="none" normalizeH="0" baseline="0" dirty="0" smtClean="0">
                          <a:ln>
                            <a:noFill/>
                          </a:ln>
                          <a:solidFill>
                            <a:srgbClr val="3C3C3B"/>
                          </a:solidFill>
                          <a:effectLst/>
                          <a:latin typeface="Calibri" pitchFamily="34" charset="0"/>
                          <a:cs typeface="Arial" charset="0"/>
                        </a:rPr>
                        <a:t>Introduce: Dataset Considerations</a:t>
                      </a:r>
                    </a:p>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1200" b="0" i="0" u="none" strike="noStrike" cap="none" normalizeH="0" baseline="0" dirty="0" smtClean="0">
                          <a:ln>
                            <a:noFill/>
                          </a:ln>
                          <a:solidFill>
                            <a:srgbClr val="3C3C3B"/>
                          </a:solidFill>
                          <a:effectLst/>
                          <a:latin typeface="Calibri" pitchFamily="34" charset="0"/>
                          <a:cs typeface="Arial" charset="0"/>
                        </a:rPr>
                        <a:t>Review: High Business Issues &amp; Obstacles</a:t>
                      </a:r>
                    </a:p>
                  </a:txBody>
                  <a:tcPr horzOverflow="overflow"/>
                </a:tc>
                <a:tc>
                  <a:txBody>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1200" b="0" i="0" u="none" strike="noStrike" cap="none" normalizeH="0" baseline="0" dirty="0" smtClean="0">
                          <a:ln>
                            <a:noFill/>
                          </a:ln>
                          <a:solidFill>
                            <a:srgbClr val="3C3C3B"/>
                          </a:solidFill>
                          <a:effectLst/>
                          <a:latin typeface="Calibri" pitchFamily="34" charset="0"/>
                          <a:cs typeface="Arial" charset="0"/>
                        </a:rPr>
                        <a:t>Review Dataset Considerations, Scenario 4 Base Flows and Functional Requirements</a:t>
                      </a:r>
                    </a:p>
                  </a:txBody>
                  <a:tcPr horzOverflow="overflow"/>
                </a:tc>
              </a:tr>
              <a:tr h="6132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3C3C3B"/>
                          </a:solidFill>
                          <a:effectLst/>
                          <a:latin typeface="Calibri" pitchFamily="34" charset="0"/>
                          <a:cs typeface="Arial" charset="0"/>
                        </a:rPr>
                        <a:t>22</a:t>
                      </a: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3C3C3B"/>
                          </a:solidFill>
                          <a:effectLst/>
                          <a:latin typeface="Calibri" pitchFamily="34" charset="0"/>
                          <a:cs typeface="Arial" charset="0"/>
                        </a:rPr>
                        <a:t>3/31</a:t>
                      </a:r>
                    </a:p>
                  </a:txBody>
                  <a:tcPr horzOverflow="overflow"/>
                </a:tc>
                <a:tc>
                  <a:txBody>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1200" b="1" i="0" u="none" strike="noStrike" cap="none" normalizeH="0" baseline="0" dirty="0" smtClean="0">
                          <a:ln>
                            <a:noFill/>
                          </a:ln>
                          <a:solidFill>
                            <a:srgbClr val="3C3C3B"/>
                          </a:solidFill>
                          <a:effectLst/>
                          <a:latin typeface="Calibri" pitchFamily="34" charset="0"/>
                          <a:cs typeface="Arial" charset="0"/>
                        </a:rPr>
                        <a:t>Cancelled </a:t>
                      </a:r>
                    </a:p>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en-US" sz="1200" b="0" i="0" u="none" strike="noStrike" cap="none" normalizeH="0" baseline="0" dirty="0" smtClean="0">
                        <a:ln>
                          <a:noFill/>
                        </a:ln>
                        <a:solidFill>
                          <a:srgbClr val="3C3C3B"/>
                        </a:solidFill>
                        <a:effectLst/>
                        <a:latin typeface="Calibri" pitchFamily="34" charset="0"/>
                        <a:cs typeface="Arial" charset="0"/>
                      </a:endParaRPr>
                    </a:p>
                  </a:txBody>
                  <a:tcPr horzOverflow="overflow"/>
                </a:tc>
                <a:tc>
                  <a:txBody>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1200" b="1" i="0" u="none" strike="noStrike" cap="none" normalizeH="0" baseline="0" dirty="0" smtClean="0">
                          <a:ln>
                            <a:noFill/>
                          </a:ln>
                          <a:solidFill>
                            <a:srgbClr val="3C3C3B"/>
                          </a:solidFill>
                          <a:effectLst/>
                          <a:latin typeface="Calibri" pitchFamily="34" charset="0"/>
                          <a:cs typeface="Arial" charset="0"/>
                        </a:rPr>
                        <a:t>Cancelled</a:t>
                      </a:r>
                    </a:p>
                  </a:txBody>
                  <a:tcPr horzOverflow="overflow"/>
                </a:tc>
              </a:tr>
              <a:tr h="6132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3C3C3B"/>
                          </a:solidFill>
                          <a:effectLst/>
                          <a:latin typeface="Calibri" pitchFamily="34" charset="0"/>
                          <a:cs typeface="Arial" charset="0"/>
                        </a:rPr>
                        <a:t>23</a:t>
                      </a: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3C3C3B"/>
                          </a:solidFill>
                          <a:effectLst/>
                          <a:latin typeface="Calibri" pitchFamily="34" charset="0"/>
                          <a:cs typeface="Arial" charset="0"/>
                        </a:rPr>
                        <a:t>4/7</a:t>
                      </a:r>
                    </a:p>
                  </a:txBody>
                  <a:tcPr horzOverflow="overflow"/>
                </a:tc>
                <a:tc>
                  <a:txBody>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1200" b="0" i="0" u="none" strike="noStrike" cap="none" normalizeH="0" baseline="0" dirty="0" smtClean="0">
                          <a:ln>
                            <a:noFill/>
                          </a:ln>
                          <a:solidFill>
                            <a:srgbClr val="3C3C3B"/>
                          </a:solidFill>
                          <a:effectLst/>
                          <a:latin typeface="Calibri" pitchFamily="34" charset="0"/>
                          <a:cs typeface="Arial" charset="0"/>
                        </a:rPr>
                        <a:t>Review: Dataset Considerations</a:t>
                      </a:r>
                    </a:p>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en-US" sz="1200" b="0" i="0" u="none" strike="noStrike" cap="none" normalizeH="0" baseline="0" dirty="0" smtClean="0">
                        <a:ln>
                          <a:noFill/>
                        </a:ln>
                        <a:solidFill>
                          <a:srgbClr val="3C3C3B"/>
                        </a:solidFill>
                        <a:effectLst/>
                        <a:latin typeface="Calibri" pitchFamily="34" charset="0"/>
                        <a:cs typeface="Arial" charset="0"/>
                      </a:endParaRPr>
                    </a:p>
                  </a:txBody>
                  <a:tcPr horzOverflow="overflow"/>
                </a:tc>
                <a:tc>
                  <a:txBody>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1200" b="0" i="0" u="none" strike="noStrike" cap="none" normalizeH="0" baseline="0" dirty="0" smtClean="0">
                          <a:ln>
                            <a:noFill/>
                          </a:ln>
                          <a:solidFill>
                            <a:srgbClr val="3C3C3B"/>
                          </a:solidFill>
                          <a:effectLst/>
                          <a:latin typeface="Calibri" pitchFamily="34" charset="0"/>
                          <a:cs typeface="Arial" charset="0"/>
                        </a:rPr>
                        <a:t>Review Dataset Considerations</a:t>
                      </a:r>
                    </a:p>
                  </a:txBody>
                  <a:tcPr horzOverflow="overflow"/>
                </a:tc>
              </a:tr>
              <a:tr h="6132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3C3C3B"/>
                          </a:solidFill>
                          <a:effectLst/>
                          <a:latin typeface="Calibri" pitchFamily="34" charset="0"/>
                          <a:cs typeface="Arial" charset="0"/>
                        </a:rPr>
                        <a:t>24</a:t>
                      </a: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3C3C3B"/>
                          </a:solidFill>
                          <a:effectLst/>
                          <a:latin typeface="Calibri" pitchFamily="34" charset="0"/>
                          <a:cs typeface="Arial" charset="0"/>
                        </a:rPr>
                        <a:t>4/14</a:t>
                      </a:r>
                    </a:p>
                  </a:txBody>
                  <a:tcPr horzOverflow="overflow"/>
                </a:tc>
                <a:tc>
                  <a:txBody>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1200" b="0" i="0" u="none" strike="noStrike" cap="none" normalizeH="0" baseline="0" dirty="0" smtClean="0">
                          <a:ln>
                            <a:noFill/>
                          </a:ln>
                          <a:solidFill>
                            <a:srgbClr val="3C3C3B"/>
                          </a:solidFill>
                          <a:effectLst/>
                          <a:latin typeface="Calibri" pitchFamily="34" charset="0"/>
                          <a:cs typeface="Arial" charset="0"/>
                        </a:rPr>
                        <a:t>Review: Dataset Considerations</a:t>
                      </a:r>
                    </a:p>
                  </a:txBody>
                  <a:tcPr horzOverflow="overflow"/>
                </a:tc>
                <a:tc>
                  <a:txBody>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1200" b="0" i="0" u="none" strike="noStrike" cap="none" normalizeH="0" baseline="0" dirty="0" smtClean="0">
                          <a:ln>
                            <a:noFill/>
                          </a:ln>
                          <a:solidFill>
                            <a:srgbClr val="3C3C3B"/>
                          </a:solidFill>
                          <a:effectLst/>
                          <a:latin typeface="Calibri" pitchFamily="34" charset="0"/>
                          <a:cs typeface="Arial" charset="0"/>
                        </a:rPr>
                        <a:t>Review Dataset Considerations</a:t>
                      </a:r>
                    </a:p>
                  </a:txBody>
                  <a:tcPr horzOverflow="overflow"/>
                </a:tc>
              </a:tr>
              <a:tr h="6132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3C3C3B"/>
                          </a:solidFill>
                          <a:effectLst/>
                          <a:latin typeface="Calibri" pitchFamily="34" charset="0"/>
                          <a:cs typeface="Arial" charset="0"/>
                        </a:rPr>
                        <a:t>25</a:t>
                      </a: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3C3C3B"/>
                          </a:solidFill>
                          <a:effectLst/>
                          <a:latin typeface="Calibri" pitchFamily="34" charset="0"/>
                          <a:cs typeface="Arial" charset="0"/>
                        </a:rPr>
                        <a:t>4/21</a:t>
                      </a:r>
                    </a:p>
                  </a:txBody>
                  <a:tcPr horzOverflow="overflow"/>
                </a:tc>
                <a:tc>
                  <a:txBody>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1200" b="0" i="0" u="none" strike="noStrike" cap="none" normalizeH="0" baseline="0" dirty="0" smtClean="0">
                          <a:ln>
                            <a:noFill/>
                          </a:ln>
                          <a:solidFill>
                            <a:srgbClr val="3C3C3B"/>
                          </a:solidFill>
                          <a:effectLst/>
                          <a:latin typeface="Calibri" pitchFamily="34" charset="0"/>
                          <a:cs typeface="Arial" charset="0"/>
                        </a:rPr>
                        <a:t>Review Final Dataset Considerations</a:t>
                      </a:r>
                    </a:p>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1200" b="0" i="0" u="none" strike="noStrike" cap="none" normalizeH="0" baseline="0" dirty="0" smtClean="0">
                          <a:ln>
                            <a:noFill/>
                          </a:ln>
                          <a:solidFill>
                            <a:srgbClr val="3C3C3B"/>
                          </a:solidFill>
                          <a:effectLst/>
                          <a:latin typeface="Calibri" pitchFamily="34" charset="0"/>
                          <a:cs typeface="Arial" charset="0"/>
                        </a:rPr>
                        <a:t>Introduce: End</a:t>
                      </a:r>
                      <a:r>
                        <a:rPr kumimoji="0" lang="en-US" sz="1200" b="0" i="0" u="none" strike="noStrike" cap="none" normalizeH="0" baseline="0" dirty="0" smtClean="0">
                          <a:ln>
                            <a:noFill/>
                          </a:ln>
                          <a:solidFill>
                            <a:srgbClr val="3C3C3B"/>
                          </a:solidFill>
                          <a:effectLst/>
                          <a:latin typeface="Calibri" pitchFamily="34" charset="0"/>
                          <a:cs typeface="Arial" charset="0"/>
                        </a:rPr>
                        <a:t>-to-End Review</a:t>
                      </a:r>
                    </a:p>
                  </a:txBody>
                  <a:tcPr horzOverflow="overflow"/>
                </a:tc>
                <a:tc>
                  <a:txBody>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1200" b="0" i="0" u="none" strike="noStrike" cap="none" normalizeH="0" baseline="0" dirty="0" smtClean="0">
                          <a:ln>
                            <a:noFill/>
                          </a:ln>
                          <a:solidFill>
                            <a:srgbClr val="3C3C3B"/>
                          </a:solidFill>
                          <a:effectLst/>
                          <a:latin typeface="Calibri" pitchFamily="34" charset="0"/>
                          <a:cs typeface="Arial" charset="0"/>
                        </a:rPr>
                        <a:t>End-to-End Review</a:t>
                      </a:r>
                    </a:p>
                  </a:txBody>
                  <a:tcPr horzOverflow="overflow"/>
                </a:tc>
              </a:tr>
              <a:tr h="6132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3C3C3B"/>
                          </a:solidFill>
                          <a:effectLst/>
                          <a:latin typeface="Calibri" pitchFamily="34" charset="0"/>
                          <a:cs typeface="Arial" charset="0"/>
                        </a:rPr>
                        <a:t>26</a:t>
                      </a: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3C3C3B"/>
                          </a:solidFill>
                          <a:effectLst/>
                          <a:latin typeface="Calibri" pitchFamily="34" charset="0"/>
                          <a:cs typeface="Arial" charset="0"/>
                        </a:rPr>
                        <a:t>4/28</a:t>
                      </a:r>
                    </a:p>
                  </a:txBody>
                  <a:tcPr horzOverflow="overflow"/>
                </a:tc>
                <a:tc>
                  <a:txBody>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1200" b="0" i="0" u="none" strike="noStrike" cap="none" normalizeH="0" baseline="0" dirty="0" smtClean="0">
                          <a:ln>
                            <a:noFill/>
                          </a:ln>
                          <a:solidFill>
                            <a:srgbClr val="3C3C3B"/>
                          </a:solidFill>
                          <a:effectLst/>
                          <a:latin typeface="Calibri" pitchFamily="34" charset="0"/>
                          <a:cs typeface="Arial" charset="0"/>
                        </a:rPr>
                        <a:t>Review comments from End</a:t>
                      </a:r>
                      <a:r>
                        <a:rPr kumimoji="0" lang="en-US" sz="1200" b="0" i="0" u="none" strike="noStrike" cap="none" normalizeH="0" baseline="0" dirty="0" smtClean="0">
                          <a:ln>
                            <a:noFill/>
                          </a:ln>
                          <a:solidFill>
                            <a:srgbClr val="3C3C3B"/>
                          </a:solidFill>
                          <a:effectLst/>
                          <a:latin typeface="Calibri" pitchFamily="34" charset="0"/>
                          <a:cs typeface="Arial" charset="0"/>
                        </a:rPr>
                        <a:t>-to-End Review</a:t>
                      </a:r>
                    </a:p>
                  </a:txBody>
                  <a:tcPr horzOverflow="overflow"/>
                </a:tc>
                <a:tc>
                  <a:txBody>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1200" b="0" i="0" u="none" strike="noStrike" cap="none" normalizeH="0" baseline="0" dirty="0" smtClean="0">
                          <a:ln>
                            <a:noFill/>
                          </a:ln>
                          <a:solidFill>
                            <a:srgbClr val="3C3C3B"/>
                          </a:solidFill>
                          <a:effectLst/>
                          <a:latin typeface="Calibri" pitchFamily="34" charset="0"/>
                          <a:cs typeface="Arial" charset="0"/>
                        </a:rPr>
                        <a:t>-</a:t>
                      </a:r>
                    </a:p>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en-US" sz="1200" b="0" i="0" u="none" strike="noStrike" cap="none" normalizeH="0" baseline="0" dirty="0" smtClean="0">
                        <a:ln>
                          <a:noFill/>
                        </a:ln>
                        <a:solidFill>
                          <a:srgbClr val="3C3C3B"/>
                        </a:solidFill>
                        <a:effectLst/>
                        <a:latin typeface="Calibri" pitchFamily="34" charset="0"/>
                        <a:cs typeface="Arial" charset="0"/>
                      </a:endParaRPr>
                    </a:p>
                  </a:txBody>
                  <a:tcPr horzOverflow="overflow"/>
                </a:tc>
              </a:tr>
              <a:tr h="6132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3C3C3B"/>
                          </a:solidFill>
                          <a:effectLst/>
                          <a:latin typeface="Calibri" pitchFamily="34" charset="0"/>
                          <a:cs typeface="Arial" charset="0"/>
                        </a:rPr>
                        <a:t>27</a:t>
                      </a:r>
                      <a:endParaRPr kumimoji="0" lang="en-US" sz="1200" b="0" i="0" u="none" strike="noStrike" cap="none" normalizeH="0" baseline="0" dirty="0" smtClean="0">
                        <a:ln>
                          <a:noFill/>
                        </a:ln>
                        <a:solidFill>
                          <a:srgbClr val="3C3C3B"/>
                        </a:solidFill>
                        <a:effectLst/>
                        <a:latin typeface="Calibri" pitchFamily="34" charset="0"/>
                        <a:cs typeface="Arial" charset="0"/>
                      </a:endParaRP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3C3C3B"/>
                          </a:solidFill>
                          <a:effectLst/>
                          <a:latin typeface="Calibri" pitchFamily="34" charset="0"/>
                          <a:cs typeface="Arial" charset="0"/>
                        </a:rPr>
                        <a:t>5/5</a:t>
                      </a:r>
                      <a:endParaRPr kumimoji="0" lang="en-US" sz="1200" b="0" i="0" u="none" strike="noStrike" cap="none" normalizeH="0" baseline="0" dirty="0" smtClean="0">
                        <a:ln>
                          <a:noFill/>
                        </a:ln>
                        <a:solidFill>
                          <a:srgbClr val="3C3C3B"/>
                        </a:solidFill>
                        <a:effectLst/>
                        <a:latin typeface="Calibri" pitchFamily="34" charset="0"/>
                        <a:cs typeface="Arial" charset="0"/>
                      </a:endParaRPr>
                    </a:p>
                  </a:txBody>
                  <a:tcPr horzOverflow="overflow"/>
                </a:tc>
                <a:tc>
                  <a:txBody>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1200" b="0" i="0" u="none" strike="noStrike" cap="none" normalizeH="0" baseline="0" dirty="0" smtClean="0">
                          <a:ln>
                            <a:noFill/>
                          </a:ln>
                          <a:solidFill>
                            <a:srgbClr val="3C3C3B"/>
                          </a:solidFill>
                          <a:effectLst/>
                          <a:latin typeface="Calibri" pitchFamily="34" charset="0"/>
                          <a:cs typeface="Arial" charset="0"/>
                        </a:rPr>
                        <a:t>Community Update Call: Pilots Launch</a:t>
                      </a:r>
                      <a:endParaRPr kumimoji="0" lang="en-US" sz="1200" b="0" i="0" u="none" strike="noStrike" cap="none" normalizeH="0" baseline="0" dirty="0" smtClean="0">
                        <a:ln>
                          <a:noFill/>
                        </a:ln>
                        <a:solidFill>
                          <a:srgbClr val="3C3C3B"/>
                        </a:solidFill>
                        <a:effectLst/>
                        <a:latin typeface="Calibri" pitchFamily="34" charset="0"/>
                        <a:cs typeface="Arial" charset="0"/>
                      </a:endParaRPr>
                    </a:p>
                  </a:txBody>
                  <a:tcPr horzOverflow="overflow"/>
                </a:tc>
                <a:tc>
                  <a:txBody>
                    <a:bodyPr/>
                    <a:lstStyle/>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en-US" sz="1200" b="0" i="0" u="none" strike="noStrike" cap="none" normalizeH="0" baseline="0" dirty="0" smtClean="0">
                        <a:ln>
                          <a:noFill/>
                        </a:ln>
                        <a:solidFill>
                          <a:srgbClr val="3C3C3B"/>
                        </a:solidFill>
                        <a:effectLst/>
                        <a:latin typeface="Calibri" pitchFamily="34" charset="0"/>
                        <a:cs typeface="Arial" charset="0"/>
                      </a:endParaRPr>
                    </a:p>
                  </a:txBody>
                  <a:tcPr horzOverflow="overflow"/>
                </a:tc>
              </a:tr>
            </a:tbl>
          </a:graphicData>
        </a:graphic>
      </p:graphicFrame>
      <p:sp>
        <p:nvSpPr>
          <p:cNvPr id="4" name="Slide Number Placeholder 3"/>
          <p:cNvSpPr>
            <a:spLocks noGrp="1"/>
          </p:cNvSpPr>
          <p:nvPr>
            <p:ph type="sldNum" sz="quarter" idx="11"/>
          </p:nvPr>
        </p:nvSpPr>
        <p:spPr/>
        <p:txBody>
          <a:bodyPr/>
          <a:lstStyle/>
          <a:p>
            <a:pPr>
              <a:defRPr/>
            </a:pPr>
            <a:fld id="{A49FF5D6-FC7F-4CF3-84AD-D31AD3BEFC82}" type="slidenum">
              <a:rPr lang="en-US" smtClean="0"/>
              <a:pPr>
                <a:defRPr/>
              </a:pPr>
              <a:t>5</a:t>
            </a:fld>
            <a:endParaRPr lang="en-US"/>
          </a:p>
        </p:txBody>
      </p:sp>
      <p:sp>
        <p:nvSpPr>
          <p:cNvPr id="6" name="TextBox 5"/>
          <p:cNvSpPr txBox="1"/>
          <p:nvPr/>
        </p:nvSpPr>
        <p:spPr>
          <a:xfrm>
            <a:off x="123973" y="3943695"/>
            <a:ext cx="8862927" cy="720962"/>
          </a:xfrm>
          <a:prstGeom prst="rect">
            <a:avLst/>
          </a:prstGeom>
          <a:noFill/>
          <a:ln w="41275">
            <a:solidFill>
              <a:schemeClr val="accent5"/>
            </a:solidFill>
          </a:ln>
        </p:spPr>
        <p:txBody>
          <a:bodyPr wrap="square">
            <a:spAutoFit/>
          </a:bodyPr>
          <a:lstStyle/>
          <a:p>
            <a:pPr fontAlgn="auto">
              <a:spcBef>
                <a:spcPts val="0"/>
              </a:spcBef>
              <a:spcAft>
                <a:spcPts val="0"/>
              </a:spcAft>
              <a:defRPr/>
            </a:pPr>
            <a:endParaRPr lang="en-US" dirty="0">
              <a:latin typeface="+mn-lt"/>
              <a:cs typeface="+mn-cs"/>
            </a:endParaRPr>
          </a:p>
        </p:txBody>
      </p:sp>
    </p:spTree>
    <p:extLst>
      <p:ext uri="{BB962C8B-B14F-4D97-AF65-F5344CB8AC3E}">
        <p14:creationId xmlns:p14="http://schemas.microsoft.com/office/powerpoint/2010/main" val="17411385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532561"/>
            <a:ext cx="8229600" cy="1485900"/>
          </a:xfrm>
          <a:extLst/>
        </p:spPr>
        <p:txBody>
          <a:bodyPr rtlCol="0">
            <a:noAutofit/>
          </a:bodyPr>
          <a:lstStyle/>
          <a:p>
            <a:pPr marL="0" indent="0" algn="ctr" fontAlgn="auto">
              <a:spcAft>
                <a:spcPts val="0"/>
              </a:spcAft>
              <a:buClr>
                <a:schemeClr val="accent5"/>
              </a:buClr>
              <a:buFont typeface="Arial" pitchFamily="34" charset="0"/>
              <a:buNone/>
              <a:defRPr/>
            </a:pPr>
            <a:r>
              <a:rPr lang="en-US" sz="2600" b="1" dirty="0" smtClean="0">
                <a:ln w="17780" cmpd="sng">
                  <a:solidFill>
                    <a:schemeClr val="accent1">
                      <a:tint val="3000"/>
                    </a:schemeClr>
                  </a:solidFill>
                  <a:prstDash val="solid"/>
                  <a:miter lim="800000"/>
                </a:ln>
              </a:rPr>
              <a:t>Use Case:  </a:t>
            </a:r>
          </a:p>
          <a:p>
            <a:pPr marL="0" indent="0" algn="ctr" fontAlgn="auto">
              <a:spcAft>
                <a:spcPts val="0"/>
              </a:spcAft>
              <a:buClr>
                <a:schemeClr val="accent5"/>
              </a:buClr>
              <a:buFont typeface="Arial" pitchFamily="34" charset="0"/>
              <a:buNone/>
              <a:defRPr/>
            </a:pPr>
            <a:r>
              <a:rPr lang="en-US" sz="2600" b="1" dirty="0" smtClean="0">
                <a:ln w="17780" cmpd="sng">
                  <a:solidFill>
                    <a:schemeClr val="accent1">
                      <a:tint val="3000"/>
                    </a:schemeClr>
                  </a:solidFill>
                  <a:prstDash val="solid"/>
                  <a:miter lim="800000"/>
                </a:ln>
              </a:rPr>
              <a:t>Working Session</a:t>
            </a:r>
          </a:p>
        </p:txBody>
      </p:sp>
      <p:sp>
        <p:nvSpPr>
          <p:cNvPr id="27650" name="Slide Number Placeholder 1"/>
          <p:cNvSpPr>
            <a:spLocks noGrp="1"/>
          </p:cNvSpPr>
          <p:nvPr>
            <p:ph type="sldNum" sz="quarter" idx="11"/>
          </p:nvPr>
        </p:nvSpPr>
        <p:spPr bwMode="auto">
          <a:xfrm>
            <a:off x="3124200" y="6497638"/>
            <a:ext cx="2895600" cy="233362"/>
          </a:xfrm>
          <a:noFill/>
          <a:ln>
            <a:miter lim="800000"/>
            <a:headEnd/>
            <a:tailEnd/>
          </a:ln>
        </p:spPr>
        <p:txBody>
          <a:bodyPr wrap="square" numCol="1" anchorCtr="0" compatLnSpc="1">
            <a:prstTxWarp prst="textNoShape">
              <a:avLst/>
            </a:prstTxWarp>
          </a:bodyPr>
          <a:lstStyle/>
          <a:p>
            <a:pPr algn="ctr" fontAlgn="base">
              <a:spcBef>
                <a:spcPct val="0"/>
              </a:spcBef>
              <a:spcAft>
                <a:spcPct val="0"/>
              </a:spcAft>
            </a:pPr>
            <a:fld id="{DEE6CA67-51D4-4381-85D6-F2288A517C29}" type="slidenum">
              <a:rPr lang="en-US" altLang="en-US" sz="1000">
                <a:solidFill>
                  <a:srgbClr val="898989"/>
                </a:solidFill>
                <a:latin typeface="Calibri" pitchFamily="34" charset="0"/>
                <a:ea typeface="MS PGothic" pitchFamily="34" charset="-128"/>
                <a:cs typeface="Arial" charset="0"/>
              </a:rPr>
              <a:pPr algn="ctr" fontAlgn="base">
                <a:spcBef>
                  <a:spcPct val="0"/>
                </a:spcBef>
                <a:spcAft>
                  <a:spcPct val="0"/>
                </a:spcAft>
              </a:pPr>
              <a:t>6</a:t>
            </a:fld>
            <a:endParaRPr lang="en-US" altLang="en-US" sz="1000">
              <a:solidFill>
                <a:srgbClr val="898989"/>
              </a:solidFill>
              <a:latin typeface="Calibri" pitchFamily="34" charset="0"/>
              <a:ea typeface="MS PGothic" pitchFamily="34" charset="-128"/>
              <a:cs typeface="Arial" charset="0"/>
            </a:endParaRPr>
          </a:p>
        </p:txBody>
      </p:sp>
    </p:spTree>
    <p:extLst>
      <p:ext uri="{BB962C8B-B14F-4D97-AF65-F5344CB8AC3E}">
        <p14:creationId xmlns:p14="http://schemas.microsoft.com/office/powerpoint/2010/main" val="197017502"/>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p:txBody>
          <a:bodyPr/>
          <a:lstStyle/>
          <a:p>
            <a:r>
              <a:rPr lang="en-US" dirty="0"/>
              <a:t>Common Rule Informed Consent: </a:t>
            </a:r>
            <a:r>
              <a:rPr lang="en-US" dirty="0" smtClean="0"/>
              <a:t>Elements (45 CFR 46.116)</a:t>
            </a:r>
          </a:p>
        </p:txBody>
      </p:sp>
      <p:sp>
        <p:nvSpPr>
          <p:cNvPr id="24579" name="Slide Number Placeholder 3"/>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10CAC38-BA84-41BB-A23A-042A69D54F8F}" type="slidenum">
              <a:rPr lang="en-US">
                <a:solidFill>
                  <a:srgbClr val="9E9E9C"/>
                </a:solidFill>
                <a:latin typeface="Calibri" pitchFamily="34" charset="0"/>
                <a:cs typeface="Arial" charset="0"/>
              </a:rPr>
              <a:pPr fontAlgn="base">
                <a:spcBef>
                  <a:spcPct val="0"/>
                </a:spcBef>
                <a:spcAft>
                  <a:spcPct val="0"/>
                </a:spcAft>
              </a:pPr>
              <a:t>7</a:t>
            </a:fld>
            <a:endParaRPr lang="en-US">
              <a:solidFill>
                <a:srgbClr val="9E9E9C"/>
              </a:solidFill>
              <a:latin typeface="Calibri" pitchFamily="34" charset="0"/>
              <a:cs typeface="Arial" charset="0"/>
            </a:endParaRPr>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3848586309"/>
              </p:ext>
            </p:extLst>
          </p:nvPr>
        </p:nvGraphicFramePr>
        <p:xfrm>
          <a:off x="381000" y="1143000"/>
          <a:ext cx="8382000" cy="4790439"/>
        </p:xfrm>
        <a:graphic>
          <a:graphicData uri="http://schemas.openxmlformats.org/drawingml/2006/table">
            <a:tbl>
              <a:tblPr firstRow="1" bandRow="1">
                <a:tableStyleId>{6E25E649-3F16-4E02-A733-19D2CDBF48F0}</a:tableStyleId>
              </a:tblPr>
              <a:tblGrid>
                <a:gridCol w="4191000"/>
                <a:gridCol w="4191000"/>
              </a:tblGrid>
              <a:tr h="370840">
                <a:tc>
                  <a:txBody>
                    <a:bodyPr/>
                    <a:lstStyle/>
                    <a:p>
                      <a:r>
                        <a:rPr lang="en-US" dirty="0" smtClean="0"/>
                        <a:t>Required elements</a:t>
                      </a:r>
                      <a:endParaRPr lang="en-US" dirty="0"/>
                    </a:p>
                  </a:txBody>
                  <a:tcPr/>
                </a:tc>
                <a:tc>
                  <a:txBody>
                    <a:bodyPr/>
                    <a:lstStyle/>
                    <a:p>
                      <a:r>
                        <a:rPr lang="en-US" dirty="0" smtClean="0"/>
                        <a:t>Additional elements</a:t>
                      </a:r>
                      <a:endParaRPr lang="en-US" dirty="0"/>
                    </a:p>
                  </a:txBody>
                  <a:tcPr/>
                </a:tc>
              </a:tr>
              <a:tr h="370840">
                <a:tc>
                  <a:txBody>
                    <a:bodyPr/>
                    <a:lstStyle/>
                    <a:p>
                      <a:r>
                        <a:rPr lang="en-US" b="1" dirty="0" smtClean="0"/>
                        <a:t>1</a:t>
                      </a:r>
                      <a:r>
                        <a:rPr lang="en-US" dirty="0" smtClean="0"/>
                        <a:t> Description</a:t>
                      </a:r>
                      <a:r>
                        <a:rPr lang="en-US" baseline="0" dirty="0" smtClean="0"/>
                        <a:t> of Study</a:t>
                      </a:r>
                      <a:endParaRPr lang="en-US" dirty="0"/>
                    </a:p>
                  </a:txBody>
                  <a:tcPr/>
                </a:tc>
                <a:tc>
                  <a:txBody>
                    <a:bodyPr/>
                    <a:lstStyle/>
                    <a:p>
                      <a:r>
                        <a:rPr lang="en-US" b="1" dirty="0" smtClean="0"/>
                        <a:t>1</a:t>
                      </a:r>
                      <a:r>
                        <a:rPr lang="en-US" dirty="0" smtClean="0"/>
                        <a:t> Statement regarding unforeseeable risks</a:t>
                      </a:r>
                      <a:endParaRPr lang="en-US" dirty="0"/>
                    </a:p>
                  </a:txBody>
                  <a:tcPr/>
                </a:tc>
              </a:tr>
              <a:tr h="370840">
                <a:tc>
                  <a:txBody>
                    <a:bodyPr/>
                    <a:lstStyle/>
                    <a:p>
                      <a:r>
                        <a:rPr lang="en-US" b="1" dirty="0" smtClean="0"/>
                        <a:t>2</a:t>
                      </a:r>
                      <a:r>
                        <a:rPr lang="en-US" dirty="0" smtClean="0"/>
                        <a:t> Patient</a:t>
                      </a:r>
                      <a:r>
                        <a:rPr lang="en-US" baseline="0" dirty="0" smtClean="0"/>
                        <a:t> risks or discomfort</a:t>
                      </a:r>
                      <a:endParaRPr lang="en-US" dirty="0"/>
                    </a:p>
                  </a:txBody>
                  <a:tcPr/>
                </a:tc>
                <a:tc>
                  <a:txBody>
                    <a:bodyPr/>
                    <a:lstStyle/>
                    <a:p>
                      <a:r>
                        <a:rPr lang="en-US" b="1" dirty="0" smtClean="0"/>
                        <a:t>2</a:t>
                      </a:r>
                      <a:r>
                        <a:rPr lang="en-US" dirty="0" smtClean="0"/>
                        <a:t> Situations warranting termination</a:t>
                      </a:r>
                      <a:endParaRPr lang="en-US" dirty="0"/>
                    </a:p>
                  </a:txBody>
                  <a:tcPr/>
                </a:tc>
              </a:tr>
              <a:tr h="370840">
                <a:tc>
                  <a:txBody>
                    <a:bodyPr/>
                    <a:lstStyle/>
                    <a:p>
                      <a:r>
                        <a:rPr lang="en-US" b="1" dirty="0" smtClean="0"/>
                        <a:t>3</a:t>
                      </a:r>
                      <a:r>
                        <a:rPr lang="en-US" baseline="0" dirty="0" smtClean="0"/>
                        <a:t> Patient benefits</a:t>
                      </a:r>
                      <a:endParaRPr lang="en-US" dirty="0"/>
                    </a:p>
                  </a:txBody>
                  <a:tcPr/>
                </a:tc>
                <a:tc>
                  <a:txBody>
                    <a:bodyPr/>
                    <a:lstStyle/>
                    <a:p>
                      <a:r>
                        <a:rPr lang="en-US" b="1" dirty="0" smtClean="0"/>
                        <a:t>3</a:t>
                      </a:r>
                      <a:r>
                        <a:rPr lang="en-US" dirty="0" smtClean="0"/>
                        <a:t> Additional costs</a:t>
                      </a:r>
                      <a:endParaRPr lang="en-US" dirty="0"/>
                    </a:p>
                  </a:txBody>
                  <a:tcPr/>
                </a:tc>
              </a:tr>
              <a:tr h="370840">
                <a:tc>
                  <a:txBody>
                    <a:bodyPr/>
                    <a:lstStyle/>
                    <a:p>
                      <a:r>
                        <a:rPr lang="en-US" b="1" dirty="0" smtClean="0"/>
                        <a:t>4</a:t>
                      </a:r>
                      <a:r>
                        <a:rPr lang="en-US" dirty="0" smtClean="0"/>
                        <a:t> Alternative procedure</a:t>
                      </a:r>
                      <a:r>
                        <a:rPr lang="en-US" baseline="0" dirty="0" smtClean="0"/>
                        <a:t>s or treatments</a:t>
                      </a:r>
                      <a:endParaRPr lang="en-US" dirty="0"/>
                    </a:p>
                  </a:txBody>
                  <a:tcPr/>
                </a:tc>
                <a:tc>
                  <a:txBody>
                    <a:bodyPr/>
                    <a:lstStyle/>
                    <a:p>
                      <a:r>
                        <a:rPr lang="en-US" b="1" dirty="0" smtClean="0"/>
                        <a:t>4</a:t>
                      </a:r>
                      <a:r>
                        <a:rPr lang="en-US" dirty="0" smtClean="0"/>
                        <a:t> Procedures for patient termination</a:t>
                      </a:r>
                      <a:endParaRPr lang="en-US" dirty="0"/>
                    </a:p>
                  </a:txBody>
                  <a:tcPr/>
                </a:tc>
              </a:tr>
              <a:tr h="370840">
                <a:tc>
                  <a:txBody>
                    <a:bodyPr/>
                    <a:lstStyle/>
                    <a:p>
                      <a:r>
                        <a:rPr lang="en-US" b="1" dirty="0" smtClean="0"/>
                        <a:t>5</a:t>
                      </a:r>
                      <a:r>
                        <a:rPr lang="en-US" dirty="0" smtClean="0"/>
                        <a:t> Scope of confidentiality</a:t>
                      </a:r>
                      <a:endParaRPr lang="en-US" dirty="0"/>
                    </a:p>
                  </a:txBody>
                  <a:tcPr/>
                </a:tc>
                <a:tc>
                  <a:txBody>
                    <a:bodyPr/>
                    <a:lstStyle/>
                    <a:p>
                      <a:r>
                        <a:rPr lang="en-US" b="1" dirty="0" smtClean="0"/>
                        <a:t>5</a:t>
                      </a:r>
                      <a:r>
                        <a:rPr lang="en-US" dirty="0" smtClean="0"/>
                        <a:t> Disclosure of new findings</a:t>
                      </a:r>
                      <a:endParaRPr lang="en-US" dirty="0"/>
                    </a:p>
                  </a:txBody>
                  <a:tcPr/>
                </a:tc>
              </a:tr>
              <a:tr h="370840">
                <a:tc>
                  <a:txBody>
                    <a:bodyPr/>
                    <a:lstStyle/>
                    <a:p>
                      <a:r>
                        <a:rPr lang="en-US" b="1" dirty="0" smtClean="0"/>
                        <a:t>6</a:t>
                      </a:r>
                      <a:r>
                        <a:rPr lang="en-US" dirty="0" smtClean="0"/>
                        <a:t> Compensation </a:t>
                      </a:r>
                      <a:r>
                        <a:rPr lang="en-US" baseline="0" dirty="0" smtClean="0"/>
                        <a:t>or further treatment for sustained injuries</a:t>
                      </a:r>
                      <a:endParaRPr lang="en-US" dirty="0"/>
                    </a:p>
                  </a:txBody>
                  <a:tcPr/>
                </a:tc>
                <a:tc>
                  <a:txBody>
                    <a:bodyPr/>
                    <a:lstStyle/>
                    <a:p>
                      <a:r>
                        <a:rPr lang="en-US" b="1" dirty="0" smtClean="0"/>
                        <a:t>6</a:t>
                      </a:r>
                      <a:r>
                        <a:rPr lang="en-US" dirty="0" smtClean="0"/>
                        <a:t> Approximate number of participants</a:t>
                      </a:r>
                      <a:endParaRPr lang="en-US" dirty="0"/>
                    </a:p>
                  </a:txBody>
                  <a:tcPr/>
                </a:tc>
              </a:tr>
              <a:tr h="370840">
                <a:tc>
                  <a:txBody>
                    <a:bodyPr/>
                    <a:lstStyle/>
                    <a:p>
                      <a:r>
                        <a:rPr lang="en-US" b="1" dirty="0" smtClean="0"/>
                        <a:t>7</a:t>
                      </a:r>
                      <a:r>
                        <a:rPr lang="en-US" dirty="0" smtClean="0"/>
                        <a:t> Point</a:t>
                      </a:r>
                      <a:r>
                        <a:rPr lang="en-US" baseline="0" dirty="0" smtClean="0"/>
                        <a:t> of </a:t>
                      </a:r>
                      <a:r>
                        <a:rPr lang="en-US" dirty="0" smtClean="0"/>
                        <a:t>contact</a:t>
                      </a:r>
                      <a:endParaRPr lang="en-US" dirty="0"/>
                    </a:p>
                  </a:txBody>
                  <a:tcPr/>
                </a:tc>
                <a:tc>
                  <a:txBody>
                    <a:bodyPr/>
                    <a:lstStyle/>
                    <a:p>
                      <a:r>
                        <a:rPr lang="en-US" b="1" dirty="0" smtClean="0"/>
                        <a:t>7</a:t>
                      </a:r>
                      <a:r>
                        <a:rPr lang="en-US" dirty="0" smtClean="0"/>
                        <a:t> </a:t>
                      </a:r>
                      <a:r>
                        <a:rPr lang="en-US" dirty="0" smtClean="0">
                          <a:solidFill>
                            <a:srgbClr val="FF0000"/>
                          </a:solidFill>
                        </a:rPr>
                        <a:t>Use</a:t>
                      </a:r>
                      <a:r>
                        <a:rPr lang="en-US" baseline="0" dirty="0" smtClean="0">
                          <a:solidFill>
                            <a:srgbClr val="FF0000"/>
                          </a:solidFill>
                        </a:rPr>
                        <a:t> for commercial profit (</a:t>
                      </a:r>
                      <a:r>
                        <a:rPr lang="en-US" baseline="0" dirty="0" err="1" smtClean="0">
                          <a:solidFill>
                            <a:srgbClr val="FF0000"/>
                          </a:solidFill>
                        </a:rPr>
                        <a:t>biospecimens</a:t>
                      </a:r>
                      <a:r>
                        <a:rPr lang="en-US" baseline="0" dirty="0" smtClean="0">
                          <a:solidFill>
                            <a:srgbClr val="FF0000"/>
                          </a:solidFill>
                        </a:rPr>
                        <a:t>)</a:t>
                      </a:r>
                      <a:endParaRPr lang="en-US" dirty="0">
                        <a:solidFill>
                          <a:srgbClr val="FF0000"/>
                        </a:solidFill>
                      </a:endParaRPr>
                    </a:p>
                  </a:txBody>
                  <a:tcPr/>
                </a:tc>
              </a:tr>
              <a:tr h="370840">
                <a:tc>
                  <a:txBody>
                    <a:bodyPr/>
                    <a:lstStyle/>
                    <a:p>
                      <a:r>
                        <a:rPr lang="en-US" b="1" dirty="0" smtClean="0"/>
                        <a:t>8</a:t>
                      </a:r>
                      <a:r>
                        <a:rPr lang="en-US" baseline="0" dirty="0" smtClean="0"/>
                        <a:t> Statement regarding voluntary participation</a:t>
                      </a:r>
                      <a:endParaRPr lang="en-US" dirty="0"/>
                    </a:p>
                  </a:txBody>
                  <a:tcPr/>
                </a:tc>
                <a:tc>
                  <a:txBody>
                    <a:bodyPr/>
                    <a:lstStyle/>
                    <a:p>
                      <a:r>
                        <a:rPr lang="en-US" b="1" dirty="0" smtClean="0"/>
                        <a:t>8</a:t>
                      </a:r>
                      <a:r>
                        <a:rPr lang="en-US" dirty="0" smtClean="0"/>
                        <a:t> Disclosure of clinically relevant research results</a:t>
                      </a:r>
                      <a:endParaRPr lang="en-US" dirty="0"/>
                    </a:p>
                  </a:txBody>
                  <a:tcPr/>
                </a:tc>
              </a:tr>
              <a:tr h="370840">
                <a:tc>
                  <a:txBody>
                    <a:bodyPr/>
                    <a:lstStyle/>
                    <a:p>
                      <a:r>
                        <a:rPr lang="en-US" b="1" dirty="0" smtClean="0"/>
                        <a:t>9</a:t>
                      </a:r>
                      <a:r>
                        <a:rPr lang="en-US" dirty="0" smtClean="0"/>
                        <a:t> </a:t>
                      </a:r>
                      <a:r>
                        <a:rPr lang="en-US" dirty="0" smtClean="0">
                          <a:solidFill>
                            <a:srgbClr val="FF0000"/>
                          </a:solidFill>
                        </a:rPr>
                        <a:t>For identifiable private information</a:t>
                      </a:r>
                      <a:r>
                        <a:rPr lang="en-US" baseline="0" dirty="0" smtClean="0">
                          <a:solidFill>
                            <a:srgbClr val="FF0000"/>
                          </a:solidFill>
                        </a:rPr>
                        <a:t> or identifiable </a:t>
                      </a:r>
                      <a:r>
                        <a:rPr lang="en-US" baseline="0" dirty="0" err="1" smtClean="0">
                          <a:solidFill>
                            <a:srgbClr val="FF0000"/>
                          </a:solidFill>
                        </a:rPr>
                        <a:t>biospecimens</a:t>
                      </a:r>
                      <a:r>
                        <a:rPr lang="en-US" baseline="0" dirty="0" smtClean="0">
                          <a:solidFill>
                            <a:srgbClr val="FF0000"/>
                          </a:solidFill>
                        </a:rPr>
                        <a:t>, a statement indicating use in secondary research</a:t>
                      </a:r>
                      <a:endParaRPr lang="en-US" dirty="0">
                        <a:solidFill>
                          <a:srgbClr val="FF0000"/>
                        </a:solidFill>
                      </a:endParaRPr>
                    </a:p>
                  </a:txBody>
                  <a:tcPr/>
                </a:tc>
                <a:tc>
                  <a:txBody>
                    <a:bodyPr/>
                    <a:lstStyle/>
                    <a:p>
                      <a:r>
                        <a:rPr lang="en-US" b="1" dirty="0" smtClean="0"/>
                        <a:t>9</a:t>
                      </a:r>
                      <a:r>
                        <a:rPr lang="en-US" dirty="0" smtClean="0"/>
                        <a:t> </a:t>
                      </a:r>
                      <a:r>
                        <a:rPr lang="en-US" dirty="0" smtClean="0">
                          <a:solidFill>
                            <a:srgbClr val="FF0000"/>
                          </a:solidFill>
                        </a:rPr>
                        <a:t>Whether research</a:t>
                      </a:r>
                      <a:r>
                        <a:rPr lang="en-US" baseline="0" dirty="0" smtClean="0">
                          <a:solidFill>
                            <a:srgbClr val="FF0000"/>
                          </a:solidFill>
                        </a:rPr>
                        <a:t> may include whole genome sequencing (</a:t>
                      </a:r>
                      <a:r>
                        <a:rPr lang="en-US" baseline="0" dirty="0" err="1" smtClean="0">
                          <a:solidFill>
                            <a:srgbClr val="FF0000"/>
                          </a:solidFill>
                        </a:rPr>
                        <a:t>biospecimens</a:t>
                      </a:r>
                      <a:r>
                        <a:rPr lang="en-US" baseline="0" dirty="0" smtClean="0">
                          <a:solidFill>
                            <a:srgbClr val="FF0000"/>
                          </a:solidFill>
                        </a:rPr>
                        <a:t>)</a:t>
                      </a:r>
                      <a:endParaRPr lang="en-US" dirty="0">
                        <a:solidFill>
                          <a:srgbClr val="FF0000"/>
                        </a:solidFill>
                      </a:endParaRPr>
                    </a:p>
                  </a:txBody>
                  <a:tcPr/>
                </a:tc>
              </a:tr>
            </a:tbl>
          </a:graphicData>
        </a:graphic>
      </p:graphicFrame>
    </p:spTree>
    <p:extLst>
      <p:ext uri="{BB962C8B-B14F-4D97-AF65-F5344CB8AC3E}">
        <p14:creationId xmlns:p14="http://schemas.microsoft.com/office/powerpoint/2010/main" val="3903231873"/>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p:txBody>
          <a:bodyPr/>
          <a:lstStyle/>
          <a:p>
            <a:r>
              <a:rPr lang="en-US" dirty="0"/>
              <a:t>Common Rule </a:t>
            </a:r>
            <a:r>
              <a:rPr lang="en-US" dirty="0" smtClean="0"/>
              <a:t>Broad </a:t>
            </a:r>
            <a:r>
              <a:rPr lang="en-US" dirty="0"/>
              <a:t>Consent: </a:t>
            </a:r>
            <a:r>
              <a:rPr lang="en-US" dirty="0" smtClean="0"/>
              <a:t>Elements (45 CFR 46.116)</a:t>
            </a:r>
          </a:p>
        </p:txBody>
      </p:sp>
      <p:sp>
        <p:nvSpPr>
          <p:cNvPr id="24579" name="Slide Number Placeholder 3"/>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10CAC38-BA84-41BB-A23A-042A69D54F8F}" type="slidenum">
              <a:rPr lang="en-US">
                <a:solidFill>
                  <a:srgbClr val="9E9E9C"/>
                </a:solidFill>
                <a:latin typeface="Calibri" pitchFamily="34" charset="0"/>
                <a:cs typeface="Arial" charset="0"/>
              </a:rPr>
              <a:pPr fontAlgn="base">
                <a:spcBef>
                  <a:spcPct val="0"/>
                </a:spcBef>
                <a:spcAft>
                  <a:spcPct val="0"/>
                </a:spcAft>
              </a:pPr>
              <a:t>8</a:t>
            </a:fld>
            <a:endParaRPr lang="en-US">
              <a:solidFill>
                <a:srgbClr val="9E9E9C"/>
              </a:solidFill>
              <a:latin typeface="Calibri" pitchFamily="34" charset="0"/>
              <a:cs typeface="Arial" charset="0"/>
            </a:endParaRPr>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1159996016"/>
              </p:ext>
            </p:extLst>
          </p:nvPr>
        </p:nvGraphicFramePr>
        <p:xfrm>
          <a:off x="381000" y="1143000"/>
          <a:ext cx="8382000" cy="5430519"/>
        </p:xfrm>
        <a:graphic>
          <a:graphicData uri="http://schemas.openxmlformats.org/drawingml/2006/table">
            <a:tbl>
              <a:tblPr firstRow="1" bandRow="1">
                <a:tableStyleId>{6E25E649-3F16-4E02-A733-19D2CDBF48F0}</a:tableStyleId>
              </a:tblPr>
              <a:tblGrid>
                <a:gridCol w="4191000"/>
                <a:gridCol w="4191000"/>
              </a:tblGrid>
              <a:tr h="370840">
                <a:tc>
                  <a:txBody>
                    <a:bodyPr/>
                    <a:lstStyle/>
                    <a:p>
                      <a:r>
                        <a:rPr lang="en-US" dirty="0" smtClean="0"/>
                        <a:t>Required elements</a:t>
                      </a:r>
                      <a:endParaRPr lang="en-US" dirty="0"/>
                    </a:p>
                  </a:txBody>
                  <a:tcPr/>
                </a:tc>
                <a:tc>
                  <a:txBody>
                    <a:bodyPr/>
                    <a:lstStyle/>
                    <a:p>
                      <a:r>
                        <a:rPr lang="en-US" dirty="0" smtClean="0"/>
                        <a:t>Additional elements</a:t>
                      </a:r>
                      <a:endParaRPr lang="en-US" dirty="0"/>
                    </a:p>
                  </a:txBody>
                  <a:tcPr/>
                </a:tc>
              </a:tr>
              <a:tr h="370840">
                <a:tc>
                  <a:txBody>
                    <a:bodyPr/>
                    <a:lstStyle/>
                    <a:p>
                      <a:r>
                        <a:rPr lang="en-US" b="1" dirty="0" smtClean="0"/>
                        <a:t>1</a:t>
                      </a:r>
                      <a:r>
                        <a:rPr lang="en-US" dirty="0" smtClean="0"/>
                        <a:t> Patient</a:t>
                      </a:r>
                      <a:r>
                        <a:rPr lang="en-US" baseline="0" dirty="0" smtClean="0"/>
                        <a:t> risks or discomfort</a:t>
                      </a:r>
                      <a:endParaRPr lang="en-US" dirty="0"/>
                    </a:p>
                  </a:txBody>
                  <a:tcPr/>
                </a:tc>
                <a:tc>
                  <a:txBody>
                    <a:bodyPr/>
                    <a:lstStyle/>
                    <a:p>
                      <a:r>
                        <a:rPr lang="en-US" b="1" dirty="0" smtClean="0">
                          <a:solidFill>
                            <a:schemeClr val="tx1"/>
                          </a:solidFill>
                        </a:rPr>
                        <a:t>1</a:t>
                      </a:r>
                      <a:r>
                        <a:rPr lang="en-US" dirty="0" smtClean="0">
                          <a:solidFill>
                            <a:schemeClr val="tx1"/>
                          </a:solidFill>
                        </a:rPr>
                        <a:t> Use</a:t>
                      </a:r>
                      <a:r>
                        <a:rPr lang="en-US" baseline="0" dirty="0" smtClean="0">
                          <a:solidFill>
                            <a:schemeClr val="tx1"/>
                          </a:solidFill>
                        </a:rPr>
                        <a:t> for commercial profit</a:t>
                      </a:r>
                      <a:endParaRPr lang="en-US" dirty="0">
                        <a:solidFill>
                          <a:schemeClr val="tx1"/>
                        </a:solidFill>
                      </a:endParaRPr>
                    </a:p>
                  </a:txBody>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1" dirty="0" smtClean="0"/>
                        <a:t>2</a:t>
                      </a:r>
                      <a:r>
                        <a:rPr lang="en-US" dirty="0" smtClean="0"/>
                        <a:t> </a:t>
                      </a:r>
                      <a:r>
                        <a:rPr lang="en-US" baseline="0" dirty="0" smtClean="0"/>
                        <a:t>Patient benefits</a:t>
                      </a:r>
                      <a:endParaRPr lang="en-US" dirty="0" smtClean="0"/>
                    </a:p>
                    <a:p>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1" dirty="0" smtClean="0">
                          <a:solidFill>
                            <a:schemeClr val="tx1"/>
                          </a:solidFill>
                        </a:rPr>
                        <a:t>2</a:t>
                      </a:r>
                      <a:r>
                        <a:rPr lang="en-US" dirty="0" smtClean="0">
                          <a:solidFill>
                            <a:schemeClr val="tx1"/>
                          </a:solidFill>
                        </a:rPr>
                        <a:t> Whether research</a:t>
                      </a:r>
                      <a:r>
                        <a:rPr lang="en-US" baseline="0" dirty="0" smtClean="0">
                          <a:solidFill>
                            <a:schemeClr val="tx1"/>
                          </a:solidFill>
                        </a:rPr>
                        <a:t> may include whole genome sequencing </a:t>
                      </a:r>
                      <a:endParaRPr lang="en-US" dirty="0" smtClean="0">
                        <a:solidFill>
                          <a:schemeClr val="tx1"/>
                        </a:solidFill>
                      </a:endParaRPr>
                    </a:p>
                  </a:txBody>
                  <a:tcPr/>
                </a:tc>
              </a:tr>
              <a:tr h="370840">
                <a:tc>
                  <a:txBody>
                    <a:bodyPr/>
                    <a:lstStyle/>
                    <a:p>
                      <a:r>
                        <a:rPr lang="en-US" b="1" dirty="0" smtClean="0"/>
                        <a:t>3</a:t>
                      </a:r>
                      <a:r>
                        <a:rPr lang="en-US" baseline="0" dirty="0" smtClean="0"/>
                        <a:t> </a:t>
                      </a:r>
                      <a:r>
                        <a:rPr lang="en-US" dirty="0" smtClean="0"/>
                        <a:t>Scope of confidentiality</a:t>
                      </a:r>
                      <a:endParaRPr lang="en-US" dirty="0"/>
                    </a:p>
                  </a:txBody>
                  <a:tcPr/>
                </a:tc>
                <a:tc>
                  <a:txBody>
                    <a:bodyPr/>
                    <a:lstStyle/>
                    <a:p>
                      <a:endParaRPr lang="en-US" dirty="0">
                        <a:solidFill>
                          <a:srgbClr val="FF0000"/>
                        </a:solidFill>
                      </a:endParaRPr>
                    </a:p>
                  </a:txBody>
                  <a:tcPr/>
                </a:tc>
              </a:tr>
              <a:tr h="370840">
                <a:tc>
                  <a:txBody>
                    <a:bodyPr/>
                    <a:lstStyle/>
                    <a:p>
                      <a:r>
                        <a:rPr lang="en-US" b="1" dirty="0" smtClean="0"/>
                        <a:t>4</a:t>
                      </a:r>
                      <a:r>
                        <a:rPr lang="en-US" dirty="0" smtClean="0"/>
                        <a:t> </a:t>
                      </a:r>
                      <a:r>
                        <a:rPr lang="en-US" baseline="0" dirty="0" smtClean="0"/>
                        <a:t>Statement regarding voluntary participation</a:t>
                      </a:r>
                      <a:endParaRPr lang="en-US" dirty="0"/>
                    </a:p>
                  </a:txBody>
                  <a:tcPr/>
                </a:tc>
                <a:tc>
                  <a:txBody>
                    <a:bodyPr/>
                    <a:lstStyle/>
                    <a:p>
                      <a:endParaRPr lang="en-US"/>
                    </a:p>
                  </a:txBody>
                  <a:tcPr/>
                </a:tc>
              </a:tr>
              <a:tr h="370840">
                <a:tc>
                  <a:txBody>
                    <a:bodyPr/>
                    <a:lstStyle/>
                    <a:p>
                      <a:r>
                        <a:rPr lang="en-US" b="1" dirty="0" smtClean="0"/>
                        <a:t>5 </a:t>
                      </a:r>
                      <a:r>
                        <a:rPr lang="en-US" b="0" dirty="0" smtClean="0">
                          <a:solidFill>
                            <a:srgbClr val="007EA9"/>
                          </a:solidFill>
                        </a:rPr>
                        <a:t>General</a:t>
                      </a:r>
                      <a:r>
                        <a:rPr lang="en-US" b="0" baseline="0" dirty="0" smtClean="0">
                          <a:solidFill>
                            <a:srgbClr val="007EA9"/>
                          </a:solidFill>
                        </a:rPr>
                        <a:t> description of research uses</a:t>
                      </a:r>
                      <a:endParaRPr lang="en-US" dirty="0">
                        <a:solidFill>
                          <a:srgbClr val="007EA9"/>
                        </a:solidFill>
                      </a:endParaRPr>
                    </a:p>
                  </a:txBody>
                  <a:tcPr/>
                </a:tc>
                <a:tc>
                  <a:txBody>
                    <a:bodyPr/>
                    <a:lstStyle/>
                    <a:p>
                      <a:endParaRPr lang="en-US"/>
                    </a:p>
                  </a:txBody>
                  <a:tcPr/>
                </a:tc>
              </a:tr>
              <a:tr h="370840">
                <a:tc>
                  <a:txBody>
                    <a:bodyPr/>
                    <a:lstStyle/>
                    <a:p>
                      <a:r>
                        <a:rPr lang="en-US" b="1" dirty="0" smtClean="0"/>
                        <a:t>6 </a:t>
                      </a:r>
                      <a:r>
                        <a:rPr lang="en-US" b="0" dirty="0" smtClean="0">
                          <a:solidFill>
                            <a:srgbClr val="007EA9"/>
                          </a:solidFill>
                        </a:rPr>
                        <a:t>Description</a:t>
                      </a:r>
                      <a:r>
                        <a:rPr lang="en-US" b="0" baseline="0" dirty="0" smtClean="0">
                          <a:solidFill>
                            <a:srgbClr val="007EA9"/>
                          </a:solidFill>
                        </a:rPr>
                        <a:t> of type of information, whether sharing is permitted, and types of institutions that may use info</a:t>
                      </a:r>
                      <a:endParaRPr lang="en-US" b="0" dirty="0">
                        <a:solidFill>
                          <a:srgbClr val="007EA9"/>
                        </a:solidFill>
                      </a:endParaRPr>
                    </a:p>
                  </a:txBody>
                  <a:tcPr/>
                </a:tc>
                <a:tc>
                  <a:txBody>
                    <a:bodyPr/>
                    <a:lstStyle/>
                    <a:p>
                      <a:endParaRPr lang="en-US" dirty="0"/>
                    </a:p>
                  </a:txBody>
                  <a:tcPr/>
                </a:tc>
              </a:tr>
              <a:tr h="370840">
                <a:tc>
                  <a:txBody>
                    <a:bodyPr/>
                    <a:lstStyle/>
                    <a:p>
                      <a:r>
                        <a:rPr lang="en-US" b="1" dirty="0" smtClean="0"/>
                        <a:t>7 </a:t>
                      </a:r>
                      <a:r>
                        <a:rPr lang="en-US" b="0" dirty="0" smtClean="0">
                          <a:solidFill>
                            <a:srgbClr val="007EA9"/>
                          </a:solidFill>
                        </a:rPr>
                        <a:t>Period of time info</a:t>
                      </a:r>
                      <a:r>
                        <a:rPr lang="en-US" b="0" baseline="0" dirty="0" smtClean="0">
                          <a:solidFill>
                            <a:srgbClr val="007EA9"/>
                          </a:solidFill>
                        </a:rPr>
                        <a:t> may be stored and maintained and used for research</a:t>
                      </a:r>
                      <a:endParaRPr lang="en-US" b="0" dirty="0">
                        <a:solidFill>
                          <a:srgbClr val="007EA9"/>
                        </a:solidFill>
                      </a:endParaRPr>
                    </a:p>
                  </a:txBody>
                  <a:tcPr/>
                </a:tc>
                <a:tc>
                  <a:txBody>
                    <a:bodyPr/>
                    <a:lstStyle/>
                    <a:p>
                      <a:endParaRPr lang="en-US" dirty="0"/>
                    </a:p>
                  </a:txBody>
                  <a:tcPr/>
                </a:tc>
              </a:tr>
              <a:tr h="370840">
                <a:tc>
                  <a:txBody>
                    <a:bodyPr/>
                    <a:lstStyle/>
                    <a:p>
                      <a:r>
                        <a:rPr lang="en-US" b="1" dirty="0" smtClean="0"/>
                        <a:t>8 </a:t>
                      </a:r>
                      <a:r>
                        <a:rPr lang="en-US" b="0" dirty="0" smtClean="0">
                          <a:solidFill>
                            <a:srgbClr val="007EA9"/>
                          </a:solidFill>
                        </a:rPr>
                        <a:t>Statement</a:t>
                      </a:r>
                      <a:r>
                        <a:rPr lang="en-US" b="0" baseline="0" dirty="0" smtClean="0">
                          <a:solidFill>
                            <a:srgbClr val="007EA9"/>
                          </a:solidFill>
                        </a:rPr>
                        <a:t> re: details of research</a:t>
                      </a:r>
                      <a:endParaRPr lang="en-US" dirty="0">
                        <a:solidFill>
                          <a:srgbClr val="007EA9"/>
                        </a:solidFill>
                      </a:endParaRPr>
                    </a:p>
                  </a:txBody>
                  <a:tcPr/>
                </a:tc>
                <a:tc>
                  <a:txBody>
                    <a:bodyPr/>
                    <a:lstStyle/>
                    <a:p>
                      <a:endParaRPr lang="en-US" dirty="0"/>
                    </a:p>
                  </a:txBody>
                  <a:tcPr/>
                </a:tc>
              </a:tr>
              <a:tr h="370840">
                <a:tc>
                  <a:txBody>
                    <a:bodyPr/>
                    <a:lstStyle/>
                    <a:p>
                      <a:r>
                        <a:rPr lang="en-US" b="1" dirty="0" smtClean="0"/>
                        <a:t>9</a:t>
                      </a:r>
                      <a:r>
                        <a:rPr lang="en-US" dirty="0" smtClean="0"/>
                        <a:t> </a:t>
                      </a:r>
                      <a:r>
                        <a:rPr lang="en-US" dirty="0" smtClean="0">
                          <a:solidFill>
                            <a:srgbClr val="007EA9"/>
                          </a:solidFill>
                        </a:rPr>
                        <a:t>Statement re:</a:t>
                      </a:r>
                      <a:r>
                        <a:rPr lang="en-US" baseline="0" dirty="0" smtClean="0">
                          <a:solidFill>
                            <a:srgbClr val="007EA9"/>
                          </a:solidFill>
                        </a:rPr>
                        <a:t> research results</a:t>
                      </a:r>
                      <a:endParaRPr lang="en-US" dirty="0">
                        <a:solidFill>
                          <a:srgbClr val="007EA9"/>
                        </a:solidFill>
                      </a:endParaRPr>
                    </a:p>
                  </a:txBody>
                  <a:tcPr/>
                </a:tc>
                <a:tc>
                  <a:txBody>
                    <a:bodyPr/>
                    <a:lstStyle/>
                    <a:p>
                      <a:endParaRPr lang="en-US" dirty="0"/>
                    </a:p>
                  </a:txBody>
                  <a:tcPr/>
                </a:tc>
              </a:tr>
              <a:tr h="370840">
                <a:tc>
                  <a:txBody>
                    <a:bodyPr/>
                    <a:lstStyle/>
                    <a:p>
                      <a:r>
                        <a:rPr lang="en-US" b="1" dirty="0" smtClean="0"/>
                        <a:t>10</a:t>
                      </a:r>
                      <a:r>
                        <a:rPr lang="en-US" dirty="0" smtClean="0"/>
                        <a:t> </a:t>
                      </a:r>
                      <a:r>
                        <a:rPr lang="en-US" dirty="0" smtClean="0">
                          <a:solidFill>
                            <a:schemeClr val="accent2">
                              <a:lumMod val="75000"/>
                            </a:schemeClr>
                          </a:solidFill>
                        </a:rPr>
                        <a:t>Point of contact re: storage and use</a:t>
                      </a:r>
                      <a:endParaRPr lang="en-US" dirty="0">
                        <a:solidFill>
                          <a:schemeClr val="accent2">
                            <a:lumMod val="75000"/>
                          </a:schemeClr>
                        </a:solidFill>
                      </a:endParaRPr>
                    </a:p>
                  </a:txBody>
                  <a:tcPr/>
                </a:tc>
                <a:tc>
                  <a:txBody>
                    <a:bodyPr/>
                    <a:lstStyle/>
                    <a:p>
                      <a:endParaRPr lang="en-US" dirty="0"/>
                    </a:p>
                  </a:txBody>
                  <a:tcPr/>
                </a:tc>
              </a:tr>
            </a:tbl>
          </a:graphicData>
        </a:graphic>
      </p:graphicFrame>
    </p:spTree>
    <p:extLst>
      <p:ext uri="{BB962C8B-B14F-4D97-AF65-F5344CB8AC3E}">
        <p14:creationId xmlns:p14="http://schemas.microsoft.com/office/powerpoint/2010/main" val="9855107"/>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p:txBody>
          <a:bodyPr/>
          <a:lstStyle/>
          <a:p>
            <a:r>
              <a:rPr lang="en-US" dirty="0" smtClean="0"/>
              <a:t>HIPAA Patient Authorization: Elements (45 CFR 164.508)</a:t>
            </a:r>
          </a:p>
        </p:txBody>
      </p:sp>
      <p:sp>
        <p:nvSpPr>
          <p:cNvPr id="24579" name="Slide Number Placeholder 3"/>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10CAC38-BA84-41BB-A23A-042A69D54F8F}" type="slidenum">
              <a:rPr lang="en-US">
                <a:solidFill>
                  <a:srgbClr val="9E9E9C"/>
                </a:solidFill>
                <a:latin typeface="Calibri" pitchFamily="34" charset="0"/>
                <a:cs typeface="Arial" charset="0"/>
              </a:rPr>
              <a:pPr fontAlgn="base">
                <a:spcBef>
                  <a:spcPct val="0"/>
                </a:spcBef>
                <a:spcAft>
                  <a:spcPct val="0"/>
                </a:spcAft>
              </a:pPr>
              <a:t>9</a:t>
            </a:fld>
            <a:endParaRPr lang="en-US">
              <a:solidFill>
                <a:srgbClr val="9E9E9C"/>
              </a:solidFill>
              <a:latin typeface="Calibri" pitchFamily="34" charset="0"/>
              <a:cs typeface="Arial" charset="0"/>
            </a:endParaRPr>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4256479654"/>
              </p:ext>
            </p:extLst>
          </p:nvPr>
        </p:nvGraphicFramePr>
        <p:xfrm>
          <a:off x="381000" y="1143000"/>
          <a:ext cx="8382000" cy="3235960"/>
        </p:xfrm>
        <a:graphic>
          <a:graphicData uri="http://schemas.openxmlformats.org/drawingml/2006/table">
            <a:tbl>
              <a:tblPr firstRow="1" bandRow="1">
                <a:tableStyleId>{6E25E649-3F16-4E02-A733-19D2CDBF48F0}</a:tableStyleId>
              </a:tblPr>
              <a:tblGrid>
                <a:gridCol w="4191000"/>
                <a:gridCol w="4191000"/>
              </a:tblGrid>
              <a:tr h="370840">
                <a:tc>
                  <a:txBody>
                    <a:bodyPr/>
                    <a:lstStyle/>
                    <a:p>
                      <a:r>
                        <a:rPr lang="en-US" dirty="0" smtClean="0"/>
                        <a:t>Core elements</a:t>
                      </a:r>
                      <a:endParaRPr lang="en-US" dirty="0"/>
                    </a:p>
                  </a:txBody>
                  <a:tcPr/>
                </a:tc>
                <a:tc>
                  <a:txBody>
                    <a:bodyPr/>
                    <a:lstStyle/>
                    <a:p>
                      <a:r>
                        <a:rPr lang="en-US" dirty="0" smtClean="0"/>
                        <a:t>Required statements</a:t>
                      </a:r>
                      <a:endParaRPr lang="en-US" dirty="0"/>
                    </a:p>
                  </a:txBody>
                  <a:tcPr/>
                </a:tc>
              </a:tr>
              <a:tr h="370840">
                <a:tc>
                  <a:txBody>
                    <a:bodyPr/>
                    <a:lstStyle/>
                    <a:p>
                      <a:r>
                        <a:rPr lang="en-US" b="1" dirty="0" smtClean="0"/>
                        <a:t>1</a:t>
                      </a:r>
                      <a:r>
                        <a:rPr lang="en-US" dirty="0" smtClean="0"/>
                        <a:t> Description</a:t>
                      </a:r>
                      <a:r>
                        <a:rPr lang="en-US" baseline="0" dirty="0" smtClean="0"/>
                        <a:t> of data used or disclosed</a:t>
                      </a:r>
                      <a:endParaRPr lang="en-US" dirty="0"/>
                    </a:p>
                  </a:txBody>
                  <a:tcPr/>
                </a:tc>
                <a:tc>
                  <a:txBody>
                    <a:bodyPr/>
                    <a:lstStyle/>
                    <a:p>
                      <a:r>
                        <a:rPr lang="en-US" b="1" dirty="0" smtClean="0"/>
                        <a:t>1</a:t>
                      </a:r>
                      <a:r>
                        <a:rPr lang="en-US" dirty="0" smtClean="0"/>
                        <a:t> Patient’s right of revocation</a:t>
                      </a:r>
                      <a:endParaRPr lang="en-US" dirty="0"/>
                    </a:p>
                  </a:txBody>
                  <a:tcPr/>
                </a:tc>
              </a:tr>
              <a:tr h="370840">
                <a:tc>
                  <a:txBody>
                    <a:bodyPr/>
                    <a:lstStyle/>
                    <a:p>
                      <a:r>
                        <a:rPr lang="en-US" b="1" dirty="0" smtClean="0"/>
                        <a:t>2</a:t>
                      </a:r>
                      <a:r>
                        <a:rPr lang="en-US" dirty="0" smtClean="0"/>
                        <a:t> Persons authorized to disclose</a:t>
                      </a:r>
                      <a:endParaRPr lang="en-US" dirty="0"/>
                    </a:p>
                  </a:txBody>
                  <a:tcPr/>
                </a:tc>
                <a:tc>
                  <a:txBody>
                    <a:bodyPr/>
                    <a:lstStyle/>
                    <a:p>
                      <a:pPr lvl="1"/>
                      <a:r>
                        <a:rPr lang="en-US" b="1" dirty="0" smtClean="0"/>
                        <a:t>1a</a:t>
                      </a:r>
                      <a:r>
                        <a:rPr lang="en-US" b="1" baseline="0" dirty="0" smtClean="0"/>
                        <a:t> </a:t>
                      </a:r>
                      <a:r>
                        <a:rPr lang="en-US" b="0" baseline="0" dirty="0" smtClean="0"/>
                        <a:t>Procedure and exceptions, or</a:t>
                      </a:r>
                      <a:endParaRPr lang="en-US" dirty="0"/>
                    </a:p>
                  </a:txBody>
                  <a:tcPr/>
                </a:tc>
              </a:tr>
              <a:tr h="370840">
                <a:tc>
                  <a:txBody>
                    <a:bodyPr/>
                    <a:lstStyle/>
                    <a:p>
                      <a:r>
                        <a:rPr lang="en-US" b="1" dirty="0" smtClean="0"/>
                        <a:t>3</a:t>
                      </a:r>
                      <a:r>
                        <a:rPr lang="en-US" baseline="0" dirty="0" smtClean="0"/>
                        <a:t> Others that may be contacted for disclosure</a:t>
                      </a:r>
                      <a:endParaRPr lang="en-US" dirty="0"/>
                    </a:p>
                  </a:txBody>
                  <a:tcPr/>
                </a:tc>
                <a:tc>
                  <a:txBody>
                    <a:bodyPr/>
                    <a:lstStyle/>
                    <a:p>
                      <a:pPr lvl="1"/>
                      <a:r>
                        <a:rPr lang="en-US" b="1" dirty="0" smtClean="0"/>
                        <a:t>1b</a:t>
                      </a:r>
                      <a:r>
                        <a:rPr lang="en-US" b="0" dirty="0" smtClean="0"/>
                        <a:t> Whether noted in Notice</a:t>
                      </a:r>
                      <a:r>
                        <a:rPr lang="en-US" b="0" baseline="0" dirty="0" smtClean="0"/>
                        <a:t> of Privacy Practices</a:t>
                      </a:r>
                      <a:endParaRPr lang="en-US" dirty="0"/>
                    </a:p>
                  </a:txBody>
                  <a:tcPr/>
                </a:tc>
              </a:tr>
              <a:tr h="370840">
                <a:tc>
                  <a:txBody>
                    <a:bodyPr/>
                    <a:lstStyle/>
                    <a:p>
                      <a:r>
                        <a:rPr lang="en-US" b="1" dirty="0" smtClean="0"/>
                        <a:t>4</a:t>
                      </a:r>
                      <a:r>
                        <a:rPr lang="en-US" dirty="0" smtClean="0"/>
                        <a:t> Statement of the purpose</a:t>
                      </a:r>
                      <a:r>
                        <a:rPr lang="en-US" baseline="0" dirty="0" smtClean="0"/>
                        <a:t> of disclosure</a:t>
                      </a:r>
                      <a:endParaRPr lang="en-US" dirty="0"/>
                    </a:p>
                  </a:txBody>
                  <a:tcPr/>
                </a:tc>
                <a:tc>
                  <a:txBody>
                    <a:bodyPr/>
                    <a:lstStyle/>
                    <a:p>
                      <a:r>
                        <a:rPr lang="en-US" b="1" dirty="0" smtClean="0"/>
                        <a:t>2</a:t>
                      </a:r>
                      <a:r>
                        <a:rPr lang="en-US" dirty="0" smtClean="0"/>
                        <a:t> Conditioning</a:t>
                      </a:r>
                      <a:r>
                        <a:rPr lang="en-US" baseline="0" dirty="0" smtClean="0"/>
                        <a:t> of services on authorization</a:t>
                      </a:r>
                      <a:endParaRPr lang="en-US" dirty="0"/>
                    </a:p>
                  </a:txBody>
                  <a:tcPr/>
                </a:tc>
              </a:tr>
              <a:tr h="370840">
                <a:tc>
                  <a:txBody>
                    <a:bodyPr/>
                    <a:lstStyle/>
                    <a:p>
                      <a:r>
                        <a:rPr lang="en-US" b="1" dirty="0" smtClean="0"/>
                        <a:t>5</a:t>
                      </a:r>
                      <a:r>
                        <a:rPr lang="en-US" dirty="0" smtClean="0"/>
                        <a:t> Expiration date or event</a:t>
                      </a:r>
                      <a:endParaRPr lang="en-US" dirty="0"/>
                    </a:p>
                  </a:txBody>
                  <a:tcPr/>
                </a:tc>
                <a:tc>
                  <a:txBody>
                    <a:bodyPr/>
                    <a:lstStyle/>
                    <a:p>
                      <a:pPr lvl="1"/>
                      <a:r>
                        <a:rPr lang="en-US" b="1" dirty="0" smtClean="0"/>
                        <a:t>2b</a:t>
                      </a:r>
                      <a:r>
                        <a:rPr lang="en-US" dirty="0" smtClean="0"/>
                        <a:t> Inability to do so, or</a:t>
                      </a:r>
                      <a:endParaRPr lang="en-US" dirty="0"/>
                    </a:p>
                  </a:txBody>
                  <a:tcPr/>
                </a:tc>
              </a:tr>
              <a:tr h="370840">
                <a:tc>
                  <a:txBody>
                    <a:bodyPr/>
                    <a:lstStyle/>
                    <a:p>
                      <a:r>
                        <a:rPr lang="en-US" b="1" dirty="0" smtClean="0"/>
                        <a:t>6</a:t>
                      </a:r>
                      <a:r>
                        <a:rPr lang="en-US" dirty="0" smtClean="0"/>
                        <a:t> Signature and date</a:t>
                      </a:r>
                      <a:endParaRPr lang="en-US" dirty="0"/>
                    </a:p>
                  </a:txBody>
                  <a:tcPr/>
                </a:tc>
                <a:tc>
                  <a:txBody>
                    <a:bodyPr/>
                    <a:lstStyle/>
                    <a:p>
                      <a:pPr lvl="1"/>
                      <a:r>
                        <a:rPr lang="en-US" b="1" dirty="0" smtClean="0"/>
                        <a:t>2c</a:t>
                      </a:r>
                      <a:r>
                        <a:rPr lang="en-US" dirty="0" smtClean="0"/>
                        <a:t> Consequences</a:t>
                      </a:r>
                      <a:r>
                        <a:rPr lang="en-US" baseline="0" dirty="0" smtClean="0"/>
                        <a:t> where able to do so</a:t>
                      </a:r>
                      <a:endParaRPr lang="en-US" dirty="0"/>
                    </a:p>
                  </a:txBody>
                  <a:tcPr/>
                </a:tc>
              </a:tr>
              <a:tr h="370840">
                <a:tc>
                  <a:txBody>
                    <a:bodyPr/>
                    <a:lstStyle/>
                    <a:p>
                      <a:endParaRPr lang="en-US" dirty="0"/>
                    </a:p>
                  </a:txBody>
                  <a:tcPr/>
                </a:tc>
                <a:tc>
                  <a:txBody>
                    <a:bodyPr/>
                    <a:lstStyle/>
                    <a:p>
                      <a:r>
                        <a:rPr lang="en-US" b="1" dirty="0" smtClean="0"/>
                        <a:t>3</a:t>
                      </a:r>
                      <a:r>
                        <a:rPr lang="en-US" dirty="0" smtClean="0"/>
                        <a:t> Potential for re-disclosure</a:t>
                      </a:r>
                      <a:endParaRPr lang="en-US" dirty="0"/>
                    </a:p>
                  </a:txBody>
                  <a:tcPr/>
                </a:tc>
              </a:tr>
            </a:tbl>
          </a:graphicData>
        </a:graphic>
      </p:graphicFrame>
    </p:spTree>
    <p:extLst>
      <p:ext uri="{BB962C8B-B14F-4D97-AF65-F5344CB8AC3E}">
        <p14:creationId xmlns:p14="http://schemas.microsoft.com/office/powerpoint/2010/main" val="1431654451"/>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Office Theme">
  <a:themeElements>
    <a:clrScheme name="ONC 1">
      <a:dk1>
        <a:srgbClr val="3C3C3B"/>
      </a:dk1>
      <a:lt1>
        <a:sysClr val="window" lastClr="FFFFFF"/>
      </a:lt1>
      <a:dk2>
        <a:srgbClr val="07538F"/>
      </a:dk2>
      <a:lt2>
        <a:srgbClr val="FFEBAF"/>
      </a:lt2>
      <a:accent1>
        <a:srgbClr val="056DB1"/>
      </a:accent1>
      <a:accent2>
        <a:srgbClr val="00A8E1"/>
      </a:accent2>
      <a:accent3>
        <a:srgbClr val="FFC425"/>
      </a:accent3>
      <a:accent4>
        <a:srgbClr val="EA9C1C"/>
      </a:accent4>
      <a:accent5>
        <a:srgbClr val="ED1C24"/>
      </a:accent5>
      <a:accent6>
        <a:srgbClr val="16B0A5"/>
      </a:accent6>
      <a:hlink>
        <a:srgbClr val="0000FF"/>
      </a:hlink>
      <a:folHlink>
        <a:srgbClr val="68306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29536</TotalTime>
  <Words>2608</Words>
  <Application>Microsoft Macintosh PowerPoint</Application>
  <PresentationFormat>On-screen Show (4:3)</PresentationFormat>
  <Paragraphs>242</Paragraphs>
  <Slides>22</Slides>
  <Notes>7</Notes>
  <HiddenSlides>0</HiddenSlides>
  <MMClips>0</MMClips>
  <ScaleCrop>false</ScaleCrop>
  <HeadingPairs>
    <vt:vector size="4" baseType="variant">
      <vt:variant>
        <vt:lpstr>Theme</vt:lpstr>
      </vt:variant>
      <vt:variant>
        <vt:i4>2</vt:i4>
      </vt:variant>
      <vt:variant>
        <vt:lpstr>Slide Titles</vt:lpstr>
      </vt:variant>
      <vt:variant>
        <vt:i4>22</vt:i4>
      </vt:variant>
    </vt:vector>
  </HeadingPairs>
  <TitlesOfParts>
    <vt:vector size="24" baseType="lpstr">
      <vt:lpstr>Office Theme</vt:lpstr>
      <vt:lpstr>1_Office Theme</vt:lpstr>
      <vt:lpstr>The Patient Choice Technical Project</vt:lpstr>
      <vt:lpstr>Call Logistics</vt:lpstr>
      <vt:lpstr>Agenda </vt:lpstr>
      <vt:lpstr>General Announcements </vt:lpstr>
      <vt:lpstr>Proposed Use Case &amp; Functional  Requirements Development Timeline</vt:lpstr>
      <vt:lpstr>PowerPoint Presentation</vt:lpstr>
      <vt:lpstr>Common Rule Informed Consent: Elements (45 CFR 46.116)</vt:lpstr>
      <vt:lpstr>Common Rule Broad Consent: Elements (45 CFR 46.116)</vt:lpstr>
      <vt:lpstr>HIPAA Patient Authorization: Elements (45 CFR 164.508)</vt:lpstr>
      <vt:lpstr>Privacy Act of 1974 (45 CFR 5b)</vt:lpstr>
      <vt:lpstr>Common Rule Informed Consent: Detailed Elements (1)</vt:lpstr>
      <vt:lpstr>Common Rule Informed Consent: Detailed Elements (2)</vt:lpstr>
      <vt:lpstr>Common Rule Informed Consent: Detailed Elements (3)</vt:lpstr>
      <vt:lpstr>Common Rule Informed Consent: Detailed Elements (4)</vt:lpstr>
      <vt:lpstr>Common Rule Informed Consent: Detailed Elements (5)</vt:lpstr>
      <vt:lpstr>Common Rule Broad Consent: Detailed Elements (1)</vt:lpstr>
      <vt:lpstr>Common Rule Broad Consent: Detailed Elements (2)</vt:lpstr>
      <vt:lpstr>HIPAA Patient Authorization: Detailed Elements (1)</vt:lpstr>
      <vt:lpstr>HIPAA Patient Authorization: Detailed Elements (2)</vt:lpstr>
      <vt:lpstr>Next Steps </vt:lpstr>
      <vt:lpstr>Project Contact Information</vt:lpstr>
      <vt:lpstr>Thank you for joining!</vt:lpstr>
    </vt:vector>
  </TitlesOfParts>
  <Manager/>
  <Company>ESAC,Inc.</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Patient Choice Project</dc:title>
  <dc:subject/>
  <dc:creator>Taima Gomez</dc:creator>
  <cp:keywords/>
  <dc:description/>
  <cp:lastModifiedBy>Ali Khan</cp:lastModifiedBy>
  <cp:revision>199</cp:revision>
  <dcterms:created xsi:type="dcterms:W3CDTF">2016-01-05T18:39:58Z</dcterms:created>
  <dcterms:modified xsi:type="dcterms:W3CDTF">2017-04-14T13:55:54Z</dcterms:modified>
  <cp:category/>
</cp:coreProperties>
</file>