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15"/>
  </p:notesMasterIdLst>
  <p:sldIdLst>
    <p:sldId id="257" r:id="rId3"/>
    <p:sldId id="258" r:id="rId4"/>
    <p:sldId id="259" r:id="rId5"/>
    <p:sldId id="262" r:id="rId6"/>
    <p:sldId id="306" r:id="rId7"/>
    <p:sldId id="265" r:id="rId8"/>
    <p:sldId id="305" r:id="rId9"/>
    <p:sldId id="266" r:id="rId10"/>
    <p:sldId id="277" r:id="rId11"/>
    <p:sldId id="304" r:id="rId12"/>
    <p:sldId id="260" r:id="rId13"/>
    <p:sldId id="261" r:id="rId1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537" autoAdjust="0"/>
  </p:normalViewPr>
  <p:slideViewPr>
    <p:cSldViewPr snapToGrid="0" snapToObjects="1">
      <p:cViewPr varScale="1">
        <p:scale>
          <a:sx n="105" d="100"/>
          <a:sy n="105" d="100"/>
        </p:scale>
        <p:origin x="-1472" y="-104"/>
      </p:cViewPr>
      <p:guideLst>
        <p:guide orient="horz" pos="4159"/>
        <p:guide pos="565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B864774-B228-44CD-A611-6DDCFB810CC6}" type="datetimeFigureOut">
              <a:rPr lang="en-US"/>
              <a:pPr>
                <a:defRPr/>
              </a:pPr>
              <a:t>2/16/17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520C2C2-5DBF-4F23-862E-E4CC1C767E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1329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8675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cs typeface="Arial" charset="0"/>
              </a:rPr>
              <a:t>DRAFT: Not for distribution</a:t>
            </a:r>
          </a:p>
        </p:txBody>
      </p:sp>
      <p:sp>
        <p:nvSpPr>
          <p:cNvPr id="28676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5A94BA4-7A43-41A6-B4E0-A2C61C4D4A2E}" type="slidenum">
              <a:rPr lang="en-US" altLang="en-US">
                <a:ea typeface="MS PGothic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en-US"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8675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cs typeface="Arial" charset="0"/>
              </a:rPr>
              <a:t>DRAFT: Not for distribution</a:t>
            </a:r>
          </a:p>
        </p:txBody>
      </p:sp>
      <p:sp>
        <p:nvSpPr>
          <p:cNvPr id="28676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5A94BA4-7A43-41A6-B4E0-A2C61C4D4A2E}" type="slidenum">
              <a:rPr lang="en-US" altLang="en-US">
                <a:ea typeface="MS PGothic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en-US"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8675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cs typeface="Arial" charset="0"/>
              </a:rPr>
              <a:t>DRAFT: Not for distribution</a:t>
            </a:r>
          </a:p>
        </p:txBody>
      </p:sp>
      <p:sp>
        <p:nvSpPr>
          <p:cNvPr id="28676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5A94BA4-7A43-41A6-B4E0-A2C61C4D4A2E}" type="slidenum">
              <a:rPr lang="en-US" altLang="en-US">
                <a:ea typeface="MS PGothic" pitchFamily="34" charset="-128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altLang="en-US"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614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0896E8D-4CE2-440C-99DA-15ABA58C6C24}" type="slidenum">
              <a:rPr lang="en-US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B6448-FD7D-4703-9382-74AC3C580107}" type="datetimeFigureOut">
              <a:rPr lang="en-US"/>
              <a:pPr>
                <a:defRPr/>
              </a:pPr>
              <a:t>2/16/17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5E826-DC87-473D-A149-E7B2586DAC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BADC6-998F-4A93-86E0-497D9C101133}" type="datetimeFigureOut">
              <a:rPr lang="en-US"/>
              <a:pPr>
                <a:defRPr/>
              </a:pPr>
              <a:t>2/16/17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20CAC-1A1F-480C-8C35-A10FCDA536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AC40D-01B2-49D1-AE84-D11CDD55B117}" type="datetimeFigureOut">
              <a:rPr lang="en-US"/>
              <a:pPr>
                <a:defRPr/>
              </a:pPr>
              <a:t>2/16/17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B6A9A-2A38-4F56-95E5-D05E076847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The Office of the National Coordinator for Health Information Technology&#10;Health and Human Service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8"/>
          <p:cNvCxnSpPr/>
          <p:nvPr userDrawn="1"/>
        </p:nvCxnSpPr>
        <p:spPr>
          <a:xfrm>
            <a:off x="546100" y="2392363"/>
            <a:ext cx="8051800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000" y="1421977"/>
            <a:ext cx="8089900" cy="880981"/>
          </a:xfrm>
        </p:spPr>
        <p:txBody>
          <a:bodyPr tIns="0" bIns="0" anchor="b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800" spc="0" baseline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8000" y="2468058"/>
            <a:ext cx="8089900" cy="641382"/>
          </a:xfrm>
        </p:spPr>
        <p:txBody>
          <a:bodyPr tIns="0" bIns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8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08000" y="3225799"/>
            <a:ext cx="8089900" cy="292101"/>
          </a:xfrm>
        </p:spPr>
        <p:txBody>
          <a:bodyPr tIns="0" bIns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baseline="0">
                <a:solidFill>
                  <a:srgbClr val="FFFFFF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6337300" y="6610350"/>
            <a:ext cx="2565400" cy="260350"/>
          </a:xfrm>
        </p:spPr>
        <p:txBody>
          <a:bodyPr tIns="0" bIns="0"/>
          <a:lstStyle>
            <a:lvl1pPr algn="r">
              <a:defRPr sz="1300"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/>
              <a:t>MONTH DAY, YEAR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The Office of the National Coordinator for Health Information Technology&#10;Health and Human Service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8"/>
          <p:cNvCxnSpPr/>
          <p:nvPr userDrawn="1"/>
        </p:nvCxnSpPr>
        <p:spPr>
          <a:xfrm>
            <a:off x="546100" y="2392363"/>
            <a:ext cx="8051800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000" y="1421977"/>
            <a:ext cx="8089900" cy="880981"/>
          </a:xfrm>
        </p:spPr>
        <p:txBody>
          <a:bodyPr tIns="0" bIns="0" anchor="b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800" spc="0" baseline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8000" y="2468058"/>
            <a:ext cx="8089900" cy="641382"/>
          </a:xfrm>
        </p:spPr>
        <p:txBody>
          <a:bodyPr tIns="0" bIns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8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508000" y="3225799"/>
            <a:ext cx="8089900" cy="292101"/>
          </a:xfrm>
        </p:spPr>
        <p:txBody>
          <a:bodyPr tIns="0" bIns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baseline="0">
                <a:solidFill>
                  <a:srgbClr val="FFFFFF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6337300" y="6610350"/>
            <a:ext cx="2565400" cy="260350"/>
          </a:xfrm>
          <a:prstGeom prst="rect">
            <a:avLst/>
          </a:prstGeom>
        </p:spPr>
        <p:txBody>
          <a:bodyPr tIns="0" bIns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solidFill>
                  <a:srgbClr val="056DB1"/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r>
              <a:rPr lang="en-US"/>
              <a:t>MONTH DAY, YEAR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7"/>
          <p:cNvSpPr/>
          <p:nvPr userDrawn="1"/>
        </p:nvSpPr>
        <p:spPr>
          <a:xfrm>
            <a:off x="8728075" y="0"/>
            <a:ext cx="411163" cy="915988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Pentagon 8"/>
          <p:cNvSpPr/>
          <p:nvPr userDrawn="1"/>
        </p:nvSpPr>
        <p:spPr>
          <a:xfrm>
            <a:off x="0" y="0"/>
            <a:ext cx="9096375" cy="915988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9"/>
          <p:cNvCxnSpPr/>
          <p:nvPr userDrawn="1"/>
        </p:nvCxnSpPr>
        <p:spPr>
          <a:xfrm>
            <a:off x="0" y="930275"/>
            <a:ext cx="9139238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FF5D6-FC7F-4CF3-84AD-D31AD3BEF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7"/>
          <p:cNvSpPr/>
          <p:nvPr userDrawn="1"/>
        </p:nvSpPr>
        <p:spPr>
          <a:xfrm>
            <a:off x="8728075" y="0"/>
            <a:ext cx="411163" cy="915988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Pentagon 8"/>
          <p:cNvSpPr/>
          <p:nvPr userDrawn="1"/>
        </p:nvSpPr>
        <p:spPr>
          <a:xfrm>
            <a:off x="0" y="0"/>
            <a:ext cx="9096375" cy="915988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" name="Straight Connector 9"/>
          <p:cNvCxnSpPr/>
          <p:nvPr userDrawn="1"/>
        </p:nvCxnSpPr>
        <p:spPr>
          <a:xfrm>
            <a:off x="0" y="930275"/>
            <a:ext cx="9139238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038600" cy="4865148"/>
          </a:xfrm>
        </p:spPr>
        <p:txBody>
          <a:bodyPr>
            <a:normAutofit/>
          </a:bodyPr>
          <a:lstStyle>
            <a:lvl1pPr>
              <a:defRPr sz="2000" b="1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295400"/>
            <a:ext cx="4038600" cy="4865148"/>
          </a:xfrm>
        </p:spPr>
        <p:txBody>
          <a:bodyPr>
            <a:normAutofit/>
          </a:bodyPr>
          <a:lstStyle>
            <a:lvl1pPr>
              <a:defRPr sz="2000" b="1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8D7BB-7462-43B6-AA74-D0EA87AF1A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entagon 9"/>
          <p:cNvSpPr/>
          <p:nvPr userDrawn="1"/>
        </p:nvSpPr>
        <p:spPr>
          <a:xfrm>
            <a:off x="8728075" y="0"/>
            <a:ext cx="411163" cy="915988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Pentagon 10"/>
          <p:cNvSpPr/>
          <p:nvPr userDrawn="1"/>
        </p:nvSpPr>
        <p:spPr>
          <a:xfrm>
            <a:off x="0" y="0"/>
            <a:ext cx="9096375" cy="915988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9" name="Straight Connector 11"/>
          <p:cNvCxnSpPr/>
          <p:nvPr userDrawn="1"/>
        </p:nvCxnSpPr>
        <p:spPr>
          <a:xfrm>
            <a:off x="0" y="930275"/>
            <a:ext cx="9139238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350178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989940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1225" y="1350178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1225" y="1989940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D30C3-3BB9-41B8-B9A2-C68D3C4F84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ull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426869"/>
            <a:ext cx="8382000" cy="585069"/>
          </a:xfrm>
        </p:spPr>
        <p:txBody>
          <a:bodyPr>
            <a:normAutofit/>
          </a:bodyPr>
          <a:lstStyle>
            <a:lvl1pPr algn="ctr">
              <a:defRPr sz="1700" b="1">
                <a:solidFill>
                  <a:srgbClr val="07538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5426869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71359-73FA-458B-9911-CE93B81C6A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Stack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entagon 7"/>
          <p:cNvSpPr/>
          <p:nvPr userDrawn="1"/>
        </p:nvSpPr>
        <p:spPr>
          <a:xfrm>
            <a:off x="8728075" y="0"/>
            <a:ext cx="411163" cy="915988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Pentagon 8"/>
          <p:cNvSpPr/>
          <p:nvPr userDrawn="1"/>
        </p:nvSpPr>
        <p:spPr>
          <a:xfrm>
            <a:off x="0" y="0"/>
            <a:ext cx="9096375" cy="915988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" name="Straight Connector 9"/>
          <p:cNvCxnSpPr/>
          <p:nvPr userDrawn="1"/>
        </p:nvCxnSpPr>
        <p:spPr>
          <a:xfrm>
            <a:off x="0" y="930275"/>
            <a:ext cx="9139238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3675"/>
            <a:ext cx="8382000" cy="2924539"/>
          </a:xfrm>
        </p:spPr>
        <p:txBody>
          <a:bodyPr>
            <a:normAutofit/>
          </a:bodyPr>
          <a:lstStyle>
            <a:lvl1pPr>
              <a:defRPr sz="2000" b="1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level1_Two Content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4477123"/>
            <a:ext cx="8382000" cy="1293199"/>
          </a:xfrm>
        </p:spPr>
        <p:txBody>
          <a:bodyPr>
            <a:noAutofit/>
          </a:bodyPr>
          <a:lstStyle>
            <a:lvl1pPr>
              <a:defRPr sz="2000" b="1" baseline="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A06DA-5ACA-45D8-921E-68BDB3DA6E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 descr="The Office of the National Coordinator for Health Information Technology&#10;Health and Human Services&#10;&#10;For more information, visit healthit.gov or follow ONC on Twitter @ONC_HealthIT or YouTube @HHSONC.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5" name="Picture 3" descr="EndSlide.jpg"/>
            <p:cNvPicPr>
              <a:picLocks noChangeAspect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012541" y="5340467"/>
              <a:ext cx="5874738" cy="917265"/>
              <a:chOff x="3012541" y="5340467"/>
              <a:chExt cx="5874738" cy="917265"/>
            </a:xfrm>
          </p:grpSpPr>
          <p:pic>
            <p:nvPicPr>
              <p:cNvPr id="7" name="Picture 27" descr="HealthIT.gov"/>
              <p:cNvPicPr>
                <a:picLocks noChangeAspect="1"/>
              </p:cNvPicPr>
              <p:nvPr userDrawn="1"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6892134" y="5340467"/>
                <a:ext cx="1995145" cy="917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29" descr="Twitter"/>
              <p:cNvPicPr>
                <a:picLocks noChangeAspect="1"/>
              </p:cNvPicPr>
              <p:nvPr userDrawn="1"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012541" y="5814128"/>
                <a:ext cx="382406" cy="382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31" descr="YouTube"/>
              <p:cNvPicPr>
                <a:picLocks noChangeAspect="1"/>
              </p:cNvPicPr>
              <p:nvPr userDrawn="1"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5122408" y="5859454"/>
                <a:ext cx="338208" cy="2381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0" name="TextBox 28"/>
          <p:cNvSpPr txBox="1"/>
          <p:nvPr userDrawn="1"/>
        </p:nvSpPr>
        <p:spPr>
          <a:xfrm>
            <a:off x="3367088" y="5829300"/>
            <a:ext cx="1444625" cy="2921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dirty="0">
                <a:solidFill>
                  <a:srgbClr val="07538F">
                    <a:lumMod val="20000"/>
                    <a:lumOff val="80000"/>
                  </a:srgbClr>
                </a:solidFill>
                <a:latin typeface="Arial"/>
                <a:cs typeface="Arial"/>
              </a:rPr>
              <a:t>@</a:t>
            </a:r>
            <a:r>
              <a:rPr lang="en-US" sz="1300" dirty="0" err="1">
                <a:solidFill>
                  <a:srgbClr val="07538F">
                    <a:lumMod val="20000"/>
                    <a:lumOff val="80000"/>
                  </a:srgbClr>
                </a:solidFill>
                <a:latin typeface="Arial"/>
                <a:cs typeface="Arial"/>
              </a:rPr>
              <a:t>ONC_HealthIT</a:t>
            </a:r>
            <a:endParaRPr lang="en-US" sz="1300" dirty="0">
              <a:solidFill>
                <a:srgbClr val="07538F">
                  <a:lumMod val="20000"/>
                  <a:lumOff val="8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11" name="TextBox 30"/>
          <p:cNvSpPr txBox="1"/>
          <p:nvPr userDrawn="1"/>
        </p:nvSpPr>
        <p:spPr>
          <a:xfrm>
            <a:off x="5465763" y="5829300"/>
            <a:ext cx="1076325" cy="2921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00" dirty="0">
                <a:solidFill>
                  <a:srgbClr val="07538F">
                    <a:lumMod val="20000"/>
                    <a:lumOff val="80000"/>
                  </a:srgbClr>
                </a:solidFill>
                <a:latin typeface="Arial"/>
                <a:cs typeface="Arial"/>
              </a:rPr>
              <a:t>@HHSONC</a:t>
            </a:r>
          </a:p>
        </p:txBody>
      </p:sp>
      <p:cxnSp>
        <p:nvCxnSpPr>
          <p:cNvPr id="12" name="Straight Connector 20"/>
          <p:cNvCxnSpPr/>
          <p:nvPr userDrawn="1"/>
        </p:nvCxnSpPr>
        <p:spPr>
          <a:xfrm>
            <a:off x="4103688" y="2833688"/>
            <a:ext cx="4597400" cy="61912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3539" y="1801780"/>
            <a:ext cx="4597955" cy="952829"/>
          </a:xfrm>
        </p:spPr>
        <p:txBody>
          <a:bodyPr anchor="b"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3539" y="2999214"/>
            <a:ext cx="4597955" cy="2053515"/>
          </a:xfrm>
        </p:spPr>
        <p:txBody>
          <a:bodyPr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buFont typeface="Arial"/>
              <a:buNone/>
              <a:defRPr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513513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BBCC9-C35B-45E0-B302-7A3426A9E21B}" type="datetimeFigureOut">
              <a:rPr lang="en-US"/>
              <a:pPr>
                <a:defRPr/>
              </a:pPr>
              <a:t>2/16/17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C8878-E436-415B-81F6-32B00D4B41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78A87-B52E-4E79-A37F-D43F6A718E85}" type="datetimeFigureOut">
              <a:rPr lang="en-US"/>
              <a:pPr>
                <a:defRPr/>
              </a:pPr>
              <a:t>2/16/17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6E46B-A97C-4FE7-B4B2-82C1488177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B1758-49DB-45E6-83F9-18B72C9087FB}" type="datetimeFigureOut">
              <a:rPr lang="en-US"/>
              <a:pPr>
                <a:defRPr/>
              </a:pPr>
              <a:t>2/16/17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A53AF-332A-4C3E-AA2B-28F8C43CF6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B13E8-E1FB-40F3-99AD-848C7B9C9DBD}" type="datetimeFigureOut">
              <a:rPr lang="en-US"/>
              <a:pPr>
                <a:defRPr/>
              </a:pPr>
              <a:t>2/16/17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C90E5-08F6-4B09-8E62-D812071D97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58059-D0F4-49EA-A64F-C8C908F92240}" type="datetimeFigureOut">
              <a:rPr lang="en-US"/>
              <a:pPr>
                <a:defRPr/>
              </a:pPr>
              <a:t>2/16/17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E8AD0-F2CB-43B1-BA68-9C10D7CE97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20BE6-0D68-4F24-B94B-017CB4B1E809}" type="datetimeFigureOut">
              <a:rPr lang="en-US"/>
              <a:pPr>
                <a:defRPr/>
              </a:pPr>
              <a:t>2/16/17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A4D7B-ED68-4FE8-9079-8E8D4B9677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28302-1862-45E6-9AA7-537F1A02BF6C}" type="datetimeFigureOut">
              <a:rPr lang="en-US"/>
              <a:pPr>
                <a:defRPr/>
              </a:pPr>
              <a:t>2/16/17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8403D-4B1E-4561-B9DF-2AD8F148C2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52459-0AD3-4261-802A-6DF29E22FFCB}" type="datetimeFigureOut">
              <a:rPr lang="en-US"/>
              <a:pPr>
                <a:defRPr/>
              </a:pPr>
              <a:t>2/16/17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6F2D4-9AB0-4B7D-81A1-DC5DB8D689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theme" Target="../theme/theme2.xml"/><Relationship Id="rId9" Type="http://schemas.openxmlformats.org/officeDocument/2006/relationships/image" Target="../media/image2.jpeg"/><Relationship Id="rId10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481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494461-C0FD-4065-83EC-0A9926095780}" type="datetimeFigureOut">
              <a:rPr lang="en-US"/>
              <a:pPr>
                <a:defRPr/>
              </a:pPr>
              <a:t>2/16/17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8297B9-BC3E-43EC-8D52-2730393962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8" r:id="rId2"/>
    <p:sldLayoutId id="2147483677" r:id="rId3"/>
    <p:sldLayoutId id="2147483676" r:id="rId4"/>
    <p:sldLayoutId id="2147483675" r:id="rId5"/>
    <p:sldLayoutId id="2147483674" r:id="rId6"/>
    <p:sldLayoutId id="2147483673" r:id="rId7"/>
    <p:sldLayoutId id="2147483672" r:id="rId8"/>
    <p:sldLayoutId id="2147483671" r:id="rId9"/>
    <p:sldLayoutId id="2147483670" r:id="rId10"/>
    <p:sldLayoutId id="2147483669" r:id="rId11"/>
    <p:sldLayoutId id="2147483681" r:id="rId12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5" descr="yellowbar.jpg"/>
          <p:cNvPicPr>
            <a:picLocks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0" y="6727825"/>
            <a:ext cx="9144000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143000"/>
            <a:ext cx="8382000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7638"/>
            <a:ext cx="2895600" cy="2333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rgbClr val="3C3C3B">
                    <a:lumMod val="50000"/>
                    <a:lumOff val="50000"/>
                  </a:srgb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3388" y="6502400"/>
            <a:ext cx="2133600" cy="231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3C3C3B">
                    <a:lumMod val="50000"/>
                    <a:lumOff val="50000"/>
                  </a:srgb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0228C90B-CEDE-4970-A04F-42AE3D485D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4342" name="Picture 12" descr="Office of the National Coordinator for Health Information Technology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287338" y="6308725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Title Placeholder 1"/>
          <p:cNvSpPr>
            <a:spLocks noGrp="1"/>
          </p:cNvSpPr>
          <p:nvPr>
            <p:ph type="title"/>
          </p:nvPr>
        </p:nvSpPr>
        <p:spPr bwMode="auto">
          <a:xfrm>
            <a:off x="381000" y="74613"/>
            <a:ext cx="838200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0" r:id="rId5"/>
    <p:sldLayoutId id="2147483686" r:id="rId6"/>
    <p:sldLayoutId id="2147483687" r:id="rId7"/>
  </p:sldLayoutIdLst>
  <p:hf hdr="0" ftr="0" dt="0"/>
  <p:txStyles>
    <p:titleStyle>
      <a:lvl1pPr algn="l" defTabSz="457200" rtl="0" fontAlgn="base">
        <a:spcBef>
          <a:spcPct val="0"/>
        </a:spcBef>
        <a:spcAft>
          <a:spcPct val="0"/>
        </a:spcAft>
        <a:defRPr sz="2000" kern="1200">
          <a:solidFill>
            <a:schemeClr val="bg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lnSpc>
          <a:spcPct val="110000"/>
        </a:lnSpc>
        <a:spcBef>
          <a:spcPts val="1000"/>
        </a:spcBef>
        <a:spcAft>
          <a:spcPts val="400"/>
        </a:spcAft>
        <a:buClr>
          <a:srgbClr val="ED1C24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lnSpc>
          <a:spcPct val="110000"/>
        </a:lnSpc>
        <a:spcBef>
          <a:spcPts val="1000"/>
        </a:spcBef>
        <a:spcAft>
          <a:spcPts val="400"/>
        </a:spcAft>
        <a:buClr>
          <a:schemeClr val="accent1"/>
        </a:buClr>
        <a:buFont typeface="Lucida Grande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lnSpc>
          <a:spcPct val="110000"/>
        </a:lnSpc>
        <a:spcBef>
          <a:spcPts val="1000"/>
        </a:spcBef>
        <a:spcAft>
          <a:spcPts val="400"/>
        </a:spcAft>
        <a:buClr>
          <a:schemeClr val="accent2"/>
        </a:buClr>
        <a:buFont typeface="Lucida Grande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lnSpc>
          <a:spcPct val="110000"/>
        </a:lnSpc>
        <a:spcBef>
          <a:spcPts val="1000"/>
        </a:spcBef>
        <a:spcAft>
          <a:spcPts val="400"/>
        </a:spcAft>
        <a:buClr>
          <a:schemeClr val="accent2"/>
        </a:buClr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lnSpc>
          <a:spcPct val="110000"/>
        </a:lnSpc>
        <a:spcBef>
          <a:spcPts val="1200"/>
        </a:spcBef>
        <a:spcAft>
          <a:spcPct val="0"/>
        </a:spcAft>
        <a:buClr>
          <a:srgbClr val="7F7F7F"/>
        </a:buClr>
        <a:buFont typeface="Arial" charset="0"/>
        <a:buChar char="•"/>
        <a:defRPr sz="2000" kern="1200">
          <a:solidFill>
            <a:srgbClr val="7F7F7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hyperlink" Target="http://confluence.siframework.org/display/PATCH/Use+Case+Developmen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8000" y="1422400"/>
            <a:ext cx="8089900" cy="881063"/>
          </a:xfrm>
        </p:spPr>
        <p:txBody>
          <a:bodyPr rtlCol="0"/>
          <a:lstStyle/>
          <a:p>
            <a:pPr fontAlgn="auto">
              <a:defRPr/>
            </a:pPr>
            <a:r>
              <a:rPr lang="en-US" dirty="0" smtClean="0"/>
              <a:t>The Patient Choice Technical Project</a:t>
            </a:r>
            <a:endParaRPr lang="en-US" dirty="0"/>
          </a:p>
        </p:txBody>
      </p:sp>
      <p:sp>
        <p:nvSpPr>
          <p:cNvPr id="2355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08000" y="3027363"/>
            <a:ext cx="8089900" cy="490537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Phase 2: Basic Choice for Research Consent Use Case Working Session 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February 17th, 2017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93705"/>
            <a:ext cx="8229600" cy="1016625"/>
          </a:xfrm>
          <a:extLst/>
        </p:spPr>
        <p:txBody>
          <a:bodyPr rtlCol="0">
            <a:noAutofit/>
          </a:bodyPr>
          <a:lstStyle/>
          <a:p>
            <a:pPr marL="0" indent="0" algn="ct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sz="2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User Story Development </a:t>
            </a:r>
          </a:p>
        </p:txBody>
      </p:sp>
      <p:sp>
        <p:nvSpPr>
          <p:cNvPr id="27650" name="Slide Number Placeholder 1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497638"/>
            <a:ext cx="2895600" cy="23336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DEE6CA67-51D4-4381-85D6-F2288A517C29}" type="slidenum">
              <a:rPr lang="en-US" altLang="en-US" sz="1000">
                <a:solidFill>
                  <a:srgbClr val="898989"/>
                </a:solidFill>
                <a:latin typeface="Calibri" pitchFamily="34" charset="0"/>
                <a:ea typeface="MS PGothic" pitchFamily="34" charset="-128"/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altLang="en-US" sz="1000">
              <a:solidFill>
                <a:srgbClr val="898989"/>
              </a:solidFill>
              <a:latin typeface="Calibri" pitchFamily="34" charset="0"/>
              <a:ea typeface="MS PGothic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913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Project Contact Information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9775424"/>
              </p:ext>
            </p:extLst>
          </p:nvPr>
        </p:nvGraphicFramePr>
        <p:xfrm>
          <a:off x="377825" y="1285875"/>
          <a:ext cx="8382000" cy="336228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94000"/>
                <a:gridCol w="2794000"/>
                <a:gridCol w="2794000"/>
              </a:tblGrid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OCPO-</a:t>
                      </a:r>
                      <a:r>
                        <a:rPr lang="en-US" baseline="0" dirty="0" smtClean="0"/>
                        <a:t>ONC Lead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Jeremy Maxwell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Jeremy.Maxwell@hhs.gov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Coordinator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Johnathan Coleman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jc@securityrs.com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Manager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Ali Khan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Ali.Khan@esacinc.com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</a:t>
                      </a:r>
                      <a:r>
                        <a:rPr lang="en-US" baseline="0" dirty="0" smtClean="0"/>
                        <a:t> Support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Taima Gomez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Taima.Gomez@esacinc.com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Staff</a:t>
                      </a:r>
                      <a:r>
                        <a:rPr lang="en-US" baseline="0" dirty="0" smtClean="0"/>
                        <a:t> SME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Kathleen</a:t>
                      </a:r>
                      <a:r>
                        <a:rPr lang="en-US" baseline="0" dirty="0" smtClean="0"/>
                        <a:t> Connor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klc@securityrs.com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Staff SME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Amber</a:t>
                      </a:r>
                      <a:r>
                        <a:rPr lang="en-US" baseline="0" dirty="0" smtClean="0"/>
                        <a:t> Patel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ayp@securityrs.com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Staff SME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David Staggs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drs@securityrs.com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9424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3B7EBF-B325-4AAE-BA71-3F4A0629347D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3688" y="1801813"/>
            <a:ext cx="4597400" cy="9525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Thank you for joining!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Call Logistics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are not speaking, please keep your phone on mute</a:t>
            </a:r>
          </a:p>
          <a:p>
            <a:r>
              <a:rPr lang="en-US" dirty="0" smtClean="0"/>
              <a:t>Do not put your phone on hold – if you need to take a call, hang up and dial in again when finished with your other call</a:t>
            </a:r>
          </a:p>
          <a:p>
            <a:r>
              <a:rPr lang="en-US" dirty="0" smtClean="0"/>
              <a:t>This meeting is being recorded</a:t>
            </a:r>
          </a:p>
          <a:p>
            <a:r>
              <a:rPr lang="en-US" smtClean="0"/>
              <a:t>Feel free to use the “Chat” feature for questions, comments or any items you would like the moderator or participants to know</a:t>
            </a:r>
          </a:p>
          <a:p>
            <a:endParaRPr lang="en-US" dirty="0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10CAC38-BA84-41BB-A23A-042A69D54F8F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 </a:t>
            </a:r>
          </a:p>
        </p:txBody>
      </p:sp>
      <p:sp>
        <p:nvSpPr>
          <p:cNvPr id="25602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798BDF-73CB-4A5A-B5EC-C143567D5FB9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1452563" y="4425950"/>
            <a:ext cx="1857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9068046"/>
              </p:ext>
            </p:extLst>
          </p:nvPr>
        </p:nvGraphicFramePr>
        <p:xfrm>
          <a:off x="457200" y="1289050"/>
          <a:ext cx="8381998" cy="240163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591345"/>
                <a:gridCol w="1790653"/>
              </a:tblGrid>
              <a:tr h="480327"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Topic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Time</a:t>
                      </a:r>
                      <a:r>
                        <a:rPr lang="en-US" b="1" baseline="0" dirty="0" smtClean="0">
                          <a:solidFill>
                            <a:schemeClr val="bg1"/>
                          </a:solidFill>
                        </a:rPr>
                        <a:t> Allotted</a:t>
                      </a:r>
                      <a:endParaRPr lang="en-US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General Announcements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minutes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Massachusetts Institute of Technology (MIT) presentation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 </a:t>
                      </a:r>
                      <a:r>
                        <a:rPr lang="en-US" dirty="0" smtClean="0"/>
                        <a:t>minutes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Patient Choice Use Case Development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minutes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dirty="0" smtClean="0"/>
                        <a:t>Next Steps/Questions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minutes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General Announcements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382" y="1143000"/>
            <a:ext cx="8630606" cy="5045075"/>
          </a:xfrm>
        </p:spPr>
        <p:txBody>
          <a:bodyPr rtlCol="0">
            <a:normAutofit/>
          </a:bodyPr>
          <a:lstStyle/>
          <a:p>
            <a:pPr fontAlgn="auto">
              <a:buClr>
                <a:schemeClr val="accent5"/>
              </a:buClr>
              <a:defRPr/>
            </a:pPr>
            <a:r>
              <a:rPr lang="en-US" dirty="0"/>
              <a:t>The Phase 2 Use Case Development Work Group meeting on Friday, </a:t>
            </a:r>
            <a:r>
              <a:rPr lang="en-US" dirty="0" smtClean="0"/>
              <a:t>February 24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is </a:t>
            </a:r>
            <a:r>
              <a:rPr lang="en-US" b="1" dirty="0"/>
              <a:t>CANCELLED</a:t>
            </a:r>
            <a:r>
              <a:rPr lang="en-US" dirty="0"/>
              <a:t> due to </a:t>
            </a:r>
            <a:r>
              <a:rPr lang="en-US" dirty="0" smtClean="0"/>
              <a:t>HIMSS17.</a:t>
            </a:r>
            <a:endParaRPr lang="en-US" dirty="0"/>
          </a:p>
          <a:p>
            <a:pPr fontAlgn="auto">
              <a:buClr>
                <a:schemeClr val="accent5"/>
              </a:buClr>
              <a:defRPr/>
            </a:pPr>
            <a:r>
              <a:rPr lang="en-US" dirty="0" smtClean="0"/>
              <a:t>The next Patient Choice Technical Project Use Case Development meeting will be on </a:t>
            </a:r>
            <a:r>
              <a:rPr lang="en-US" b="1" dirty="0" smtClean="0"/>
              <a:t>Friday, March 3</a:t>
            </a:r>
            <a:r>
              <a:rPr lang="en-US" b="1" baseline="30000" dirty="0" smtClean="0"/>
              <a:t>rd</a:t>
            </a:r>
            <a:r>
              <a:rPr lang="en-US" b="1" dirty="0" smtClean="0"/>
              <a:t>, </a:t>
            </a:r>
            <a:r>
              <a:rPr lang="en-US" b="1" dirty="0"/>
              <a:t>2</a:t>
            </a:r>
            <a:r>
              <a:rPr lang="en-US" b="1" dirty="0" smtClean="0"/>
              <a:t>017 at 11 am ET</a:t>
            </a:r>
          </a:p>
          <a:p>
            <a:pPr marL="0" indent="0" fontAlgn="auto">
              <a:buClr>
                <a:schemeClr val="accent5"/>
              </a:buClr>
              <a:buNone/>
              <a:defRPr/>
            </a:pPr>
            <a:endParaRPr lang="en-US" b="1" dirty="0" smtClean="0"/>
          </a:p>
          <a:p>
            <a:pPr marL="0" indent="0" fontAlgn="auto">
              <a:buClr>
                <a:schemeClr val="accent5"/>
              </a:buClr>
              <a:buFont typeface="Arial"/>
              <a:buNone/>
              <a:defRPr/>
            </a:pP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29D7FE-1545-491E-951D-788CF6719A5A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MS PGothic" pitchFamily="34" charset="-128"/>
              </a:rPr>
              <a:t>Proposed Use Case &amp; Functional </a:t>
            </a:r>
            <a:br>
              <a:rPr lang="en-US" altLang="en-US" dirty="0">
                <a:ea typeface="MS PGothic" pitchFamily="34" charset="-128"/>
              </a:rPr>
            </a:br>
            <a:r>
              <a:rPr lang="en-US" altLang="en-US" dirty="0">
                <a:ea typeface="MS PGothic" pitchFamily="34" charset="-128"/>
              </a:rPr>
              <a:t>Requirements Development Timeline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1499880"/>
              </p:ext>
            </p:extLst>
          </p:nvPr>
        </p:nvGraphicFramePr>
        <p:xfrm>
          <a:off x="160224" y="893163"/>
          <a:ext cx="8856691" cy="59759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9391"/>
                <a:gridCol w="1286962"/>
                <a:gridCol w="3959886"/>
                <a:gridCol w="2890452"/>
              </a:tblGrid>
              <a:tr h="6484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Week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Target Date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Working Session Tasks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 and Provide Comments via Confluence (due Thursdays @ 12 pm ET)</a:t>
                      </a:r>
                    </a:p>
                  </a:txBody>
                  <a:tcPr horzOverflow="overflow"/>
                </a:tc>
              </a:tr>
              <a:tr h="626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2/3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Pre/Post Conditions and User Stories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 : Activity Diagrams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C3C3B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Activity Diagrams </a:t>
                      </a:r>
                    </a:p>
                  </a:txBody>
                  <a:tcPr horzOverflow="overflow"/>
                </a:tc>
              </a:tr>
              <a:tr h="6269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15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2/10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 :  Activity Diagram and  Finalized User Stories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Introduce: Base Flows  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 Activity Diagram and Base Flows </a:t>
                      </a:r>
                    </a:p>
                  </a:txBody>
                  <a:tcPr horzOverflow="overflow"/>
                </a:tc>
              </a:tr>
              <a:tr h="694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16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2/17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User Stories, Activity Diagram, and Base Flows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User Stories, Activity Diagram and Base Flows </a:t>
                      </a:r>
                    </a:p>
                  </a:txBody>
                  <a:tcPr horzOverflow="overflow"/>
                </a:tc>
              </a:tr>
              <a:tr h="473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2/24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CANCELLED (HIMSS)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User Stories, Activity Diagram and Base Flow </a:t>
                      </a:r>
                    </a:p>
                  </a:txBody>
                  <a:tcPr horzOverflow="overflow"/>
                </a:tc>
              </a:tr>
              <a:tr h="473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18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3/3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User Stories, Activity Diagrams, Base Flows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User Stories, Activity Diagrams, Base Flows</a:t>
                      </a:r>
                    </a:p>
                  </a:txBody>
                  <a:tcPr horzOverflow="overflow"/>
                </a:tc>
              </a:tr>
              <a:tr h="473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19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3/10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User Stories, Finalized Activity Diagrams, Finalized Base Flows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Introduce: Functional Requirements &amp; Sequence Diagrams, Data Requirements, and Risks &amp; Issues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C3C3B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Functional Requirements &amp; Sequence Diagrams, Data Requirements, and Risks &amp; Issues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C3C3B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473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3/17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Functional Requirements &amp; Sequence Diagrams, Data Requirements, and Risks &amp; Issues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C3C3B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Data Requirements, and Risks &amp; Issues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C3C3B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7727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21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3/24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Review: Finalized  Data Requirements, and Finalized Risks &amp; Issues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C3C3B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End to End Review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9FF5D6-FC7F-4CF3-84AD-D31AD3BEFC8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60224" y="2803180"/>
            <a:ext cx="8856690" cy="740725"/>
          </a:xfrm>
          <a:prstGeom prst="rect">
            <a:avLst/>
          </a:prstGeom>
          <a:noFill/>
          <a:ln w="41275">
            <a:solidFill>
              <a:schemeClr val="accent5"/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6996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32561"/>
            <a:ext cx="8229600" cy="1485900"/>
          </a:xfrm>
          <a:extLst/>
        </p:spPr>
        <p:txBody>
          <a:bodyPr rtlCol="0">
            <a:noAutofit/>
          </a:bodyPr>
          <a:lstStyle/>
          <a:p>
            <a:pPr marL="0" indent="0" algn="ct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endParaRPr lang="en-US" sz="26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</a:endParaRPr>
          </a:p>
          <a:p>
            <a:pPr marL="0" indent="0" algn="ct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sz="2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Massachusetts </a:t>
            </a:r>
            <a:r>
              <a:rPr lang="en-US" sz="2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Institute of Technology (MIT)</a:t>
            </a:r>
            <a:endParaRPr lang="en-US" sz="26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</a:endParaRPr>
          </a:p>
        </p:txBody>
      </p:sp>
      <p:sp>
        <p:nvSpPr>
          <p:cNvPr id="27650" name="Slide Number Placeholder 1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497638"/>
            <a:ext cx="2895600" cy="23336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DEE6CA67-51D4-4381-85D6-F2288A517C29}" type="slidenum">
              <a:rPr lang="en-US" altLang="en-US" sz="1000">
                <a:solidFill>
                  <a:srgbClr val="898989"/>
                </a:solidFill>
                <a:latin typeface="Calibri" pitchFamily="34" charset="0"/>
                <a:ea typeface="MS PGothic" pitchFamily="34" charset="-128"/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en-US" sz="1000">
              <a:solidFill>
                <a:srgbClr val="898989"/>
              </a:solidFill>
              <a:latin typeface="Calibri" pitchFamily="34" charset="0"/>
              <a:ea typeface="MS PGothic" pitchFamily="34" charset="-128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32561"/>
            <a:ext cx="8229600" cy="1485900"/>
          </a:xfrm>
          <a:extLst/>
        </p:spPr>
        <p:txBody>
          <a:bodyPr rtlCol="0">
            <a:noAutofit/>
          </a:bodyPr>
          <a:lstStyle/>
          <a:p>
            <a:pPr marL="0" indent="0" algn="ct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sz="2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Use Case:  </a:t>
            </a:r>
          </a:p>
          <a:p>
            <a:pPr marL="0" indent="0" algn="ctr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None/>
              <a:defRPr/>
            </a:pPr>
            <a:r>
              <a:rPr lang="en-US" sz="2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</a:rPr>
              <a:t>Working Session</a:t>
            </a:r>
          </a:p>
        </p:txBody>
      </p:sp>
      <p:sp>
        <p:nvSpPr>
          <p:cNvPr id="27650" name="Slide Number Placeholder 1"/>
          <p:cNvSpPr>
            <a:spLocks noGrp="1"/>
          </p:cNvSpPr>
          <p:nvPr>
            <p:ph type="sldNum" sz="quarter" idx="11"/>
          </p:nvPr>
        </p:nvSpPr>
        <p:spPr bwMode="auto">
          <a:xfrm>
            <a:off x="3124200" y="6497638"/>
            <a:ext cx="2895600" cy="233362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DEE6CA67-51D4-4381-85D6-F2288A517C29}" type="slidenum">
              <a:rPr lang="en-US" altLang="en-US" sz="1000">
                <a:solidFill>
                  <a:srgbClr val="898989"/>
                </a:solidFill>
                <a:latin typeface="Calibri" pitchFamily="34" charset="0"/>
                <a:ea typeface="MS PGothic" pitchFamily="34" charset="-128"/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altLang="en-US" sz="1000">
              <a:solidFill>
                <a:srgbClr val="898989"/>
              </a:solidFill>
              <a:latin typeface="Calibri" pitchFamily="34" charset="0"/>
              <a:ea typeface="MS PGothic" pitchFamily="34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04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Section Review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57200" indent="-457200" fontAlgn="auto"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en-US" dirty="0" smtClean="0"/>
              <a:t>Review the following sections: </a:t>
            </a:r>
          </a:p>
          <a:p>
            <a:pPr marL="857250" lvl="1" indent="-457200" fontAlgn="auto"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en-US" dirty="0" smtClean="0"/>
              <a:t>User Stories </a:t>
            </a:r>
          </a:p>
          <a:p>
            <a:pPr marL="857250" lvl="1" indent="-457200" fontAlgn="auto"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en-US" dirty="0" smtClean="0"/>
              <a:t>Activity Diagrams</a:t>
            </a:r>
          </a:p>
          <a:p>
            <a:pPr marL="857250" lvl="1" indent="-457200" fontAlgn="auto"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en-US" dirty="0" smtClean="0"/>
              <a:t>Base Flows  </a:t>
            </a:r>
          </a:p>
          <a:p>
            <a:pPr marL="457200" indent="-457200" fontAlgn="auto"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en-US" dirty="0" smtClean="0"/>
              <a:t>Introduce the following Sections </a:t>
            </a:r>
          </a:p>
          <a:p>
            <a:pPr marL="857250" lvl="1" indent="-457200" fontAlgn="auto"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en-US" dirty="0" smtClean="0"/>
              <a:t>Functional Requirements </a:t>
            </a:r>
          </a:p>
          <a:p>
            <a:pPr marL="857250" lvl="1" indent="-457200" fontAlgn="auto"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en-US" dirty="0" smtClean="0"/>
              <a:t>Sequence Diagrams </a:t>
            </a:r>
            <a:endParaRPr lang="en-US" dirty="0"/>
          </a:p>
          <a:p>
            <a:pPr marL="514350" lvl="1" indent="0" fontAlgn="auto">
              <a:buFont typeface="Lucida Grande"/>
              <a:buNone/>
              <a:defRPr/>
            </a:pPr>
            <a:endParaRPr lang="en-US" dirty="0" smtClean="0"/>
          </a:p>
        </p:txBody>
      </p:sp>
      <p:sp>
        <p:nvSpPr>
          <p:cNvPr id="1055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EFA2100-8213-4132-826E-0F9BDC953EEC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57183" y="1966792"/>
            <a:ext cx="2049463" cy="9239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Click the icon to open the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Word Document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714876" y="2415035"/>
            <a:ext cx="84455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4334308"/>
              </p:ext>
            </p:extLst>
          </p:nvPr>
        </p:nvGraphicFramePr>
        <p:xfrm>
          <a:off x="4572000" y="1966791"/>
          <a:ext cx="965922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0" name="Document" showAsIcon="1" r:id="rId4" imgW="584200" imgH="558800" progId="Word.Document.12">
                  <p:embed/>
                </p:oleObj>
              </mc:Choice>
              <mc:Fallback>
                <p:oleObj name="Document" showAsIcon="1" r:id="rId4" imgW="584200" imgH="558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72000" y="1966791"/>
                        <a:ext cx="965922" cy="923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Steps </a:t>
            </a:r>
          </a:p>
        </p:txBody>
      </p:sp>
      <p:sp>
        <p:nvSpPr>
          <p:cNvPr id="583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and provide feedback to posted materials: User Stories and Scenarios sections by the following Thursday at 12</a:t>
            </a:r>
            <a:r>
              <a:rPr lang="en-US" dirty="0"/>
              <a:t>p</a:t>
            </a:r>
            <a:r>
              <a:rPr lang="en-US" dirty="0" smtClean="0"/>
              <a:t>m ET </a:t>
            </a:r>
          </a:p>
          <a:p>
            <a:pPr lvl="1"/>
            <a:r>
              <a:rPr lang="en-US" dirty="0">
                <a:hlinkClick r:id="rId2"/>
              </a:rPr>
              <a:t>http://confluence.siframework.org/display/PATCH/Phase+2%3A+Basic+Choice+for+Research+Consent+Use+Case+Development</a:t>
            </a:r>
          </a:p>
          <a:p>
            <a:r>
              <a:rPr lang="en-US" dirty="0" smtClean="0"/>
              <a:t>Next meeting is </a:t>
            </a:r>
            <a:r>
              <a:rPr lang="en-US" b="1" dirty="0" smtClean="0"/>
              <a:t>Friday,</a:t>
            </a:r>
            <a:r>
              <a:rPr lang="en-US" dirty="0" smtClean="0"/>
              <a:t> </a:t>
            </a:r>
            <a:r>
              <a:rPr lang="en-US" b="1" dirty="0" smtClean="0"/>
              <a:t>March 3</a:t>
            </a:r>
            <a:r>
              <a:rPr lang="en-US" b="1" baseline="30000" dirty="0" smtClean="0"/>
              <a:t>rd</a:t>
            </a:r>
            <a:r>
              <a:rPr lang="en-US" b="1" dirty="0" smtClean="0"/>
              <a:t>, 2017 at 11 am ET</a:t>
            </a:r>
          </a:p>
          <a:p>
            <a:r>
              <a:rPr lang="en-US" dirty="0" smtClean="0"/>
              <a:t>Reminder: All Patient Choice Announcements, Schedules, Project Materials, and Use Case will be posted on the Patient Choice Confluence page </a:t>
            </a:r>
          </a:p>
          <a:p>
            <a:pPr lvl="1"/>
            <a:r>
              <a:rPr lang="en-US" dirty="0" smtClean="0">
                <a:hlinkClick r:id="rId2"/>
              </a:rPr>
              <a:t>http://confluence.siframework.org/display/PATCH/</a:t>
            </a:r>
            <a:endParaRPr lang="en-US" dirty="0" smtClean="0"/>
          </a:p>
        </p:txBody>
      </p:sp>
      <p:sp>
        <p:nvSpPr>
          <p:cNvPr id="58371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4999D21-7788-49A2-B8BC-2176F3B31005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NC 1">
      <a:dk1>
        <a:srgbClr val="3C3C3B"/>
      </a:dk1>
      <a:lt1>
        <a:sysClr val="window" lastClr="FFFFFF"/>
      </a:lt1>
      <a:dk2>
        <a:srgbClr val="07538F"/>
      </a:dk2>
      <a:lt2>
        <a:srgbClr val="FFEBAF"/>
      </a:lt2>
      <a:accent1>
        <a:srgbClr val="056DB1"/>
      </a:accent1>
      <a:accent2>
        <a:srgbClr val="00A8E1"/>
      </a:accent2>
      <a:accent3>
        <a:srgbClr val="FFC425"/>
      </a:accent3>
      <a:accent4>
        <a:srgbClr val="EA9C1C"/>
      </a:accent4>
      <a:accent5>
        <a:srgbClr val="ED1C24"/>
      </a:accent5>
      <a:accent6>
        <a:srgbClr val="16B0A5"/>
      </a:accent6>
      <a:hlink>
        <a:srgbClr val="0000FF"/>
      </a:hlink>
      <a:folHlink>
        <a:srgbClr val="68306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15439</TotalTime>
  <Words>633</Words>
  <Application>Microsoft Macintosh PowerPoint</Application>
  <PresentationFormat>On-screen Show (4:3)</PresentationFormat>
  <Paragraphs>123</Paragraphs>
  <Slides>12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Office Theme</vt:lpstr>
      <vt:lpstr>1_Office Theme</vt:lpstr>
      <vt:lpstr>Document</vt:lpstr>
      <vt:lpstr>The Patient Choice Technical Project</vt:lpstr>
      <vt:lpstr>Call Logistics</vt:lpstr>
      <vt:lpstr>Agenda </vt:lpstr>
      <vt:lpstr>General Announcements </vt:lpstr>
      <vt:lpstr>Proposed Use Case &amp; Functional  Requirements Development Timeline</vt:lpstr>
      <vt:lpstr>PowerPoint Presentation</vt:lpstr>
      <vt:lpstr>PowerPoint Presentation</vt:lpstr>
      <vt:lpstr>Section Review </vt:lpstr>
      <vt:lpstr>Next Steps </vt:lpstr>
      <vt:lpstr>PowerPoint Presentation</vt:lpstr>
      <vt:lpstr>Project Contact Information</vt:lpstr>
      <vt:lpstr>Thank you for joining!</vt:lpstr>
    </vt:vector>
  </TitlesOfParts>
  <Manager/>
  <Company>ESAC,Inc.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Patient Choice Project</dc:title>
  <dc:subject/>
  <dc:creator>Taima Gomez</dc:creator>
  <cp:keywords/>
  <dc:description/>
  <cp:lastModifiedBy>Taima Gomez</cp:lastModifiedBy>
  <cp:revision>144</cp:revision>
  <dcterms:created xsi:type="dcterms:W3CDTF">2016-01-05T18:39:58Z</dcterms:created>
  <dcterms:modified xsi:type="dcterms:W3CDTF">2017-02-17T16:04:19Z</dcterms:modified>
  <cp:category/>
</cp:coreProperties>
</file>