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5"/>
  </p:notesMasterIdLst>
  <p:sldIdLst>
    <p:sldId id="257" r:id="rId3"/>
    <p:sldId id="258" r:id="rId4"/>
    <p:sldId id="259" r:id="rId5"/>
    <p:sldId id="262" r:id="rId6"/>
    <p:sldId id="265" r:id="rId7"/>
    <p:sldId id="301" r:id="rId8"/>
    <p:sldId id="302" r:id="rId9"/>
    <p:sldId id="266" r:id="rId10"/>
    <p:sldId id="303" r:id="rId11"/>
    <p:sldId id="277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37" autoAdjust="0"/>
  </p:normalViewPr>
  <p:slideViewPr>
    <p:cSldViewPr snapToGrid="0" snapToObjects="1">
      <p:cViewPr varScale="1">
        <p:scale>
          <a:sx n="107" d="100"/>
          <a:sy n="107" d="100"/>
        </p:scale>
        <p:origin x="-1648" y="-96"/>
      </p:cViewPr>
      <p:guideLst>
        <p:guide orient="horz" pos="4159"/>
        <p:guide pos="56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64774-B228-44CD-A611-6DDCFB810CC6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20C2C2-5DBF-4F23-862E-E4CC1C767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32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896E8D-4CE2-440C-99DA-15ABA58C6C2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6448-FD7D-4703-9382-74AC3C580107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5E826-DC87-473D-A149-E7B2586DA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BADC6-998F-4A93-86E0-497D9C101133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0CAC-1A1F-480C-8C35-A10FCDA53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C40D-01B2-49D1-AE84-D11CDD55B117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A9A-2A38-4F56-95E5-D05E07684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</p:spPr>
        <p:txBody>
          <a:bodyPr tIns="0" bIns="0"/>
          <a:lstStyle>
            <a:lvl1pPr algn="r">
              <a:defRPr sz="13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  <a:prstGeom prst="rect">
            <a:avLst/>
          </a:prstGeom>
        </p:spPr>
        <p:txBody>
          <a:bodyPr t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rgbClr val="056DB1"/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F5D6-FC7F-4CF3-84AD-D31AD3BEF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D7BB-7462-43B6-AA74-D0EA87AF1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9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entagon 10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11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5017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8994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5017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98994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30C3-3BB9-41B8-B9A2-C68D3C4F8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26869"/>
            <a:ext cx="8382000" cy="585069"/>
          </a:xfrm>
        </p:spPr>
        <p:txBody>
          <a:bodyPr>
            <a:normAutofit/>
          </a:bodyPr>
          <a:lstStyle>
            <a:lvl1pPr algn="ctr">
              <a:defRPr sz="1700" b="1">
                <a:solidFill>
                  <a:srgbClr val="07538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2686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71359-73FA-458B-9911-CE93B81C6A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3675"/>
            <a:ext cx="8382000" cy="2924539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level1_Two Content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477123"/>
            <a:ext cx="8382000" cy="1293199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06DA-5ACA-45D8-921E-68BDB3DA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 descr="The Office of the National Coordinator for Health Information Technology&#10;Health and Human Services&#10;&#10;For more information, visit healthit.gov or follow ONC on Twitter @ONC_HealthIT or YouTube @HHSONC.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3" descr="EndSlide.jp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012541" y="5340467"/>
              <a:ext cx="5874738" cy="917265"/>
              <a:chOff x="3012541" y="5340467"/>
              <a:chExt cx="5874738" cy="917265"/>
            </a:xfrm>
          </p:grpSpPr>
          <p:pic>
            <p:nvPicPr>
              <p:cNvPr id="7" name="Picture 27" descr="HealthIT.gov"/>
              <p:cNvPicPr>
                <a:picLocks noChangeAspect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92134" y="5340467"/>
                <a:ext cx="1995145" cy="917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9" descr="Twitter"/>
              <p:cNvPicPr>
                <a:picLocks noChangeAspect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12541" y="5814128"/>
                <a:ext cx="382406" cy="38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31" descr="YouTube"/>
              <p:cNvPicPr>
                <a:picLocks noChangeAspect="1"/>
              </p:cNvPicPr>
              <p:nvPr userDrawn="1"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122408" y="5859454"/>
                <a:ext cx="338208" cy="23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" name="TextBox 28"/>
          <p:cNvSpPr txBox="1"/>
          <p:nvPr userDrawn="1"/>
        </p:nvSpPr>
        <p:spPr>
          <a:xfrm>
            <a:off x="3367088" y="5829300"/>
            <a:ext cx="14446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</a:t>
            </a:r>
            <a:r>
              <a:rPr lang="en-US" sz="1300" dirty="0" err="1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ONC_HealthIT</a:t>
            </a:r>
            <a:endParaRPr lang="en-US" sz="1300" dirty="0">
              <a:solidFill>
                <a:srgbClr val="07538F">
                  <a:lumMod val="20000"/>
                  <a:lumOff val="8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1" name="TextBox 30"/>
          <p:cNvSpPr txBox="1"/>
          <p:nvPr userDrawn="1"/>
        </p:nvSpPr>
        <p:spPr>
          <a:xfrm>
            <a:off x="5465763" y="5829300"/>
            <a:ext cx="10763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@HHSONC</a:t>
            </a:r>
          </a:p>
        </p:txBody>
      </p:sp>
      <p:cxnSp>
        <p:nvCxnSpPr>
          <p:cNvPr id="12" name="Straight Connector 20"/>
          <p:cNvCxnSpPr/>
          <p:nvPr userDrawn="1"/>
        </p:nvCxnSpPr>
        <p:spPr>
          <a:xfrm>
            <a:off x="4103688" y="2833688"/>
            <a:ext cx="4597400" cy="61912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539" y="1801780"/>
            <a:ext cx="4597955" cy="952829"/>
          </a:xfr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539" y="2999214"/>
            <a:ext cx="4597955" cy="2053515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/>
              <a:buNone/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135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BCC9-C35B-45E0-B302-7A3426A9E21B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8878-E436-415B-81F6-32B00D4B4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8A87-B52E-4E79-A37F-D43F6A718E85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6E46B-A97C-4FE7-B4B2-82C148817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1758-49DB-45E6-83F9-18B72C9087FB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A53AF-332A-4C3E-AA2B-28F8C43CF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13E8-E1FB-40F3-99AD-848C7B9C9DBD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90E5-08F6-4B09-8E62-D812071D9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8059-D0F4-49EA-A64F-C8C908F92240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E8AD0-F2CB-43B1-BA68-9C10D7CE9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BE6-0D68-4F24-B94B-017CB4B1E809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4D7B-ED68-4FE8-9079-8E8D4B967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8302-1862-45E6-9AA7-537F1A02BF6C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403D-4B1E-4561-B9DF-2AD8F148C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2459-0AD3-4261-802A-6DF29E22FFCB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F2D4-9AB0-4B7D-81A1-DC5DB8D68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2.jpe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94461-C0FD-4065-83EC-0A9926095780}" type="datetimeFigureOut">
              <a:rPr lang="en-US"/>
              <a:pPr>
                <a:defRPr/>
              </a:pPr>
              <a:t>12/9/16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8297B9-BC3E-43EC-8D52-273039396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8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yellowbar.jpg"/>
          <p:cNvPicPr>
            <a:picLocks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727825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143000"/>
            <a:ext cx="83820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7638"/>
            <a:ext cx="2895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3388" y="6502400"/>
            <a:ext cx="2133600" cy="231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228C90B-CEDE-4970-A04F-42AE3D485D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4342" name="Picture 12" descr="Office of the National Coordinator for Health Information Technology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287338" y="6308725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74613"/>
            <a:ext cx="838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0" r:id="rId5"/>
    <p:sldLayoutId id="2147483686" r:id="rId6"/>
    <p:sldLayoutId id="2147483687" r:id="rId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rgbClr val="ED1C24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1"/>
        </a:buClr>
        <a:buFont typeface="Lucida Grande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Lucida Grande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110000"/>
        </a:lnSpc>
        <a:spcBef>
          <a:spcPts val="12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confluence.siframework.org/display/PATCH/Use+Case+Developmen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2400"/>
            <a:ext cx="8089900" cy="881063"/>
          </a:xfrm>
        </p:spPr>
        <p:txBody>
          <a:bodyPr rtlCol="0"/>
          <a:lstStyle/>
          <a:p>
            <a:pPr fontAlgn="auto">
              <a:defRPr/>
            </a:pPr>
            <a:r>
              <a:rPr lang="en-US" dirty="0" smtClean="0"/>
              <a:t>The Patient Choice Technical Project</a:t>
            </a:r>
            <a:endParaRPr lang="en-US" dirty="0"/>
          </a:p>
        </p:txBody>
      </p:sp>
      <p:sp>
        <p:nvSpPr>
          <p:cNvPr id="2355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8000" y="3027363"/>
            <a:ext cx="8089900" cy="490537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Phase 2: Basic Choice for Research Consent Use Case Working Session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December 9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provide feedback to posted materials: User Stories and Scenarios sections by the following Thursday at 12</a:t>
            </a:r>
            <a:r>
              <a:rPr lang="en-US" dirty="0"/>
              <a:t>p</a:t>
            </a:r>
            <a:r>
              <a:rPr lang="en-US" dirty="0" smtClean="0"/>
              <a:t>m ET </a:t>
            </a:r>
          </a:p>
          <a:p>
            <a:pPr lvl="1"/>
            <a:r>
              <a:rPr lang="en-US" dirty="0">
                <a:hlinkClick r:id="rId2"/>
              </a:rPr>
              <a:t>http://confluence.siframework.org/display/PATCH/Phase+2%3A+Basic+Choice+for+Research+Consent+Use+Case+Development</a:t>
            </a:r>
          </a:p>
          <a:p>
            <a:r>
              <a:rPr lang="en-US" dirty="0" smtClean="0"/>
              <a:t>Next meeting is </a:t>
            </a:r>
            <a:r>
              <a:rPr lang="en-US" b="1" dirty="0" smtClean="0"/>
              <a:t>Friday,</a:t>
            </a:r>
            <a:r>
              <a:rPr lang="en-US" dirty="0" smtClean="0"/>
              <a:t> </a:t>
            </a:r>
            <a:r>
              <a:rPr lang="en-US" b="1" dirty="0" smtClean="0"/>
              <a:t>December 16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2016 at 11 am ET</a:t>
            </a:r>
          </a:p>
          <a:p>
            <a:r>
              <a:rPr lang="en-US" dirty="0" smtClean="0"/>
              <a:t>Reminder: All Patient Choice Announcements, Schedules, Project Materials, and Use Case will be posted on the Patient Choice Confluence page </a:t>
            </a:r>
          </a:p>
          <a:p>
            <a:pPr lvl="1"/>
            <a:r>
              <a:rPr lang="en-US" dirty="0" smtClean="0">
                <a:hlinkClick r:id="rId2"/>
              </a:rPr>
              <a:t>http://confluence.siframework.org/display/PATCH/</a:t>
            </a:r>
            <a:endParaRPr lang="en-US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999D21-7788-49A2-B8BC-2176F3B31005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Contact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77825" y="1285875"/>
          <a:ext cx="8382000" cy="28819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OCPO-</a:t>
                      </a:r>
                      <a:r>
                        <a:rPr lang="en-US" baseline="0" dirty="0" smtClean="0"/>
                        <a:t>ONC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Jeremy Maxwell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Jeremy.Maxwell@hhs.gov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Johnathan Coleman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jc@securityrs.com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 Khan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Ali.Khan@esacinc.com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Taima Gomez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Taima.Gomez@esacinc.com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Kathleen</a:t>
                      </a:r>
                      <a:r>
                        <a:rPr lang="en-US" baseline="0" dirty="0" smtClean="0"/>
                        <a:t> Connor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klc@securityrs.com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David Staggs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drs@securityrs.com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942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3B7EBF-B325-4AAE-BA71-3F4A0629347D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688" y="1801813"/>
            <a:ext cx="4597400" cy="952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 for joining!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Call Logistics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not speaking, please keep your phone on mute</a:t>
            </a:r>
          </a:p>
          <a:p>
            <a:r>
              <a:rPr lang="en-US" dirty="0" smtClean="0"/>
              <a:t>Do not put your phone on hold – if you need to take a call, hang up and dial in again when finished with your other call</a:t>
            </a:r>
          </a:p>
          <a:p>
            <a:r>
              <a:rPr lang="en-US" dirty="0" smtClean="0"/>
              <a:t>This meeting is being recorded</a:t>
            </a:r>
          </a:p>
          <a:p>
            <a:r>
              <a:rPr lang="en-US" smtClean="0"/>
              <a:t>Feel free to use the “Chat” feature for questions, comments or any items you would like the moderator or participants to know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98BDF-73CB-4A5A-B5EC-C143567D5FB9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452563" y="4425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8823127"/>
              </p:ext>
            </p:extLst>
          </p:nvPr>
        </p:nvGraphicFramePr>
        <p:xfrm>
          <a:off x="457200" y="1289050"/>
          <a:ext cx="8381998" cy="23553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91345"/>
                <a:gridCol w="1790653"/>
              </a:tblGrid>
              <a:tr h="48032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Topic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Time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Allotted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Announcements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Choice Use Case Development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Timeline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Review User Stories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Next Steps/Questions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Announcements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The Patient Choice project will meet weekly on Fridays @ 11 am ET</a:t>
            </a:r>
          </a:p>
          <a:p>
            <a:pPr lvl="1" fontAlgn="auto">
              <a:defRPr/>
            </a:pPr>
            <a:r>
              <a:rPr lang="en-US" b="1" dirty="0" smtClean="0"/>
              <a:t>The next working group meeting will be on Friday, December 16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2016 at 11 am ET</a:t>
            </a:r>
          </a:p>
          <a:p>
            <a:pPr marL="0" indent="0" fontAlgn="auto">
              <a:buClr>
                <a:schemeClr val="accent5"/>
              </a:buClr>
              <a:buFont typeface="Arial"/>
              <a:buNone/>
              <a:defRPr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9D7FE-1545-491E-951D-788CF6719A5A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 Case:  </a:t>
            </a:r>
          </a:p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Working Session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848163"/>
              </p:ext>
            </p:extLst>
          </p:nvPr>
        </p:nvGraphicFramePr>
        <p:xfrm>
          <a:off x="187382" y="1030652"/>
          <a:ext cx="8856691" cy="5433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472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 Use Case Development Process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(VETERAN’S DAY)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: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In/Out of Scope,  Assumptions, and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11/25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(THANKSGIVING)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In/Out of Scope, Finalized Assumptions, Scenarios,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Pre/Post Conditions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 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(CHRISTMAS)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(NEW YEAR’S)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</a:t>
                      </a:r>
                    </a:p>
                  </a:txBody>
                  <a:tcPr horzOverflow="overflow"/>
                </a:tc>
              </a:tr>
              <a:tr h="276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User 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382" y="3911561"/>
            <a:ext cx="8856691" cy="281667"/>
          </a:xfrm>
          <a:prstGeom prst="rect">
            <a:avLst/>
          </a:prstGeom>
          <a:noFill/>
          <a:ln w="412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139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32061"/>
              </p:ext>
            </p:extLst>
          </p:nvPr>
        </p:nvGraphicFramePr>
        <p:xfrm>
          <a:off x="187382" y="1030652"/>
          <a:ext cx="8856691" cy="5337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648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Assumptions, Finalized Pre/Post Conditions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Actors and Roles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Actors and Roles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 Finalized Actors and Roles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Activity Diagram and Base Flow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Functional Requirements &amp; Sequence Diagram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877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Activity Diagrams, Finalized Base Flow, Functional Requirements &amp; Sequence Diagrams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Data Requirements, and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Functional Requirements &amp; Sequence Diagrams, Data Requirements, and Risks &amp;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Functional Requirements &amp; Sequence Diagrams, Data Requirements, and Risks &amp; Issues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(HIMSS)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 Data Requirements, and Finalized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End to End Review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72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Section 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1. Review the following sections: </a:t>
            </a:r>
          </a:p>
          <a:p>
            <a:pPr marL="800100" lvl="1" indent="-342900" fontAlgn="auto">
              <a:buFont typeface="+mj-lt"/>
              <a:buAutoNum type="arabicPeriod"/>
              <a:defRPr/>
            </a:pPr>
            <a:r>
              <a:rPr lang="en-US" dirty="0" smtClean="0"/>
              <a:t>Draft User Stories</a:t>
            </a:r>
          </a:p>
          <a:p>
            <a:pPr marL="514350" lvl="1" indent="0" fontAlgn="auto">
              <a:buNone/>
              <a:defRPr/>
            </a:pPr>
            <a:endParaRPr lang="en-US" dirty="0"/>
          </a:p>
          <a:p>
            <a:pPr marL="514350" lvl="1" indent="0" fontAlgn="auto">
              <a:buFont typeface="Lucida Grande"/>
              <a:buNone/>
              <a:defRPr/>
            </a:pPr>
            <a:endParaRPr lang="en-US" dirty="0" smtClean="0"/>
          </a:p>
        </p:txBody>
      </p:sp>
      <p:sp>
        <p:nvSpPr>
          <p:cNvPr id="105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FA2100-8213-4132-826E-0F9BDC953EEC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2950" y="1817688"/>
            <a:ext cx="2049463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Click the icon to open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Word Document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968875" y="2278063"/>
            <a:ext cx="8445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747005"/>
              </p:ext>
            </p:extLst>
          </p:nvPr>
        </p:nvGraphicFramePr>
        <p:xfrm>
          <a:off x="3763634" y="1722112"/>
          <a:ext cx="1061146" cy="1015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Document" showAsIcon="1" r:id="rId3" imgW="584200" imgH="558800" progId="Word.Document.12">
                  <p:embed/>
                </p:oleObj>
              </mc:Choice>
              <mc:Fallback>
                <p:oleObj name="Document" showAsIcon="1" r:id="rId3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63634" y="1722112"/>
                        <a:ext cx="1061146" cy="10150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3705"/>
            <a:ext cx="8229600" cy="1016625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User Story Development 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568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NC 1">
      <a:dk1>
        <a:srgbClr val="3C3C3B"/>
      </a:dk1>
      <a:lt1>
        <a:sysClr val="window" lastClr="FFFFFF"/>
      </a:lt1>
      <a:dk2>
        <a:srgbClr val="07538F"/>
      </a:dk2>
      <a:lt2>
        <a:srgbClr val="FFEBAF"/>
      </a:lt2>
      <a:accent1>
        <a:srgbClr val="056DB1"/>
      </a:accent1>
      <a:accent2>
        <a:srgbClr val="00A8E1"/>
      </a:accent2>
      <a:accent3>
        <a:srgbClr val="FFC425"/>
      </a:accent3>
      <a:accent4>
        <a:srgbClr val="EA9C1C"/>
      </a:accent4>
      <a:accent5>
        <a:srgbClr val="ED1C24"/>
      </a:accent5>
      <a:accent6>
        <a:srgbClr val="16B0A5"/>
      </a:accent6>
      <a:hlink>
        <a:srgbClr val="0000FF"/>
      </a:hlink>
      <a:folHlink>
        <a:srgbClr val="6830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9592</TotalTime>
  <Words>775</Words>
  <Application>Microsoft Macintosh PowerPoint</Application>
  <PresentationFormat>On-screen Show (4:3)</PresentationFormat>
  <Paragraphs>158</Paragraphs>
  <Slides>12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1_Office Theme</vt:lpstr>
      <vt:lpstr>Microsoft Word Document</vt:lpstr>
      <vt:lpstr>The Patient Choice Technical Project</vt:lpstr>
      <vt:lpstr>Call Logistics</vt:lpstr>
      <vt:lpstr>Agenda </vt:lpstr>
      <vt:lpstr>General Announcements </vt:lpstr>
      <vt:lpstr>PowerPoint Presentation</vt:lpstr>
      <vt:lpstr>Proposed Use Case &amp; Functional  Requirements Development Timeline</vt:lpstr>
      <vt:lpstr>Proposed Use Case &amp; Functional  Requirements Development Timeline</vt:lpstr>
      <vt:lpstr>Section Review </vt:lpstr>
      <vt:lpstr>PowerPoint Presentation</vt:lpstr>
      <vt:lpstr>Next Steps </vt:lpstr>
      <vt:lpstr>Project Contact Information</vt:lpstr>
      <vt:lpstr>Thank you for joining!</vt:lpstr>
    </vt:vector>
  </TitlesOfParts>
  <Manager/>
  <Company>ESAC,Inc.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Patient Choice Project</dc:title>
  <dc:subject/>
  <dc:creator>Taima Gomez</dc:creator>
  <cp:keywords/>
  <dc:description/>
  <cp:lastModifiedBy>Taima Gomez</cp:lastModifiedBy>
  <cp:revision>89</cp:revision>
  <dcterms:created xsi:type="dcterms:W3CDTF">2016-01-05T18:39:58Z</dcterms:created>
  <dcterms:modified xsi:type="dcterms:W3CDTF">2016-12-09T12:54:47Z</dcterms:modified>
  <cp:category/>
</cp:coreProperties>
</file>