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4"/>
  </p:notesMasterIdLst>
  <p:sldIdLst>
    <p:sldId id="257" r:id="rId3"/>
    <p:sldId id="258" r:id="rId4"/>
    <p:sldId id="259" r:id="rId5"/>
    <p:sldId id="262" r:id="rId6"/>
    <p:sldId id="265" r:id="rId7"/>
    <p:sldId id="311" r:id="rId8"/>
    <p:sldId id="312" r:id="rId9"/>
    <p:sldId id="266" r:id="rId10"/>
    <p:sldId id="268" r:id="rId11"/>
    <p:sldId id="269" r:id="rId12"/>
    <p:sldId id="270" r:id="rId13"/>
    <p:sldId id="310" r:id="rId14"/>
    <p:sldId id="304" r:id="rId15"/>
    <p:sldId id="305" r:id="rId16"/>
    <p:sldId id="306" r:id="rId17"/>
    <p:sldId id="307" r:id="rId18"/>
    <p:sldId id="308" r:id="rId19"/>
    <p:sldId id="309" r:id="rId20"/>
    <p:sldId id="277" r:id="rId21"/>
    <p:sldId id="260" r:id="rId22"/>
    <p:sldId id="261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9" d="100"/>
          <a:sy n="109" d="100"/>
        </p:scale>
        <p:origin x="-1632" y="-96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9B8058-CC5E-403F-94F4-55B6DC0D6812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CADD56-06FC-4AD7-AAAB-82C00F543619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</a:t>
            </a:r>
            <a:r>
              <a:rPr lang="en-US" smtClean="0"/>
              <a:t>Research Consent Use Case Working Session </a:t>
            </a:r>
            <a:endParaRPr lang="en-US" dirty="0" smtClean="0"/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December 2</a:t>
            </a:r>
            <a:r>
              <a:rPr lang="en-US" baseline="30000" dirty="0" smtClean="0"/>
              <a:t>nd</a:t>
            </a:r>
            <a:r>
              <a:rPr lang="en-US" dirty="0" smtClean="0"/>
              <a:t>,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Out of Scope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exact methods through which consent is captured, e.g., whether consent is captured ahead of time via a patient portal or in-office using a tablet</a:t>
            </a:r>
          </a:p>
          <a:p>
            <a:pPr lvl="0"/>
            <a:r>
              <a:rPr lang="en-US" dirty="0"/>
              <a:t>The user interface presented to the patient at the time that consent is captured </a:t>
            </a:r>
          </a:p>
          <a:p>
            <a:pPr lvl="0"/>
            <a:r>
              <a:rPr lang="en-US" dirty="0"/>
              <a:t>Mechanisms for managing a privacy consent directive once supplied</a:t>
            </a:r>
          </a:p>
          <a:p>
            <a:pPr lvl="1"/>
            <a:r>
              <a:rPr lang="en-US" sz="1900" dirty="0"/>
              <a:t>Organizational policies surrounding retroactivity, that is, how to respond when a patient changes their privacy consent directive to “Do not share” </a:t>
            </a:r>
          </a:p>
          <a:p>
            <a:pPr lvl="1"/>
            <a:r>
              <a:rPr lang="en-US" sz="1900" dirty="0"/>
              <a:t>Organizational policies regarding subsequent restrictions on future use</a:t>
            </a:r>
          </a:p>
          <a:p>
            <a:pPr lvl="1"/>
            <a:r>
              <a:rPr lang="en-US" sz="1900" dirty="0"/>
              <a:t>Mechanisms to update privacy consent directives</a:t>
            </a:r>
          </a:p>
          <a:p>
            <a:pPr lvl="0"/>
            <a:r>
              <a:rPr lang="en-US" dirty="0"/>
              <a:t>Maintenance and updating of consent repositories and registries</a:t>
            </a:r>
            <a:endParaRPr lang="en-US" sz="1400" dirty="0"/>
          </a:p>
          <a:p>
            <a:endParaRPr lang="en-US" dirty="0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9AE992-8DD7-4B44-8635-04CEF7C5570E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Case Assumptions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459413"/>
          </a:xfrm>
        </p:spPr>
        <p:txBody>
          <a:bodyPr rtlCol="0">
            <a:normAutofit fontScale="77500" lnSpcReduction="20000"/>
          </a:bodyPr>
          <a:lstStyle/>
          <a:p>
            <a:pPr lvl="0"/>
            <a:r>
              <a:rPr lang="en-US" dirty="0"/>
              <a:t>The requirements of the use case can be implemented in a variety of architectures</a:t>
            </a:r>
          </a:p>
          <a:p>
            <a:pPr lvl="0"/>
            <a:r>
              <a:rPr lang="en-US" dirty="0"/>
              <a:t>Researchers are aware of and comply </a:t>
            </a:r>
            <a:r>
              <a:rPr lang="en-US" dirty="0" smtClean="0"/>
              <a:t>with the </a:t>
            </a:r>
            <a:r>
              <a:rPr lang="en-US" strike="sngStrike" dirty="0" smtClean="0"/>
              <a:t> federal  </a:t>
            </a:r>
            <a:r>
              <a:rPr lang="en-US" dirty="0" smtClean="0">
                <a:solidFill>
                  <a:srgbClr val="FF0000"/>
                </a:solidFill>
              </a:rPr>
              <a:t>legal</a:t>
            </a:r>
            <a:r>
              <a:rPr lang="en-US" dirty="0" smtClean="0"/>
              <a:t> </a:t>
            </a:r>
            <a:r>
              <a:rPr lang="en-US" dirty="0"/>
              <a:t>requirements regarding consent </a:t>
            </a:r>
          </a:p>
          <a:p>
            <a:pPr lvl="0"/>
            <a:r>
              <a:rPr lang="en-US" dirty="0"/>
              <a:t>Electronic systems have the capability to manage and update consent registries/repositories</a:t>
            </a:r>
          </a:p>
          <a:p>
            <a:pPr lvl="0"/>
            <a:r>
              <a:rPr lang="en-US" dirty="0"/>
              <a:t>Electronic service information is known to all systems involved in the exchange</a:t>
            </a:r>
          </a:p>
          <a:p>
            <a:pPr lvl="0"/>
            <a:r>
              <a:rPr lang="en-US" dirty="0"/>
              <a:t>All parties in the exchange comply with applicable privacy and security rules</a:t>
            </a:r>
          </a:p>
          <a:p>
            <a:pPr lvl="1"/>
            <a:r>
              <a:rPr lang="en-US" dirty="0"/>
              <a:t>Policy is in place for handling missing or not yet recorded patient preferences for data sharing </a:t>
            </a:r>
          </a:p>
          <a:p>
            <a:pPr lvl="1"/>
            <a:r>
              <a:rPr lang="en-US" dirty="0"/>
              <a:t>All parties comply with patient privacy preferences and subsequent handling instructions unless law requires otherwise, for example a subpoena or a search warrant</a:t>
            </a:r>
            <a:r>
              <a:rPr lang="en-US" u="sng" dirty="0"/>
              <a:t> </a:t>
            </a:r>
            <a:endParaRPr lang="en-US" dirty="0"/>
          </a:p>
          <a:p>
            <a:pPr lvl="0"/>
            <a:r>
              <a:rPr lang="en-US" dirty="0"/>
              <a:t>Disclosures are appropriately updated in the system to be reflected in accounting for disclosures that may be requested by the patient</a:t>
            </a:r>
          </a:p>
          <a:p>
            <a:pPr lvl="0"/>
            <a:r>
              <a:rPr lang="en-US" dirty="0"/>
              <a:t>Requesting entity is verified and authorized to conduct a query for patient data</a:t>
            </a:r>
          </a:p>
          <a:p>
            <a:pPr lvl="0"/>
            <a:r>
              <a:rPr lang="en-US" dirty="0"/>
              <a:t>Appropriate security audit mechanisms are in place</a:t>
            </a:r>
          </a:p>
          <a:p>
            <a:pPr lvl="0"/>
            <a:r>
              <a:rPr lang="en-US" dirty="0"/>
              <a:t>Appropriate methods for capturing consent are in place</a:t>
            </a:r>
          </a:p>
          <a:p>
            <a:pPr lvl="0"/>
            <a:r>
              <a:rPr lang="en-US" dirty="0"/>
              <a:t>Appropriate patient interfaces are in place</a:t>
            </a:r>
          </a:p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endParaRPr lang="en-US" dirty="0" smtClean="0"/>
          </a:p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endParaRPr lang="en-US" dirty="0" smtClean="0"/>
          </a:p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endParaRPr lang="en-US" dirty="0" smtClean="0"/>
          </a:p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C6C5A4-E380-4A7A-AFAF-EB777002AC97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>
                <a:defRPr/>
              </a:pPr>
              <a:t>11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Choice for Research Consent – Use Case Development Agenda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standards recording elements of research consent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scope: Common Rule Informed Consent elements, HIPAA Patient Authorization elements, and compound authorizations; </a:t>
            </a:r>
            <a:r>
              <a:rPr lang="en-US" dirty="0" smtClean="0">
                <a:solidFill>
                  <a:srgbClr val="FF0000"/>
                </a:solidFill>
              </a:rPr>
              <a:t>Privacy Act of 1974; Genetic Information Nondiscrimination Act of 2008</a:t>
            </a:r>
          </a:p>
          <a:p>
            <a:pPr lvl="1"/>
            <a:r>
              <a:rPr lang="en-US" dirty="0" smtClean="0"/>
              <a:t>Potentially out of scope: FDA Informed Consent elements; </a:t>
            </a:r>
            <a:r>
              <a:rPr lang="en-US" dirty="0" smtClean="0">
                <a:solidFill>
                  <a:srgbClr val="FF0000"/>
                </a:solidFill>
              </a:rPr>
              <a:t>state laws related to genetic research</a:t>
            </a:r>
          </a:p>
          <a:p>
            <a:pPr lvl="1"/>
            <a:r>
              <a:rPr lang="en-US" dirty="0" smtClean="0"/>
              <a:t>Which elements are necessary to exchange/assert to indicate true consent?</a:t>
            </a:r>
          </a:p>
          <a:p>
            <a:r>
              <a:rPr lang="en-US" dirty="0" smtClean="0"/>
              <a:t>Real-Life Use Cases</a:t>
            </a:r>
          </a:p>
          <a:p>
            <a:pPr lvl="1"/>
            <a:r>
              <a:rPr lang="en-US" dirty="0" smtClean="0"/>
              <a:t>Overview of User Story 1 featuring dynamic consent/consent to re-contact</a:t>
            </a:r>
          </a:p>
          <a:p>
            <a:pPr lvl="1"/>
            <a:r>
              <a:rPr lang="en-US" dirty="0" smtClean="0"/>
              <a:t>Introduction of User Story 2 featuring genetic research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5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Rule Informed Consent: </a:t>
            </a:r>
            <a:r>
              <a:rPr lang="en-US" dirty="0" smtClean="0"/>
              <a:t>Elements (45 CFR 46.116)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9382943"/>
              </p:ext>
            </p:extLst>
          </p:nvPr>
        </p:nvGraphicFramePr>
        <p:xfrm>
          <a:off x="381000" y="1143000"/>
          <a:ext cx="8382000" cy="38760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Basic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 elements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r>
                        <a:rPr lang="en-US" dirty="0" smtClean="0"/>
                        <a:t> Description</a:t>
                      </a:r>
                      <a:r>
                        <a:rPr lang="en-US" baseline="0" dirty="0" smtClean="0"/>
                        <a:t> of Study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r>
                        <a:rPr lang="en-US" dirty="0" smtClean="0"/>
                        <a:t> Statement regarding unforeseeable risks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r>
                        <a:rPr lang="en-US" dirty="0" smtClean="0"/>
                        <a:t> Patient</a:t>
                      </a:r>
                      <a:r>
                        <a:rPr lang="en-US" baseline="0" dirty="0" smtClean="0"/>
                        <a:t> risks or discomfort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r>
                        <a:rPr lang="en-US" dirty="0" smtClean="0"/>
                        <a:t> Situations warranting termination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r>
                        <a:rPr lang="en-US" baseline="0" dirty="0" smtClean="0"/>
                        <a:t> Patient benefits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r>
                        <a:rPr lang="en-US" dirty="0" smtClean="0"/>
                        <a:t> Additional costs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r>
                        <a:rPr lang="en-US" dirty="0" smtClean="0"/>
                        <a:t> Alternative procedure</a:t>
                      </a:r>
                      <a:r>
                        <a:rPr lang="en-US" baseline="0" dirty="0" smtClean="0"/>
                        <a:t>s or treatments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r>
                        <a:rPr lang="en-US" dirty="0" smtClean="0"/>
                        <a:t> Procedures for patient termination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r>
                        <a:rPr lang="en-US" dirty="0" smtClean="0"/>
                        <a:t> Scope of confidentiality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r>
                        <a:rPr lang="en-US" dirty="0" smtClean="0"/>
                        <a:t> Disclosure of new findings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6</a:t>
                      </a:r>
                      <a:r>
                        <a:rPr lang="en-US" dirty="0" smtClean="0"/>
                        <a:t> Compensation </a:t>
                      </a:r>
                      <a:r>
                        <a:rPr lang="en-US" baseline="0" dirty="0" smtClean="0"/>
                        <a:t>or further treatment for sustained injuries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</a:t>
                      </a:r>
                      <a:r>
                        <a:rPr lang="en-US" dirty="0" smtClean="0"/>
                        <a:t> Approximate number of participants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r>
                        <a:rPr lang="en-US" dirty="0" smtClean="0"/>
                        <a:t> Point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8</a:t>
                      </a:r>
                      <a:r>
                        <a:rPr lang="en-US" baseline="0" dirty="0" smtClean="0"/>
                        <a:t> Statement regarding voluntary participation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498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Patient Authorization: Elements (45 CFR 164.508)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882558"/>
              </p:ext>
            </p:extLst>
          </p:nvPr>
        </p:nvGraphicFramePr>
        <p:xfrm>
          <a:off x="381000" y="1143000"/>
          <a:ext cx="8382000" cy="32359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Core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statements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r>
                        <a:rPr lang="en-US" dirty="0" smtClean="0"/>
                        <a:t> Description</a:t>
                      </a:r>
                      <a:r>
                        <a:rPr lang="en-US" baseline="0" dirty="0" smtClean="0"/>
                        <a:t> of data used or disclosed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r>
                        <a:rPr lang="en-US" dirty="0" smtClean="0"/>
                        <a:t> Patient’s right of revocation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r>
                        <a:rPr lang="en-US" dirty="0" smtClean="0"/>
                        <a:t> Persons authorized to disclose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b="1" dirty="0" smtClean="0"/>
                        <a:t>1a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Procedure and exceptions, 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r>
                        <a:rPr lang="en-US" baseline="0" dirty="0" smtClean="0"/>
                        <a:t> Others that may be contacted for disclosure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b="1" dirty="0" smtClean="0"/>
                        <a:t>1b</a:t>
                      </a:r>
                      <a:r>
                        <a:rPr lang="en-US" b="0" dirty="0" smtClean="0"/>
                        <a:t> Whether noted in Notice</a:t>
                      </a:r>
                      <a:r>
                        <a:rPr lang="en-US" b="0" baseline="0" dirty="0" smtClean="0"/>
                        <a:t> of Privacy Practices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r>
                        <a:rPr lang="en-US" dirty="0" smtClean="0"/>
                        <a:t> Statement of the purpose</a:t>
                      </a:r>
                      <a:r>
                        <a:rPr lang="en-US" baseline="0" dirty="0" smtClean="0"/>
                        <a:t> of disclosure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r>
                        <a:rPr lang="en-US" dirty="0" smtClean="0"/>
                        <a:t> Conditioning</a:t>
                      </a:r>
                      <a:r>
                        <a:rPr lang="en-US" baseline="0" dirty="0" smtClean="0"/>
                        <a:t> of services on authorization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r>
                        <a:rPr lang="en-US" dirty="0" smtClean="0"/>
                        <a:t> Expiration date or event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b="1" dirty="0" smtClean="0"/>
                        <a:t>2b</a:t>
                      </a:r>
                      <a:r>
                        <a:rPr lang="en-US" dirty="0" smtClean="0"/>
                        <a:t> Inability to do so, 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6</a:t>
                      </a:r>
                      <a:r>
                        <a:rPr lang="en-US" dirty="0" smtClean="0"/>
                        <a:t> Signature and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b="1" dirty="0" smtClean="0"/>
                        <a:t>2c</a:t>
                      </a:r>
                      <a:r>
                        <a:rPr lang="en-US" dirty="0" smtClean="0"/>
                        <a:t> Consequences</a:t>
                      </a:r>
                      <a:r>
                        <a:rPr lang="en-US" baseline="0" dirty="0" smtClean="0"/>
                        <a:t> where able to do so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r>
                        <a:rPr lang="en-US" dirty="0" smtClean="0"/>
                        <a:t> Potential for re-disclosure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876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Act of 1974 (45 CFR 5b)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067572"/>
              </p:ext>
            </p:extLst>
          </p:nvPr>
        </p:nvGraphicFramePr>
        <p:xfrm>
          <a:off x="381000" y="2760980"/>
          <a:ext cx="8382000" cy="1483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38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consent shall</a:t>
                      </a:r>
                      <a:r>
                        <a:rPr lang="en-US" baseline="0" dirty="0" smtClean="0"/>
                        <a:t> specify: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r>
                        <a:rPr lang="en-US" dirty="0" smtClean="0"/>
                        <a:t> Those</a:t>
                      </a:r>
                      <a:r>
                        <a:rPr lang="en-US" baseline="0" dirty="0" smtClean="0"/>
                        <a:t> to whom the record may be disclosed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r>
                        <a:rPr lang="en-US" dirty="0" smtClean="0"/>
                        <a:t> Which record(s) may be disclosed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r>
                        <a:rPr lang="en-US" baseline="0" dirty="0" smtClean="0"/>
                        <a:t> Time frame of disclosure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1443789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latin typeface="+mj-lt"/>
              </a:rPr>
              <a:t>Purpose</a:t>
            </a:r>
            <a:r>
              <a:rPr lang="en-US" sz="2000" dirty="0" smtClean="0">
                <a:latin typeface="+mj-lt"/>
              </a:rPr>
              <a:t>: Prohibits the disclosure of a record about an individual from a system of records absent the written consent of the individual; applies to federal agencies</a:t>
            </a:r>
          </a:p>
        </p:txBody>
      </p:sp>
    </p:spTree>
    <p:extLst>
      <p:ext uri="{BB962C8B-B14F-4D97-AF65-F5344CB8AC3E}">
        <p14:creationId xmlns:p14="http://schemas.microsoft.com/office/powerpoint/2010/main" val="4251271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Information Nondiscrimination Act of 2008 (29 CFR 1635)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443789"/>
            <a:ext cx="838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latin typeface="+mj-lt"/>
              </a:rPr>
              <a:t>Purpose</a:t>
            </a:r>
            <a:r>
              <a:rPr lang="en-US" sz="2000" dirty="0" smtClean="0">
                <a:latin typeface="+mj-lt"/>
              </a:rPr>
              <a:t>: Prohibits use of genetic information in employment decision-making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96084"/>
            <a:ext cx="8382000" cy="3996298"/>
          </a:xfrm>
        </p:spPr>
        <p:txBody>
          <a:bodyPr/>
          <a:lstStyle/>
          <a:p>
            <a:r>
              <a:rPr lang="en-US" dirty="0" smtClean="0"/>
              <a:t>Common Rule informed consent governs genetic studies</a:t>
            </a:r>
          </a:p>
          <a:p>
            <a:r>
              <a:rPr lang="en-US" dirty="0" smtClean="0"/>
              <a:t>No additional requirements under GINA to include in informed consent</a:t>
            </a:r>
          </a:p>
          <a:p>
            <a:r>
              <a:rPr lang="en-US" dirty="0"/>
              <a:t>B</a:t>
            </a:r>
            <a:r>
              <a:rPr lang="en-US" dirty="0" smtClean="0"/>
              <a:t>e aware of the </a:t>
            </a:r>
            <a:r>
              <a:rPr lang="en-US" dirty="0"/>
              <a:t>protections and limitations of GINA on the following elements of Common Rule informed consent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Patient risks or discomfort</a:t>
            </a:r>
          </a:p>
          <a:p>
            <a:pPr lvl="1"/>
            <a:r>
              <a:rPr lang="en-US" dirty="0" smtClean="0"/>
              <a:t>Scope of confidentiality</a:t>
            </a:r>
          </a:p>
          <a:p>
            <a:r>
              <a:rPr lang="en-US" dirty="0"/>
              <a:t>The scope of GINA is limited to employment and health insurance (i.e. not life insurance, disability insurance, and long-term care insurance)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878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Overview of User Story 1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0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Introduction of User Story 2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26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Stories, In/Out of Scope, Assumptions,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December 9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2016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dirty="0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473822"/>
              </p:ext>
            </p:extLst>
          </p:nvPr>
        </p:nvGraphicFramePr>
        <p:xfrm>
          <a:off x="377825" y="1285875"/>
          <a:ext cx="8382000" cy="28819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Amber</a:t>
                      </a:r>
                      <a:r>
                        <a:rPr lang="en-US" baseline="0" dirty="0" smtClean="0"/>
                        <a:t> Patel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ayp@securityrs.com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444763"/>
              </p:ext>
            </p:extLst>
          </p:nvPr>
        </p:nvGraphicFramePr>
        <p:xfrm>
          <a:off x="457200" y="1289050"/>
          <a:ext cx="8381998" cy="262970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Use Case Timeline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Review In/Out of</a:t>
                      </a:r>
                      <a:r>
                        <a:rPr lang="en-US" baseline="0" dirty="0" smtClean="0"/>
                        <a:t> Scope, Assumption, Scenarios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User Stories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The Patient Choice project will meet weekly on Fridays @ 11 am ET</a:t>
            </a:r>
          </a:p>
          <a:p>
            <a:pPr lvl="1" fontAlgn="auto">
              <a:defRPr/>
            </a:pPr>
            <a:r>
              <a:rPr lang="en-US" b="1" dirty="0" smtClean="0"/>
              <a:t>The next working group meeting will be on Friday, December 9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2016 at 11 am ET</a:t>
            </a:r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527544"/>
              </p:ext>
            </p:extLst>
          </p:nvPr>
        </p:nvGraphicFramePr>
        <p:xfrm>
          <a:off x="187382" y="1030652"/>
          <a:ext cx="8856691" cy="5433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472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 Use Case Development Process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(VETERAN’S DAY)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In/Out of Scope,  Assumptions, and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(THANKSGIVING)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Assumptions, Scenarios,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In/Out of Scope, Finalized Assumptions and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(CHRISTMAS)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(NEW YEAR’S)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</a:t>
                      </a:r>
                    </a:p>
                  </a:txBody>
                  <a:tcPr horzOverflow="overflow"/>
                </a:tc>
              </a:tr>
              <a:tr h="27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382" y="3322585"/>
            <a:ext cx="8856691" cy="281667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886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062859"/>
              </p:ext>
            </p:extLst>
          </p:nvPr>
        </p:nvGraphicFramePr>
        <p:xfrm>
          <a:off x="187382" y="1030652"/>
          <a:ext cx="8856691" cy="5337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Assumptions, Finalized 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Actors and Roles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Actors and Roles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Finalized Actors and Roles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Activity Diagram and Base Flow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877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Activity Diagrams, Finalized Base Flow, Functional Requirements &amp; Sequence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Data Requirements, and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5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1. Review the following sections: </a:t>
            </a:r>
          </a:p>
          <a:p>
            <a:pPr marL="800100" lvl="1" indent="-342900" fontAlgn="auto">
              <a:buFont typeface="+mj-lt"/>
              <a:buAutoNum type="arabicPeriod"/>
              <a:defRPr/>
            </a:pPr>
            <a:r>
              <a:rPr lang="en-US" dirty="0" smtClean="0"/>
              <a:t>Scope Items</a:t>
            </a:r>
          </a:p>
          <a:p>
            <a:pPr marL="800100" lvl="1" indent="-342900" fontAlgn="auto">
              <a:buFont typeface="+mj-lt"/>
              <a:buAutoNum type="arabicPeriod"/>
              <a:defRPr/>
            </a:pPr>
            <a:r>
              <a:rPr lang="en-US" dirty="0" smtClean="0"/>
              <a:t>Assumptions </a:t>
            </a:r>
          </a:p>
          <a:p>
            <a:pPr marL="800100" lvl="1" indent="-342900" fontAlgn="auto">
              <a:buFont typeface="+mj-lt"/>
              <a:buAutoNum type="arabicPeriod"/>
              <a:defRPr/>
            </a:pPr>
            <a:r>
              <a:rPr lang="en-US" dirty="0" smtClean="0"/>
              <a:t>Draft User Stories</a:t>
            </a:r>
          </a:p>
          <a:p>
            <a:pPr marL="514350" lvl="1" indent="0" fontAlgn="auto">
              <a:buNone/>
              <a:defRPr/>
            </a:pP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2950" y="1817688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968875" y="2278063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100145"/>
              </p:ext>
            </p:extLst>
          </p:nvPr>
        </p:nvGraphicFramePr>
        <p:xfrm>
          <a:off x="3987800" y="1817687"/>
          <a:ext cx="96592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Document" showAsIcon="1" r:id="rId4" imgW="584200" imgH="558800" progId="Word.Document.12">
                  <p:embed/>
                </p:oleObj>
              </mc:Choice>
              <mc:Fallback>
                <p:oleObj name="Document" showAsIcon="1" r:id="rId4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7800" y="1817687"/>
                        <a:ext cx="965922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In-Scope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Semantic understanding of a basic choice for research consent decision and the corresponding information that comprises a privacy consent directive</a:t>
            </a:r>
          </a:p>
          <a:p>
            <a:pPr lvl="0"/>
            <a:r>
              <a:rPr lang="en-US" dirty="0"/>
              <a:t>Demonstrate the use of computable consent to enable privacy policy implementation and information access control decisions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5B7E5E-60AE-4C86-B85D-DDB21EC0F9A6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10050</TotalTime>
  <Words>1578</Words>
  <Application>Microsoft Macintosh PowerPoint</Application>
  <PresentationFormat>On-screen Show (4:3)</PresentationFormat>
  <Paragraphs>259</Paragraphs>
  <Slides>21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1_Office Theme</vt:lpstr>
      <vt:lpstr>Document</vt:lpstr>
      <vt:lpstr>The Patient Choice Technical Project</vt:lpstr>
      <vt:lpstr>Call Logistics</vt:lpstr>
      <vt:lpstr>Agenda </vt:lpstr>
      <vt:lpstr>General Announcements </vt:lpstr>
      <vt:lpstr>PowerPoint Presentation</vt:lpstr>
      <vt:lpstr>Proposed Use Case &amp; Functional  Requirements Development Timeline</vt:lpstr>
      <vt:lpstr>Proposed Use Case &amp; Functional  Requirements Development Timeline</vt:lpstr>
      <vt:lpstr>Section Review </vt:lpstr>
      <vt:lpstr>Phase 2: In-Scope</vt:lpstr>
      <vt:lpstr>Phase 2: Out of Scope</vt:lpstr>
      <vt:lpstr>Use Case Assumptions </vt:lpstr>
      <vt:lpstr>Basic Choice for Research Consent – Use Case Development Agenda</vt:lpstr>
      <vt:lpstr>Common Rule Informed Consent: Elements (45 CFR 46.116)</vt:lpstr>
      <vt:lpstr>HIPAA Patient Authorization: Elements (45 CFR 164.508)</vt:lpstr>
      <vt:lpstr>Privacy Act of 1974 (45 CFR 5b)</vt:lpstr>
      <vt:lpstr>Genetic Information Nondiscrimination Act of 2008 (29 CFR 1635)</vt:lpstr>
      <vt:lpstr>PowerPoint Presentation</vt:lpstr>
      <vt:lpstr>PowerPoint Presentation</vt:lpstr>
      <vt:lpstr>Next Steps 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90</cp:revision>
  <dcterms:created xsi:type="dcterms:W3CDTF">2016-01-05T18:39:58Z</dcterms:created>
  <dcterms:modified xsi:type="dcterms:W3CDTF">2016-12-02T16:55:02Z</dcterms:modified>
  <cp:category/>
</cp:coreProperties>
</file>