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27"/>
  </p:notesMasterIdLst>
  <p:sldIdLst>
    <p:sldId id="257" r:id="rId3"/>
    <p:sldId id="258" r:id="rId4"/>
    <p:sldId id="259" r:id="rId5"/>
    <p:sldId id="262" r:id="rId6"/>
    <p:sldId id="265" r:id="rId7"/>
    <p:sldId id="289" r:id="rId8"/>
    <p:sldId id="290" r:id="rId9"/>
    <p:sldId id="266" r:id="rId10"/>
    <p:sldId id="268" r:id="rId11"/>
    <p:sldId id="269" r:id="rId12"/>
    <p:sldId id="270" r:id="rId13"/>
    <p:sldId id="291" r:id="rId14"/>
    <p:sldId id="292" r:id="rId15"/>
    <p:sldId id="293" r:id="rId16"/>
    <p:sldId id="294" r:id="rId17"/>
    <p:sldId id="295" r:id="rId18"/>
    <p:sldId id="296" r:id="rId19"/>
    <p:sldId id="297" r:id="rId20"/>
    <p:sldId id="298" r:id="rId21"/>
    <p:sldId id="299" r:id="rId22"/>
    <p:sldId id="300" r:id="rId23"/>
    <p:sldId id="277" r:id="rId24"/>
    <p:sldId id="260" r:id="rId25"/>
    <p:sldId id="261"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537" autoAdjust="0"/>
  </p:normalViewPr>
  <p:slideViewPr>
    <p:cSldViewPr snapToGrid="0" snapToObjects="1">
      <p:cViewPr varScale="1">
        <p:scale>
          <a:sx n="109" d="100"/>
          <a:sy n="109" d="100"/>
        </p:scale>
        <p:origin x="-1632" y="-96"/>
      </p:cViewPr>
      <p:guideLst>
        <p:guide orient="horz" pos="4159"/>
        <p:guide pos="5655"/>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B864774-B228-44CD-A611-6DDCFB810CC6}" type="datetimeFigureOut">
              <a:rPr lang="en-US"/>
              <a:pPr>
                <a:defRPr/>
              </a:pPr>
              <a:t>11/17/16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520C2C2-5DBF-4F23-862E-E4CC1C767E05}" type="slidenum">
              <a:rPr lang="en-US"/>
              <a:pPr>
                <a:defRPr/>
              </a:pPr>
              <a:t>‹#›</a:t>
            </a:fld>
            <a:endParaRPr lang="en-US"/>
          </a:p>
        </p:txBody>
      </p:sp>
    </p:spTree>
    <p:extLst>
      <p:ext uri="{BB962C8B-B14F-4D97-AF65-F5344CB8AC3E}">
        <p14:creationId xmlns:p14="http://schemas.microsoft.com/office/powerpoint/2010/main" val="255313294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en-US" smtClean="0"/>
          </a:p>
        </p:txBody>
      </p:sp>
      <p:sp>
        <p:nvSpPr>
          <p:cNvPr id="28675"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cs typeface="Arial" charset="0"/>
              </a:rPr>
              <a:t>DRAFT: Not for distribution</a:t>
            </a:r>
          </a:p>
        </p:txBody>
      </p:sp>
      <p:sp>
        <p:nvSpPr>
          <p:cNvPr id="2867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A94BA4-7A43-41A6-B4E0-A2C61C4D4A2E}" type="slidenum">
              <a:rPr lang="en-US" altLang="en-US">
                <a:ea typeface="MS PGothic" pitchFamily="34" charset="-128"/>
                <a:cs typeface="Arial" charset="0"/>
              </a:rPr>
              <a:pPr fontAlgn="base">
                <a:spcBef>
                  <a:spcPct val="0"/>
                </a:spcBef>
                <a:spcAft>
                  <a:spcPct val="0"/>
                </a:spcAft>
              </a:pPr>
              <a:t>5</a:t>
            </a:fld>
            <a:endParaRPr lang="en-US" altLang="en-US">
              <a:ea typeface="MS PGothic" pitchFamily="34" charset="-128"/>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9B8058-CC5E-403F-94F4-55B6DC0D6812}" type="slidenum">
              <a:rPr lang="en-US">
                <a:solidFill>
                  <a:srgbClr val="000000"/>
                </a:solidFill>
                <a:cs typeface="Arial" charset="0"/>
              </a:rPr>
              <a:pPr fontAlgn="base">
                <a:spcBef>
                  <a:spcPct val="0"/>
                </a:spcBef>
                <a:spcAft>
                  <a:spcPct val="0"/>
                </a:spcAft>
              </a:pPr>
              <a:t>9</a:t>
            </a:fld>
            <a:endParaRPr lang="en-US">
              <a:solidFill>
                <a:srgbClr val="000000"/>
              </a:solidFill>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0CADD56-06FC-4AD7-AAAB-82C00F543619}" type="slidenum">
              <a:rPr lang="en-US">
                <a:solidFill>
                  <a:srgbClr val="000000"/>
                </a:solidFill>
                <a:cs typeface="Arial" charset="0"/>
              </a:rPr>
              <a:pPr fontAlgn="base">
                <a:spcBef>
                  <a:spcPct val="0"/>
                </a:spcBef>
                <a:spcAft>
                  <a:spcPct val="0"/>
                </a:spcAft>
              </a:pPr>
              <a:t>10</a:t>
            </a:fld>
            <a:endParaRPr lang="en-US">
              <a:solidFill>
                <a:srgbClr val="000000"/>
              </a:solidFill>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en-US" smtClean="0"/>
          </a:p>
        </p:txBody>
      </p:sp>
      <p:sp>
        <p:nvSpPr>
          <p:cNvPr id="28675"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cs typeface="Arial" charset="0"/>
              </a:rPr>
              <a:t>DRAFT: Not for distribution</a:t>
            </a:r>
          </a:p>
        </p:txBody>
      </p:sp>
      <p:sp>
        <p:nvSpPr>
          <p:cNvPr id="2867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A94BA4-7A43-41A6-B4E0-A2C61C4D4A2E}" type="slidenum">
              <a:rPr lang="en-US" altLang="en-US">
                <a:ea typeface="MS PGothic" pitchFamily="34" charset="-128"/>
                <a:cs typeface="Arial" charset="0"/>
              </a:rPr>
              <a:pPr fontAlgn="base">
                <a:spcBef>
                  <a:spcPct val="0"/>
                </a:spcBef>
                <a:spcAft>
                  <a:spcPct val="0"/>
                </a:spcAft>
              </a:pPr>
              <a:t>20</a:t>
            </a:fld>
            <a:endParaRPr lang="en-US" altLang="en-US">
              <a:ea typeface="MS PGothic" pitchFamily="34" charset="-128"/>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ltLang="en-US" smtClean="0"/>
          </a:p>
        </p:txBody>
      </p:sp>
      <p:sp>
        <p:nvSpPr>
          <p:cNvPr id="28675"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cs typeface="Arial" charset="0"/>
              </a:rPr>
              <a:t>DRAFT: Not for distribution</a:t>
            </a:r>
          </a:p>
        </p:txBody>
      </p:sp>
      <p:sp>
        <p:nvSpPr>
          <p:cNvPr id="28676"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A94BA4-7A43-41A6-B4E0-A2C61C4D4A2E}" type="slidenum">
              <a:rPr lang="en-US" altLang="en-US">
                <a:ea typeface="MS PGothic" pitchFamily="34" charset="-128"/>
                <a:cs typeface="Arial" charset="0"/>
              </a:rPr>
              <a:pPr fontAlgn="base">
                <a:spcBef>
                  <a:spcPct val="0"/>
                </a:spcBef>
                <a:spcAft>
                  <a:spcPct val="0"/>
                </a:spcAft>
              </a:pPr>
              <a:t>21</a:t>
            </a:fld>
            <a:endParaRPr lang="en-US" altLang="en-US">
              <a:ea typeface="MS PGothic" pitchFamily="34" charset="-128"/>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14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896E8D-4CE2-440C-99DA-15ABA58C6C24}" type="slidenum">
              <a:rPr lang="en-US">
                <a:solidFill>
                  <a:srgbClr val="000000"/>
                </a:solidFill>
                <a:cs typeface="Arial" charset="0"/>
              </a:rPr>
              <a:pPr fontAlgn="base">
                <a:spcBef>
                  <a:spcPct val="0"/>
                </a:spcBef>
                <a:spcAft>
                  <a:spcPct val="0"/>
                </a:spcAft>
              </a:pPr>
              <a:t>24</a:t>
            </a:fld>
            <a:endParaRPr lang="en-US">
              <a:solidFill>
                <a:srgbClr val="000000"/>
              </a:solidFill>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BBB6448-FD7D-4703-9382-74AC3C580107}" type="datetimeFigureOut">
              <a:rPr lang="en-US"/>
              <a:pPr>
                <a:defRPr/>
              </a:pPr>
              <a:t>11/17/16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E5E826-DC87-473D-A149-E7B2586DAC6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BBADC6-998F-4A93-86E0-497D9C101133}" type="datetimeFigureOut">
              <a:rPr lang="en-US"/>
              <a:pPr>
                <a:defRPr/>
              </a:pPr>
              <a:t>11/17/16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BD20CAC-1A1F-480C-8C35-A10FCDA536A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9AC40D-01B2-49D1-AE84-D11CDD55B117}" type="datetimeFigureOut">
              <a:rPr lang="en-US"/>
              <a:pPr>
                <a:defRPr/>
              </a:pPr>
              <a:t>11/17/16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3B6A9A-2A38-4F56-95E5-D05E076847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5" name="Picture 7" descr="The Office of the National Coordinator for Health Information Technology&#10;Health and Human Services"/>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cxnSp>
        <p:nvCxnSpPr>
          <p:cNvPr id="6" name="Straight Connector 8"/>
          <p:cNvCxnSpPr/>
          <p:nvPr userDrawn="1"/>
        </p:nvCxnSpPr>
        <p:spPr>
          <a:xfrm>
            <a:off x="546100" y="2392363"/>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1" name="Text Placeholder 10"/>
          <p:cNvSpPr>
            <a:spLocks noGrp="1"/>
          </p:cNvSpPr>
          <p:nvPr>
            <p:ph type="body" sz="quarter" idx="13"/>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Click to edit Master text styles</a:t>
            </a:r>
          </a:p>
        </p:txBody>
      </p:sp>
      <p:sp>
        <p:nvSpPr>
          <p:cNvPr id="7" name="Date Placeholder 3"/>
          <p:cNvSpPr>
            <a:spLocks noGrp="1"/>
          </p:cNvSpPr>
          <p:nvPr>
            <p:ph type="dt" sz="half" idx="14"/>
          </p:nvPr>
        </p:nvSpPr>
        <p:spPr>
          <a:xfrm>
            <a:off x="6337300" y="6610350"/>
            <a:ext cx="2565400" cy="260350"/>
          </a:xfrm>
        </p:spPr>
        <p:txBody>
          <a:bodyPr tIns="0" bIns="0"/>
          <a:lstStyle>
            <a:lvl1pPr algn="r">
              <a:defRPr sz="1300" smtClean="0">
                <a:solidFill>
                  <a:schemeClr val="accent1"/>
                </a:solidFill>
              </a:defRPr>
            </a:lvl1pPr>
          </a:lstStyle>
          <a:p>
            <a:pPr>
              <a:defRPr/>
            </a:pPr>
            <a:r>
              <a:rPr lang="en-US"/>
              <a:t>MONTH DAY, YEAR</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7" descr="The Office of the National Coordinator for Health Information Technology&#10;Health and Human Services"/>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cxnSp>
        <p:nvCxnSpPr>
          <p:cNvPr id="6" name="Straight Connector 8"/>
          <p:cNvCxnSpPr/>
          <p:nvPr userDrawn="1"/>
        </p:nvCxnSpPr>
        <p:spPr>
          <a:xfrm>
            <a:off x="546100" y="2392363"/>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1" name="Text Placeholder 10"/>
          <p:cNvSpPr>
            <a:spLocks noGrp="1"/>
          </p:cNvSpPr>
          <p:nvPr>
            <p:ph type="body" sz="quarter" idx="13"/>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Click to edit Master text styles</a:t>
            </a:r>
          </a:p>
        </p:txBody>
      </p:sp>
      <p:sp>
        <p:nvSpPr>
          <p:cNvPr id="7" name="Date Placeholder 3"/>
          <p:cNvSpPr>
            <a:spLocks noGrp="1"/>
          </p:cNvSpPr>
          <p:nvPr>
            <p:ph type="dt" sz="half" idx="14"/>
          </p:nvPr>
        </p:nvSpPr>
        <p:spPr>
          <a:xfrm>
            <a:off x="6337300" y="6610350"/>
            <a:ext cx="2565400" cy="260350"/>
          </a:xfrm>
          <a:prstGeom prst="rect">
            <a:avLst/>
          </a:prstGeom>
        </p:spPr>
        <p:txBody>
          <a:bodyPr tIns="0" bIns="0"/>
          <a:lstStyle>
            <a:lvl1pPr algn="r" fontAlgn="auto">
              <a:spcBef>
                <a:spcPts val="0"/>
              </a:spcBef>
              <a:spcAft>
                <a:spcPts val="0"/>
              </a:spcAft>
              <a:defRPr sz="1300" smtClean="0">
                <a:solidFill>
                  <a:srgbClr val="056DB1"/>
                </a:solidFill>
                <a:latin typeface="Calibri"/>
                <a:cs typeface="+mn-cs"/>
              </a:defRPr>
            </a:lvl1pPr>
          </a:lstStyle>
          <a:p>
            <a:pPr>
              <a:defRPr/>
            </a:pPr>
            <a:r>
              <a:rPr lang="en-US"/>
              <a:t>MONTH DAY, YEAR</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7" name="Footer Placeholder 4"/>
          <p:cNvSpPr>
            <a:spLocks noGrp="1"/>
          </p:cNvSpPr>
          <p:nvPr>
            <p:ph type="ftr" sz="quarter" idx="10"/>
          </p:nvPr>
        </p:nvSpPr>
        <p:spPr/>
        <p:txBody>
          <a:bodyPr/>
          <a:lstStyle>
            <a:lvl1pPr>
              <a:defRPr/>
            </a:lvl1pPr>
          </a:lstStyle>
          <a:p>
            <a:pPr>
              <a:defRPr/>
            </a:pPr>
            <a:endParaRPr lang="en-US"/>
          </a:p>
        </p:txBody>
      </p:sp>
      <p:sp>
        <p:nvSpPr>
          <p:cNvPr id="8" name="Slide Number Placeholder 5"/>
          <p:cNvSpPr>
            <a:spLocks noGrp="1"/>
          </p:cNvSpPr>
          <p:nvPr>
            <p:ph type="sldNum" sz="quarter" idx="11"/>
          </p:nvPr>
        </p:nvSpPr>
        <p:spPr/>
        <p:txBody>
          <a:bodyPr/>
          <a:lstStyle>
            <a:lvl1pPr>
              <a:defRPr/>
            </a:lvl1pPr>
          </a:lstStyle>
          <a:p>
            <a:pPr>
              <a:defRPr/>
            </a:pPr>
            <a:fld id="{A49FF5D6-FC7F-4CF3-84AD-D31AD3BEFC8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7"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47244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3668D7BB-7462-43B6-AA74-D0EA87AF1A8A}"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Pentagon 9"/>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Pentagon 10"/>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9" name="Straight Connector 11"/>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381000" y="1350178"/>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1000" y="1989940"/>
            <a:ext cx="4040188"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721225" y="1350178"/>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1225" y="1989940"/>
            <a:ext cx="4041775"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Footer Placeholder 7"/>
          <p:cNvSpPr>
            <a:spLocks noGrp="1"/>
          </p:cNvSpPr>
          <p:nvPr>
            <p:ph type="ftr" sz="quarter" idx="10"/>
          </p:nvPr>
        </p:nvSpPr>
        <p:spPr/>
        <p:txBody>
          <a:bodyPr/>
          <a:lstStyle>
            <a:lvl1pPr>
              <a:defRPr/>
            </a:lvl1pPr>
          </a:lstStyle>
          <a:p>
            <a:pPr>
              <a:defRPr/>
            </a:pPr>
            <a:endParaRPr lang="en-US"/>
          </a:p>
        </p:txBody>
      </p:sp>
      <p:sp>
        <p:nvSpPr>
          <p:cNvPr id="11" name="Slide Number Placeholder 8"/>
          <p:cNvSpPr>
            <a:spLocks noGrp="1"/>
          </p:cNvSpPr>
          <p:nvPr>
            <p:ph type="sldNum" sz="quarter" idx="11"/>
          </p:nvPr>
        </p:nvSpPr>
        <p:spPr/>
        <p:txBody>
          <a:bodyPr/>
          <a:lstStyle>
            <a:lvl1pPr>
              <a:defRPr/>
            </a:lvl1pPr>
          </a:lstStyle>
          <a:p>
            <a:pPr>
              <a:defRPr/>
            </a:pPr>
            <a:fld id="{79ED30C3-3BB9-41B8-B9A2-C68D3C4F84FD}"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Full Graphic">
    <p:spTree>
      <p:nvGrpSpPr>
        <p:cNvPr id="1" name=""/>
        <p:cNvGrpSpPr/>
        <p:nvPr/>
      </p:nvGrpSpPr>
      <p:grpSpPr>
        <a:xfrm>
          <a:off x="0" y="0"/>
          <a:ext cx="0" cy="0"/>
          <a:chOff x="0" y="0"/>
          <a:chExt cx="0" cy="0"/>
        </a:xfrm>
      </p:grpSpPr>
      <p:sp>
        <p:nvSpPr>
          <p:cNvPr id="2" name="Title 1"/>
          <p:cNvSpPr>
            <a:spLocks noGrp="1"/>
          </p:cNvSpPr>
          <p:nvPr>
            <p:ph type="title"/>
          </p:nvPr>
        </p:nvSpPr>
        <p:spPr>
          <a:xfrm>
            <a:off x="381000" y="5426869"/>
            <a:ext cx="8382000" cy="585069"/>
          </a:xfrm>
        </p:spPr>
        <p:txBody>
          <a:bodyPr>
            <a:normAutofit/>
          </a:bodyPr>
          <a:lstStyle>
            <a:lvl1pPr algn="ctr">
              <a:defRPr sz="1700" b="1">
                <a:solidFill>
                  <a:srgbClr val="07538F"/>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0" y="0"/>
            <a:ext cx="9144000" cy="5426869"/>
          </a:xfrm>
        </p:spPr>
        <p:txBody>
          <a:bodyPr/>
          <a:lstStyle>
            <a:lvl1pPr marL="0" indent="0" algn="ctr">
              <a:buNone/>
              <a:defRPr/>
            </a:lvl1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a:p>
        </p:txBody>
      </p:sp>
      <p:sp>
        <p:nvSpPr>
          <p:cNvPr id="5" name="Slide Number Placeholder 5"/>
          <p:cNvSpPr>
            <a:spLocks noGrp="1"/>
          </p:cNvSpPr>
          <p:nvPr>
            <p:ph type="sldNum" sz="quarter" idx="11"/>
          </p:nvPr>
        </p:nvSpPr>
        <p:spPr/>
        <p:txBody>
          <a:bodyPr/>
          <a:lstStyle>
            <a:lvl1pPr>
              <a:defRPr/>
            </a:lvl1pPr>
          </a:lstStyle>
          <a:p>
            <a:pPr>
              <a:defRPr/>
            </a:pPr>
            <a:fld id="{F1671359-73FA-458B-9911-CE93B81C6A9B}"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Stacked">
    <p:spTree>
      <p:nvGrpSpPr>
        <p:cNvPr id="1" name=""/>
        <p:cNvGrpSpPr/>
        <p:nvPr/>
      </p:nvGrpSpPr>
      <p:grpSpPr>
        <a:xfrm>
          <a:off x="0" y="0"/>
          <a:ext cx="0" cy="0"/>
          <a:chOff x="0" y="0"/>
          <a:chExt cx="0" cy="0"/>
        </a:xfrm>
      </p:grpSpPr>
      <p:sp>
        <p:nvSpPr>
          <p:cNvPr id="5" name="Pentagon 7"/>
          <p:cNvSpPr/>
          <p:nvPr userDrawn="1"/>
        </p:nvSpPr>
        <p:spPr>
          <a:xfrm>
            <a:off x="8728075" y="0"/>
            <a:ext cx="411163" cy="915988"/>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Pentagon 8"/>
          <p:cNvSpPr/>
          <p:nvPr userDrawn="1"/>
        </p:nvSpPr>
        <p:spPr>
          <a:xfrm>
            <a:off x="0" y="0"/>
            <a:ext cx="9096375" cy="915988"/>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7" name="Straight Connector 9"/>
          <p:cNvCxnSpPr/>
          <p:nvPr userDrawn="1"/>
        </p:nvCxnSpPr>
        <p:spPr>
          <a:xfrm>
            <a:off x="0" y="930275"/>
            <a:ext cx="9139238"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1293675"/>
            <a:ext cx="8382000" cy="2924539"/>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level1_Two Content</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381000" y="4477123"/>
            <a:ext cx="8382000" cy="1293199"/>
          </a:xfrm>
        </p:spPr>
        <p:txBody>
          <a:bodyPr>
            <a:noAutofit/>
          </a:bodyPr>
          <a:lstStyle>
            <a:lvl1pPr>
              <a:defRPr sz="2000" b="1" baseline="0">
                <a:solidFill>
                  <a:schemeClr val="tx2"/>
                </a:solidFill>
              </a:defRPr>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8" name="Footer Placeholder 5"/>
          <p:cNvSpPr>
            <a:spLocks noGrp="1"/>
          </p:cNvSpPr>
          <p:nvPr>
            <p:ph type="ftr" sz="quarter" idx="10"/>
          </p:nvPr>
        </p:nvSpPr>
        <p:spPr/>
        <p:txBody>
          <a:bodyPr/>
          <a:lstStyle>
            <a:lvl1pPr>
              <a:defRPr/>
            </a:lvl1pPr>
          </a:lstStyle>
          <a:p>
            <a:pPr>
              <a:defRPr/>
            </a:pPr>
            <a:endParaRPr lang="en-US"/>
          </a:p>
        </p:txBody>
      </p:sp>
      <p:sp>
        <p:nvSpPr>
          <p:cNvPr id="9" name="Slide Number Placeholder 6"/>
          <p:cNvSpPr>
            <a:spLocks noGrp="1"/>
          </p:cNvSpPr>
          <p:nvPr>
            <p:ph type="sldNum" sz="quarter" idx="11"/>
          </p:nvPr>
        </p:nvSpPr>
        <p:spPr/>
        <p:txBody>
          <a:bodyPr/>
          <a:lstStyle>
            <a:lvl1pPr>
              <a:defRPr/>
            </a:lvl1pPr>
          </a:lstStyle>
          <a:p>
            <a:pPr>
              <a:defRPr/>
            </a:pPr>
            <a:fld id="{B54A06DA-5ACA-45D8-921E-68BDB3DA6E75}"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grpSp>
        <p:nvGrpSpPr>
          <p:cNvPr id="4" name="Group 5" descr="The Office of the National Coordinator for Health Information Technology&#10;Health and Human Services&#10;&#10;For more information, visit healthit.gov or follow ONC on Twitter @ONC_HealthIT or YouTube @HHSONC."/>
          <p:cNvGrpSpPr>
            <a:grpSpLocks/>
          </p:cNvGrpSpPr>
          <p:nvPr userDrawn="1"/>
        </p:nvGrpSpPr>
        <p:grpSpPr bwMode="auto">
          <a:xfrm>
            <a:off x="0" y="0"/>
            <a:ext cx="9144000" cy="6858000"/>
            <a:chOff x="0" y="0"/>
            <a:chExt cx="9144000" cy="6858000"/>
          </a:xfrm>
        </p:grpSpPr>
        <p:pic>
          <p:nvPicPr>
            <p:cNvPr id="5" name="Picture 3" descr="EndSlide.jpg"/>
            <p:cNvPicPr>
              <a:picLocks noChangeAspect="1"/>
            </p:cNvPicPr>
            <p:nvPr userDrawn="1"/>
          </p:nvPicPr>
          <p:blipFill>
            <a:blip r:embed="rId2"/>
            <a:srcRect/>
            <a:stretch>
              <a:fillRect/>
            </a:stretch>
          </p:blipFill>
          <p:spPr bwMode="auto">
            <a:xfrm>
              <a:off x="0" y="0"/>
              <a:ext cx="9144000" cy="6858000"/>
            </a:xfrm>
            <a:prstGeom prst="rect">
              <a:avLst/>
            </a:prstGeom>
            <a:noFill/>
            <a:ln w="9525">
              <a:noFill/>
              <a:miter lim="800000"/>
              <a:headEnd/>
              <a:tailEnd/>
            </a:ln>
          </p:spPr>
        </p:pic>
        <p:grpSp>
          <p:nvGrpSpPr>
            <p:cNvPr id="6" name="Group 4"/>
            <p:cNvGrpSpPr>
              <a:grpSpLocks/>
            </p:cNvGrpSpPr>
            <p:nvPr userDrawn="1"/>
          </p:nvGrpSpPr>
          <p:grpSpPr bwMode="auto">
            <a:xfrm>
              <a:off x="3012541" y="5340467"/>
              <a:ext cx="5874738" cy="917265"/>
              <a:chOff x="3012541" y="5340467"/>
              <a:chExt cx="5874738" cy="917265"/>
            </a:xfrm>
          </p:grpSpPr>
          <p:pic>
            <p:nvPicPr>
              <p:cNvPr id="7" name="Picture 27" descr="HealthIT.gov"/>
              <p:cNvPicPr>
                <a:picLocks noChangeAspect="1"/>
              </p:cNvPicPr>
              <p:nvPr userDrawn="1"/>
            </p:nvPicPr>
            <p:blipFill>
              <a:blip r:embed="rId3"/>
              <a:srcRect/>
              <a:stretch>
                <a:fillRect/>
              </a:stretch>
            </p:blipFill>
            <p:spPr bwMode="auto">
              <a:xfrm>
                <a:off x="6892134" y="5340467"/>
                <a:ext cx="1995145" cy="917265"/>
              </a:xfrm>
              <a:prstGeom prst="rect">
                <a:avLst/>
              </a:prstGeom>
              <a:noFill/>
              <a:ln w="9525">
                <a:noFill/>
                <a:miter lim="800000"/>
                <a:headEnd/>
                <a:tailEnd/>
              </a:ln>
            </p:spPr>
          </p:pic>
          <p:pic>
            <p:nvPicPr>
              <p:cNvPr id="8" name="Picture 29" descr="Twitter"/>
              <p:cNvPicPr>
                <a:picLocks noChangeAspect="1"/>
              </p:cNvPicPr>
              <p:nvPr userDrawn="1"/>
            </p:nvPicPr>
            <p:blipFill>
              <a:blip r:embed="rId4"/>
              <a:srcRect/>
              <a:stretch>
                <a:fillRect/>
              </a:stretch>
            </p:blipFill>
            <p:spPr bwMode="auto">
              <a:xfrm>
                <a:off x="3012541" y="5814128"/>
                <a:ext cx="382406" cy="382404"/>
              </a:xfrm>
              <a:prstGeom prst="rect">
                <a:avLst/>
              </a:prstGeom>
              <a:noFill/>
              <a:ln w="9525">
                <a:noFill/>
                <a:miter lim="800000"/>
                <a:headEnd/>
                <a:tailEnd/>
              </a:ln>
            </p:spPr>
          </p:pic>
          <p:pic>
            <p:nvPicPr>
              <p:cNvPr id="9" name="Picture 31" descr="YouTube"/>
              <p:cNvPicPr>
                <a:picLocks noChangeAspect="1"/>
              </p:cNvPicPr>
              <p:nvPr userDrawn="1"/>
            </p:nvPicPr>
            <p:blipFill>
              <a:blip r:embed="rId5"/>
              <a:srcRect/>
              <a:stretch>
                <a:fillRect/>
              </a:stretch>
            </p:blipFill>
            <p:spPr bwMode="auto">
              <a:xfrm>
                <a:off x="5122408" y="5859454"/>
                <a:ext cx="338208" cy="238133"/>
              </a:xfrm>
              <a:prstGeom prst="rect">
                <a:avLst/>
              </a:prstGeom>
              <a:noFill/>
              <a:ln w="9525">
                <a:noFill/>
                <a:miter lim="800000"/>
                <a:headEnd/>
                <a:tailEnd/>
              </a:ln>
            </p:spPr>
          </p:pic>
        </p:grpSp>
      </p:grpSp>
      <p:sp>
        <p:nvSpPr>
          <p:cNvPr id="10" name="TextBox 28"/>
          <p:cNvSpPr txBox="1"/>
          <p:nvPr userDrawn="1"/>
        </p:nvSpPr>
        <p:spPr>
          <a:xfrm>
            <a:off x="3367088" y="5829300"/>
            <a:ext cx="1444625" cy="292100"/>
          </a:xfrm>
          <a:prstGeom prst="rect">
            <a:avLst/>
          </a:prstGeom>
          <a:noFill/>
        </p:spPr>
        <p:txBody>
          <a:bodyPr wrap="none">
            <a:spAutoFit/>
          </a:bodyPr>
          <a:lstStyle/>
          <a:p>
            <a:pPr fontAlgn="auto">
              <a:spcBef>
                <a:spcPts val="0"/>
              </a:spcBef>
              <a:spcAft>
                <a:spcPts val="0"/>
              </a:spcAft>
              <a:defRPr/>
            </a:pPr>
            <a:r>
              <a:rPr lang="en-US" sz="1300" dirty="0">
                <a:solidFill>
                  <a:srgbClr val="07538F">
                    <a:lumMod val="20000"/>
                    <a:lumOff val="80000"/>
                  </a:srgbClr>
                </a:solidFill>
                <a:latin typeface="Arial"/>
                <a:cs typeface="Arial"/>
              </a:rPr>
              <a:t>@</a:t>
            </a:r>
            <a:r>
              <a:rPr lang="en-US" sz="1300" dirty="0" err="1">
                <a:solidFill>
                  <a:srgbClr val="07538F">
                    <a:lumMod val="20000"/>
                    <a:lumOff val="80000"/>
                  </a:srgbClr>
                </a:solidFill>
                <a:latin typeface="Arial"/>
                <a:cs typeface="Arial"/>
              </a:rPr>
              <a:t>ONC_HealthIT</a:t>
            </a:r>
            <a:endParaRPr lang="en-US" sz="1300" dirty="0">
              <a:solidFill>
                <a:srgbClr val="07538F">
                  <a:lumMod val="20000"/>
                  <a:lumOff val="80000"/>
                </a:srgbClr>
              </a:solidFill>
              <a:latin typeface="Arial"/>
              <a:cs typeface="Arial"/>
            </a:endParaRPr>
          </a:p>
        </p:txBody>
      </p:sp>
      <p:sp>
        <p:nvSpPr>
          <p:cNvPr id="11" name="TextBox 30"/>
          <p:cNvSpPr txBox="1"/>
          <p:nvPr userDrawn="1"/>
        </p:nvSpPr>
        <p:spPr>
          <a:xfrm>
            <a:off x="5465763" y="5829300"/>
            <a:ext cx="1076325" cy="292100"/>
          </a:xfrm>
          <a:prstGeom prst="rect">
            <a:avLst/>
          </a:prstGeom>
          <a:noFill/>
        </p:spPr>
        <p:txBody>
          <a:bodyPr wrap="none">
            <a:spAutoFit/>
          </a:bodyPr>
          <a:lstStyle/>
          <a:p>
            <a:pPr fontAlgn="auto">
              <a:spcBef>
                <a:spcPts val="0"/>
              </a:spcBef>
              <a:spcAft>
                <a:spcPts val="0"/>
              </a:spcAft>
              <a:defRPr/>
            </a:pPr>
            <a:r>
              <a:rPr lang="en-US" sz="1300" dirty="0">
                <a:solidFill>
                  <a:srgbClr val="07538F">
                    <a:lumMod val="20000"/>
                    <a:lumOff val="80000"/>
                  </a:srgbClr>
                </a:solidFill>
                <a:latin typeface="Arial"/>
                <a:cs typeface="Arial"/>
              </a:rPr>
              <a:t>@HHSONC</a:t>
            </a:r>
          </a:p>
        </p:txBody>
      </p:sp>
      <p:cxnSp>
        <p:nvCxnSpPr>
          <p:cNvPr id="12" name="Straight Connector 20"/>
          <p:cNvCxnSpPr/>
          <p:nvPr userDrawn="1"/>
        </p:nvCxnSpPr>
        <p:spPr>
          <a:xfrm>
            <a:off x="4103688" y="2833688"/>
            <a:ext cx="4597400" cy="61912"/>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03539" y="1801780"/>
            <a:ext cx="4597955" cy="952829"/>
          </a:xfrm>
        </p:spPr>
        <p:txBody>
          <a:bodyPr anchor="b"/>
          <a:lstStyle>
            <a:lvl1pPr>
              <a:defRPr>
                <a:solidFill>
                  <a:schemeClr val="accent3"/>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103539" y="2999214"/>
            <a:ext cx="4597955" cy="2053515"/>
          </a:xfrm>
        </p:spPr>
        <p:txBody>
          <a:bodyPr/>
          <a:lstStyle>
            <a:lvl1pPr marL="0" indent="0">
              <a:buNone/>
              <a:defRPr sz="1600" b="1">
                <a:solidFill>
                  <a:schemeClr val="bg1"/>
                </a:solidFill>
              </a:defRPr>
            </a:lvl1pPr>
            <a:lvl2pPr marL="0" indent="0">
              <a:buFont typeface="Arial"/>
              <a:buNone/>
              <a:defRPr baseline="0">
                <a:solidFill>
                  <a:schemeClr val="bg1"/>
                </a:solidFill>
              </a:defRPr>
            </a:lvl2pPr>
          </a:lstStyle>
          <a:p>
            <a:pPr lvl="0"/>
            <a:r>
              <a:rPr lang="en-US" dirty="0" smtClean="0"/>
              <a:t>Click to edit Master text styles</a:t>
            </a:r>
          </a:p>
          <a:p>
            <a:pPr lvl="1"/>
            <a:r>
              <a:rPr lang="en-US" dirty="0" smtClean="0"/>
              <a:t>Second level</a:t>
            </a:r>
          </a:p>
        </p:txBody>
      </p:sp>
      <p:sp>
        <p:nvSpPr>
          <p:cNvPr id="13" name="Footer Placeholder 4"/>
          <p:cNvSpPr>
            <a:spLocks noGrp="1"/>
          </p:cNvSpPr>
          <p:nvPr>
            <p:ph type="ftr" sz="quarter" idx="10"/>
          </p:nvPr>
        </p:nvSpPr>
        <p:spPr>
          <a:xfrm>
            <a:off x="3124200" y="6513513"/>
            <a:ext cx="2895600" cy="365125"/>
          </a:xfrm>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F6BBCC9-C35B-45E0-B302-7A3426A9E21B}" type="datetimeFigureOut">
              <a:rPr lang="en-US"/>
              <a:pPr>
                <a:defRPr/>
              </a:pPr>
              <a:t>11/17/16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1C8878-E436-415B-81F6-32B00D4B411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E978A87-B52E-4E79-A37F-D43F6A718E85}" type="datetimeFigureOut">
              <a:rPr lang="en-US"/>
              <a:pPr>
                <a:defRPr/>
              </a:pPr>
              <a:t>11/17/16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C6E46B-A97C-4FE7-B4B2-82C1488177A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B4B1758-49DB-45E6-83F9-18B72C9087FB}" type="datetimeFigureOut">
              <a:rPr lang="en-US"/>
              <a:pPr>
                <a:defRPr/>
              </a:pPr>
              <a:t>11/17/16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DA53AF-332A-4C3E-AA2B-28F8C43CF6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33B13E8-E1FB-40F3-99AD-848C7B9C9DBD}" type="datetimeFigureOut">
              <a:rPr lang="en-US"/>
              <a:pPr>
                <a:defRPr/>
              </a:pPr>
              <a:t>11/17/16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6BC90E5-08F6-4B09-8E62-D812071D973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4E58059-D0F4-49EA-A64F-C8C908F92240}" type="datetimeFigureOut">
              <a:rPr lang="en-US"/>
              <a:pPr>
                <a:defRPr/>
              </a:pPr>
              <a:t>11/17/16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0FE8AD0-F2CB-43B1-BA68-9C10D7CE970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820BE6-0D68-4F24-B94B-017CB4B1E809}" type="datetimeFigureOut">
              <a:rPr lang="en-US"/>
              <a:pPr>
                <a:defRPr/>
              </a:pPr>
              <a:t>11/17/16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47A4D7B-ED68-4FE8-9079-8E8D4B96775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128302-1862-45E6-9AA7-537F1A02BF6C}" type="datetimeFigureOut">
              <a:rPr lang="en-US"/>
              <a:pPr>
                <a:defRPr/>
              </a:pPr>
              <a:t>11/17/16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928403D-4B1E-4561-B9DF-2AD8F148C20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0852459-0AD3-4261-802A-6DF29E22FFCB}" type="datetimeFigureOut">
              <a:rPr lang="en-US"/>
              <a:pPr>
                <a:defRPr/>
              </a:pPr>
              <a:t>11/17/16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46F2D4-9AB0-4B7D-81A1-DC5DB8D689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theme" Target="../theme/theme2.xml"/><Relationship Id="rId9" Type="http://schemas.openxmlformats.org/officeDocument/2006/relationships/image" Target="../media/image2.jpeg"/><Relationship Id="rId10" Type="http://schemas.openxmlformats.org/officeDocument/2006/relationships/image" Target="../media/image3.png"/><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481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481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B494461-C0FD-4065-83EC-0A9926095780}" type="datetimeFigureOut">
              <a:rPr lang="en-US"/>
              <a:pPr>
                <a:defRPr/>
              </a:pPr>
              <a:t>11/17/16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28297B9-BC3E-43EC-8D52-27303939629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78" r:id="rId2"/>
    <p:sldLayoutId id="2147483677" r:id="rId3"/>
    <p:sldLayoutId id="2147483676" r:id="rId4"/>
    <p:sldLayoutId id="2147483675" r:id="rId5"/>
    <p:sldLayoutId id="2147483674" r:id="rId6"/>
    <p:sldLayoutId id="2147483673" r:id="rId7"/>
    <p:sldLayoutId id="2147483672" r:id="rId8"/>
    <p:sldLayoutId id="2147483671" r:id="rId9"/>
    <p:sldLayoutId id="2147483670" r:id="rId10"/>
    <p:sldLayoutId id="2147483669" r:id="rId11"/>
    <p:sldLayoutId id="2147483681" r:id="rId12"/>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338" name="Picture 15" descr="yellowbar.jpg"/>
          <p:cNvPicPr>
            <a:picLocks/>
          </p:cNvPicPr>
          <p:nvPr userDrawn="1"/>
        </p:nvPicPr>
        <p:blipFill>
          <a:blip r:embed="rId9"/>
          <a:srcRect/>
          <a:stretch>
            <a:fillRect/>
          </a:stretch>
        </p:blipFill>
        <p:spPr bwMode="auto">
          <a:xfrm>
            <a:off x="0" y="6727825"/>
            <a:ext cx="9144000" cy="149225"/>
          </a:xfrm>
          <a:prstGeom prst="rect">
            <a:avLst/>
          </a:prstGeom>
          <a:noFill/>
          <a:ln w="9525">
            <a:noFill/>
            <a:miter lim="800000"/>
            <a:headEnd/>
            <a:tailEnd/>
          </a:ln>
        </p:spPr>
      </p:pic>
      <p:sp>
        <p:nvSpPr>
          <p:cNvPr id="14339" name="Text Placeholder 2"/>
          <p:cNvSpPr>
            <a:spLocks noGrp="1"/>
          </p:cNvSpPr>
          <p:nvPr>
            <p:ph type="body" idx="1"/>
          </p:nvPr>
        </p:nvSpPr>
        <p:spPr bwMode="auto">
          <a:xfrm>
            <a:off x="381000" y="1143000"/>
            <a:ext cx="8382000"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Footer Placeholder 4"/>
          <p:cNvSpPr>
            <a:spLocks noGrp="1"/>
          </p:cNvSpPr>
          <p:nvPr>
            <p:ph type="ftr" sz="quarter" idx="3"/>
          </p:nvPr>
        </p:nvSpPr>
        <p:spPr>
          <a:xfrm>
            <a:off x="3124200" y="6497638"/>
            <a:ext cx="2895600" cy="233362"/>
          </a:xfrm>
          <a:prstGeom prst="rect">
            <a:avLst/>
          </a:prstGeom>
        </p:spPr>
        <p:txBody>
          <a:bodyPr vert="horz" lIns="91440" tIns="45720" rIns="91440" bIns="45720" rtlCol="0" anchor="ctr"/>
          <a:lstStyle>
            <a:lvl1pPr algn="ctr" fontAlgn="auto">
              <a:spcBef>
                <a:spcPts val="0"/>
              </a:spcBef>
              <a:spcAft>
                <a:spcPts val="0"/>
              </a:spcAft>
              <a:defRPr sz="1000" dirty="0">
                <a:solidFill>
                  <a:srgbClr val="3C3C3B">
                    <a:lumMod val="50000"/>
                    <a:lumOff val="50000"/>
                  </a:srgbClr>
                </a:solidFill>
                <a:latin typeface="Calibri"/>
                <a:cs typeface="+mn-cs"/>
              </a:defRPr>
            </a:lvl1pPr>
          </a:lstStyle>
          <a:p>
            <a:pPr>
              <a:defRPr/>
            </a:pPr>
            <a:endParaRPr lang="en-US"/>
          </a:p>
        </p:txBody>
      </p:sp>
      <p:sp>
        <p:nvSpPr>
          <p:cNvPr id="6" name="Slide Number Placeholder 5"/>
          <p:cNvSpPr>
            <a:spLocks noGrp="1"/>
          </p:cNvSpPr>
          <p:nvPr>
            <p:ph type="sldNum" sz="quarter" idx="4"/>
          </p:nvPr>
        </p:nvSpPr>
        <p:spPr>
          <a:xfrm>
            <a:off x="6783388" y="6502400"/>
            <a:ext cx="2133600" cy="231775"/>
          </a:xfrm>
          <a:prstGeom prst="rect">
            <a:avLst/>
          </a:prstGeom>
        </p:spPr>
        <p:txBody>
          <a:bodyPr vert="horz" lIns="91440" tIns="45720" rIns="91440" bIns="45720" rtlCol="0" anchor="ctr"/>
          <a:lstStyle>
            <a:lvl1pPr algn="r" fontAlgn="auto">
              <a:spcBef>
                <a:spcPts val="0"/>
              </a:spcBef>
              <a:spcAft>
                <a:spcPts val="0"/>
              </a:spcAft>
              <a:defRPr sz="1200" smtClean="0">
                <a:solidFill>
                  <a:srgbClr val="3C3C3B">
                    <a:lumMod val="50000"/>
                    <a:lumOff val="50000"/>
                  </a:srgbClr>
                </a:solidFill>
                <a:latin typeface="Calibri"/>
                <a:cs typeface="+mn-cs"/>
              </a:defRPr>
            </a:lvl1pPr>
          </a:lstStyle>
          <a:p>
            <a:pPr>
              <a:defRPr/>
            </a:pPr>
            <a:fld id="{0228C90B-CEDE-4970-A04F-42AE3D485D15}" type="slidenum">
              <a:rPr lang="en-US"/>
              <a:pPr>
                <a:defRPr/>
              </a:pPr>
              <a:t>‹#›</a:t>
            </a:fld>
            <a:endParaRPr lang="en-US" dirty="0"/>
          </a:p>
        </p:txBody>
      </p:sp>
      <p:pic>
        <p:nvPicPr>
          <p:cNvPr id="14342" name="Picture 12" descr="Office of the National Coordinator for Health Information Technology"/>
          <p:cNvPicPr>
            <a:picLocks noChangeAspect="1"/>
          </p:cNvPicPr>
          <p:nvPr userDrawn="1"/>
        </p:nvPicPr>
        <p:blipFill>
          <a:blip r:embed="rId10"/>
          <a:srcRect/>
          <a:stretch>
            <a:fillRect/>
          </a:stretch>
        </p:blipFill>
        <p:spPr bwMode="auto">
          <a:xfrm>
            <a:off x="287338" y="6308725"/>
            <a:ext cx="1371600" cy="366713"/>
          </a:xfrm>
          <a:prstGeom prst="rect">
            <a:avLst/>
          </a:prstGeom>
          <a:noFill/>
          <a:ln w="9525">
            <a:noFill/>
            <a:miter lim="800000"/>
            <a:headEnd/>
            <a:tailEnd/>
          </a:ln>
        </p:spPr>
      </p:pic>
      <p:sp>
        <p:nvSpPr>
          <p:cNvPr id="14343" name="Title Placeholder 1"/>
          <p:cNvSpPr>
            <a:spLocks noGrp="1"/>
          </p:cNvSpPr>
          <p:nvPr>
            <p:ph type="title"/>
          </p:nvPr>
        </p:nvSpPr>
        <p:spPr bwMode="auto">
          <a:xfrm>
            <a:off x="381000" y="74613"/>
            <a:ext cx="8382000" cy="7794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smtClean="0"/>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0" r:id="rId5"/>
    <p:sldLayoutId id="2147483686" r:id="rId6"/>
    <p:sldLayoutId id="2147483687" r:id="rId7"/>
  </p:sldLayoutIdLst>
  <p:hf hdr="0" ftr="0" dt="0"/>
  <p:txStyles>
    <p:titleStyle>
      <a:lvl1pPr algn="l" defTabSz="457200" rtl="0" fontAlgn="base">
        <a:spcBef>
          <a:spcPct val="0"/>
        </a:spcBef>
        <a:spcAft>
          <a:spcPct val="0"/>
        </a:spcAft>
        <a:defRPr sz="2000" kern="1200">
          <a:solidFill>
            <a:schemeClr val="bg1"/>
          </a:solidFill>
          <a:latin typeface="+mj-lt"/>
          <a:ea typeface="+mj-ea"/>
          <a:cs typeface="+mj-cs"/>
        </a:defRPr>
      </a:lvl1pPr>
      <a:lvl2pPr algn="l" defTabSz="457200" rtl="0" fontAlgn="base">
        <a:spcBef>
          <a:spcPct val="0"/>
        </a:spcBef>
        <a:spcAft>
          <a:spcPct val="0"/>
        </a:spcAft>
        <a:defRPr sz="2000">
          <a:solidFill>
            <a:schemeClr val="bg1"/>
          </a:solidFill>
          <a:latin typeface="Calibri" pitchFamily="34" charset="0"/>
        </a:defRPr>
      </a:lvl2pPr>
      <a:lvl3pPr algn="l" defTabSz="457200" rtl="0" fontAlgn="base">
        <a:spcBef>
          <a:spcPct val="0"/>
        </a:spcBef>
        <a:spcAft>
          <a:spcPct val="0"/>
        </a:spcAft>
        <a:defRPr sz="2000">
          <a:solidFill>
            <a:schemeClr val="bg1"/>
          </a:solidFill>
          <a:latin typeface="Calibri" pitchFamily="34" charset="0"/>
        </a:defRPr>
      </a:lvl3pPr>
      <a:lvl4pPr algn="l" defTabSz="457200" rtl="0" fontAlgn="base">
        <a:spcBef>
          <a:spcPct val="0"/>
        </a:spcBef>
        <a:spcAft>
          <a:spcPct val="0"/>
        </a:spcAft>
        <a:defRPr sz="2000">
          <a:solidFill>
            <a:schemeClr val="bg1"/>
          </a:solidFill>
          <a:latin typeface="Calibri" pitchFamily="34" charset="0"/>
        </a:defRPr>
      </a:lvl4pPr>
      <a:lvl5pPr algn="l" defTabSz="457200" rtl="0" fontAlgn="base">
        <a:spcBef>
          <a:spcPct val="0"/>
        </a:spcBef>
        <a:spcAft>
          <a:spcPct val="0"/>
        </a:spcAft>
        <a:defRPr sz="2000">
          <a:solidFill>
            <a:schemeClr val="bg1"/>
          </a:solidFill>
          <a:latin typeface="Calibri" pitchFamily="34" charset="0"/>
        </a:defRPr>
      </a:lvl5pPr>
      <a:lvl6pPr marL="457200" algn="l" defTabSz="457200" rtl="0" fontAlgn="base">
        <a:spcBef>
          <a:spcPct val="0"/>
        </a:spcBef>
        <a:spcAft>
          <a:spcPct val="0"/>
        </a:spcAft>
        <a:defRPr sz="2000">
          <a:solidFill>
            <a:schemeClr val="bg1"/>
          </a:solidFill>
          <a:latin typeface="Calibri" pitchFamily="34" charset="0"/>
        </a:defRPr>
      </a:lvl6pPr>
      <a:lvl7pPr marL="914400" algn="l" defTabSz="457200" rtl="0" fontAlgn="base">
        <a:spcBef>
          <a:spcPct val="0"/>
        </a:spcBef>
        <a:spcAft>
          <a:spcPct val="0"/>
        </a:spcAft>
        <a:defRPr sz="2000">
          <a:solidFill>
            <a:schemeClr val="bg1"/>
          </a:solidFill>
          <a:latin typeface="Calibri" pitchFamily="34" charset="0"/>
        </a:defRPr>
      </a:lvl7pPr>
      <a:lvl8pPr marL="1371600" algn="l" defTabSz="457200" rtl="0" fontAlgn="base">
        <a:spcBef>
          <a:spcPct val="0"/>
        </a:spcBef>
        <a:spcAft>
          <a:spcPct val="0"/>
        </a:spcAft>
        <a:defRPr sz="2000">
          <a:solidFill>
            <a:schemeClr val="bg1"/>
          </a:solidFill>
          <a:latin typeface="Calibri" pitchFamily="34" charset="0"/>
        </a:defRPr>
      </a:lvl8pPr>
      <a:lvl9pPr marL="1828800" algn="l" defTabSz="457200" rtl="0" fontAlgn="base">
        <a:spcBef>
          <a:spcPct val="0"/>
        </a:spcBef>
        <a:spcAft>
          <a:spcPct val="0"/>
        </a:spcAft>
        <a:defRPr sz="2000">
          <a:solidFill>
            <a:schemeClr val="bg1"/>
          </a:solidFill>
          <a:latin typeface="Calibri" pitchFamily="34" charset="0"/>
        </a:defRPr>
      </a:lvl9pPr>
    </p:titleStyle>
    <p:bodyStyle>
      <a:lvl1pPr marL="342900" indent="-342900" algn="l" defTabSz="457200" rtl="0" fontAlgn="base">
        <a:lnSpc>
          <a:spcPct val="110000"/>
        </a:lnSpc>
        <a:spcBef>
          <a:spcPts val="1000"/>
        </a:spcBef>
        <a:spcAft>
          <a:spcPts val="400"/>
        </a:spcAft>
        <a:buClr>
          <a:srgbClr val="ED1C24"/>
        </a:buClr>
        <a:buFont typeface="Arial" charset="0"/>
        <a:buChar char="•"/>
        <a:defRPr sz="2000" kern="1200">
          <a:solidFill>
            <a:schemeClr val="tx2"/>
          </a:solidFill>
          <a:latin typeface="+mn-lt"/>
          <a:ea typeface="+mn-ea"/>
          <a:cs typeface="+mn-cs"/>
        </a:defRPr>
      </a:lvl1pPr>
      <a:lvl2pPr marL="742950" indent="-285750" algn="l" defTabSz="457200" rtl="0" fontAlgn="base">
        <a:lnSpc>
          <a:spcPct val="110000"/>
        </a:lnSpc>
        <a:spcBef>
          <a:spcPts val="1000"/>
        </a:spcBef>
        <a:spcAft>
          <a:spcPts val="400"/>
        </a:spcAft>
        <a:buClr>
          <a:schemeClr val="accent1"/>
        </a:buClr>
        <a:buFont typeface="Lucida Grande"/>
        <a:buChar char="»"/>
        <a:defRPr kern="1200">
          <a:solidFill>
            <a:schemeClr val="tx1"/>
          </a:solidFill>
          <a:latin typeface="+mn-lt"/>
          <a:ea typeface="+mn-ea"/>
          <a:cs typeface="+mn-cs"/>
        </a:defRPr>
      </a:lvl2pPr>
      <a:lvl3pPr marL="1143000" indent="-228600" algn="l" defTabSz="457200" rtl="0" fontAlgn="base">
        <a:lnSpc>
          <a:spcPct val="110000"/>
        </a:lnSpc>
        <a:spcBef>
          <a:spcPts val="1000"/>
        </a:spcBef>
        <a:spcAft>
          <a:spcPts val="400"/>
        </a:spcAft>
        <a:buClr>
          <a:schemeClr val="accent2"/>
        </a:buClr>
        <a:buFont typeface="Lucida Grande"/>
        <a:buChar char="–"/>
        <a:defRPr sz="1500" kern="1200">
          <a:solidFill>
            <a:schemeClr val="tx1"/>
          </a:solidFill>
          <a:latin typeface="+mn-lt"/>
          <a:ea typeface="+mn-ea"/>
          <a:cs typeface="+mn-cs"/>
        </a:defRPr>
      </a:lvl3pPr>
      <a:lvl4pPr marL="1600200" indent="-228600" algn="l" defTabSz="457200" rtl="0" fontAlgn="base">
        <a:lnSpc>
          <a:spcPct val="110000"/>
        </a:lnSpc>
        <a:spcBef>
          <a:spcPts val="1000"/>
        </a:spcBef>
        <a:spcAft>
          <a:spcPts val="400"/>
        </a:spcAft>
        <a:buClr>
          <a:schemeClr val="accent2"/>
        </a:buClr>
        <a:buFont typeface="Arial" charset="0"/>
        <a:buChar char="•"/>
        <a:defRPr sz="1500" kern="1200">
          <a:solidFill>
            <a:schemeClr val="tx1"/>
          </a:solidFill>
          <a:latin typeface="+mn-lt"/>
          <a:ea typeface="+mn-ea"/>
          <a:cs typeface="+mn-cs"/>
        </a:defRPr>
      </a:lvl4pPr>
      <a:lvl5pPr marL="2057400" indent="-228600" algn="l" defTabSz="457200" rtl="0" fontAlgn="base">
        <a:lnSpc>
          <a:spcPct val="110000"/>
        </a:lnSpc>
        <a:spcBef>
          <a:spcPts val="1200"/>
        </a:spcBef>
        <a:spcAft>
          <a:spcPct val="0"/>
        </a:spcAft>
        <a:buClr>
          <a:srgbClr val="7F7F7F"/>
        </a:buClr>
        <a:buFont typeface="Arial" charset="0"/>
        <a:buChar char="•"/>
        <a:defRPr sz="2000" kern="1200">
          <a:solidFill>
            <a:srgbClr val="7F7F7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hyperlink" Target="http://confluence.siframework.org/display/PATCH/Use+Case+Development"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8000" y="1422400"/>
            <a:ext cx="8089900" cy="881063"/>
          </a:xfrm>
        </p:spPr>
        <p:txBody>
          <a:bodyPr rtlCol="0"/>
          <a:lstStyle/>
          <a:p>
            <a:pPr fontAlgn="auto">
              <a:defRPr/>
            </a:pPr>
            <a:r>
              <a:rPr lang="en-US" dirty="0" smtClean="0"/>
              <a:t>The Patient Choice Project</a:t>
            </a:r>
            <a:endParaRPr lang="en-US" dirty="0"/>
          </a:p>
        </p:txBody>
      </p:sp>
      <p:sp>
        <p:nvSpPr>
          <p:cNvPr id="23554" name="Text Placeholder 3"/>
          <p:cNvSpPr>
            <a:spLocks noGrp="1"/>
          </p:cNvSpPr>
          <p:nvPr>
            <p:ph type="body" sz="quarter" idx="13"/>
          </p:nvPr>
        </p:nvSpPr>
        <p:spPr>
          <a:xfrm>
            <a:off x="508000" y="3027363"/>
            <a:ext cx="8089900" cy="490537"/>
          </a:xfrm>
        </p:spPr>
        <p:txBody>
          <a:bodyPr/>
          <a:lstStyle/>
          <a:p>
            <a:pPr>
              <a:spcBef>
                <a:spcPct val="0"/>
              </a:spcBef>
              <a:spcAft>
                <a:spcPct val="0"/>
              </a:spcAft>
            </a:pPr>
            <a:r>
              <a:rPr lang="en-US" dirty="0" smtClean="0"/>
              <a:t>Phase 2: Basic Choice for Research Consent Use Case Working Session </a:t>
            </a:r>
          </a:p>
          <a:p>
            <a:pPr>
              <a:spcBef>
                <a:spcPct val="0"/>
              </a:spcBef>
              <a:spcAft>
                <a:spcPct val="0"/>
              </a:spcAft>
            </a:pPr>
            <a:r>
              <a:rPr lang="en-US" dirty="0" smtClean="0"/>
              <a:t>November 18</a:t>
            </a:r>
            <a:r>
              <a:rPr lang="en-US" baseline="30000" dirty="0" smtClean="0"/>
              <a:t>th</a:t>
            </a:r>
            <a:r>
              <a:rPr lang="en-US" dirty="0" smtClean="0"/>
              <a:t>, 2016</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r>
              <a:rPr lang="en-US" smtClean="0"/>
              <a:t>Phase 1: Out of Scope</a:t>
            </a:r>
          </a:p>
        </p:txBody>
      </p:sp>
      <p:sp>
        <p:nvSpPr>
          <p:cNvPr id="37890" name="Content Placeholder 2"/>
          <p:cNvSpPr>
            <a:spLocks noGrp="1"/>
          </p:cNvSpPr>
          <p:nvPr>
            <p:ph idx="1"/>
          </p:nvPr>
        </p:nvSpPr>
        <p:spPr/>
        <p:txBody>
          <a:bodyPr/>
          <a:lstStyle/>
          <a:p>
            <a:pPr lvl="0"/>
            <a:r>
              <a:rPr lang="en-US" dirty="0"/>
              <a:t>The exact methods through which consent is captured, e.g., whether consent is captured ahead of time via a patient portal or in-office using a tablet</a:t>
            </a:r>
          </a:p>
          <a:p>
            <a:pPr lvl="0"/>
            <a:r>
              <a:rPr lang="en-US" dirty="0"/>
              <a:t>The user interface presented to the patient at the time that consent is captured </a:t>
            </a:r>
          </a:p>
          <a:p>
            <a:pPr lvl="0"/>
            <a:r>
              <a:rPr lang="en-US" dirty="0"/>
              <a:t>Mechanisms for managing a privacy consent directive once supplied</a:t>
            </a:r>
          </a:p>
          <a:p>
            <a:pPr lvl="1"/>
            <a:r>
              <a:rPr lang="en-US" sz="1900" dirty="0"/>
              <a:t>Organizational policies surrounding retroactivity, that is, how to respond when a patient changes their privacy consent directive to “Do not share” </a:t>
            </a:r>
          </a:p>
          <a:p>
            <a:pPr lvl="1"/>
            <a:r>
              <a:rPr lang="en-US" sz="1900" dirty="0"/>
              <a:t>Organizational policies regarding subsequent restrictions on future use</a:t>
            </a:r>
          </a:p>
          <a:p>
            <a:pPr lvl="1"/>
            <a:r>
              <a:rPr lang="en-US" sz="1900" dirty="0"/>
              <a:t>Mechanisms to update privacy consent directives</a:t>
            </a:r>
          </a:p>
          <a:p>
            <a:pPr lvl="0"/>
            <a:r>
              <a:rPr lang="en-US" dirty="0"/>
              <a:t>Maintenance and updating of consent repositories and registries</a:t>
            </a:r>
            <a:endParaRPr lang="en-US" sz="1400" dirty="0"/>
          </a:p>
          <a:p>
            <a:endParaRPr lang="en-US" dirty="0" smtClean="0"/>
          </a:p>
        </p:txBody>
      </p:sp>
      <p:sp>
        <p:nvSpPr>
          <p:cNvPr id="37891"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19AE992-8DD7-4B44-8635-04CEF7C5570E}" type="slidenum">
              <a:rPr lang="en-US">
                <a:solidFill>
                  <a:srgbClr val="9E9E9C"/>
                </a:solidFill>
                <a:latin typeface="Calibri" pitchFamily="34" charset="0"/>
                <a:cs typeface="Arial" charset="0"/>
              </a:rPr>
              <a:pPr fontAlgn="base">
                <a:spcBef>
                  <a:spcPct val="0"/>
                </a:spcBef>
                <a:spcAft>
                  <a:spcPct val="0"/>
                </a:spcAft>
              </a:pPr>
              <a:t>10</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smtClean="0"/>
              <a:t>Use Case Assumptions </a:t>
            </a:r>
          </a:p>
        </p:txBody>
      </p:sp>
      <p:sp>
        <p:nvSpPr>
          <p:cNvPr id="3" name="Content Placeholder 2"/>
          <p:cNvSpPr>
            <a:spLocks noGrp="1"/>
          </p:cNvSpPr>
          <p:nvPr>
            <p:ph idx="1"/>
          </p:nvPr>
        </p:nvSpPr>
        <p:spPr>
          <a:xfrm>
            <a:off x="381000" y="1143000"/>
            <a:ext cx="8382000" cy="5459413"/>
          </a:xfrm>
        </p:spPr>
        <p:txBody>
          <a:bodyPr rtlCol="0">
            <a:normAutofit fontScale="77500" lnSpcReduction="20000"/>
          </a:bodyPr>
          <a:lstStyle/>
          <a:p>
            <a:pPr lvl="0"/>
            <a:r>
              <a:rPr lang="en-US" dirty="0"/>
              <a:t>The requirements of the use case can be implemented in a variety of architectures</a:t>
            </a:r>
          </a:p>
          <a:p>
            <a:pPr lvl="0"/>
            <a:r>
              <a:rPr lang="en-US" dirty="0"/>
              <a:t>Researchers are aware of and comply with the federal requirements regarding consent </a:t>
            </a:r>
          </a:p>
          <a:p>
            <a:pPr lvl="0"/>
            <a:r>
              <a:rPr lang="en-US" dirty="0"/>
              <a:t>Electronic systems have the capability to manage and update consent registries/repositories</a:t>
            </a:r>
          </a:p>
          <a:p>
            <a:pPr lvl="0"/>
            <a:r>
              <a:rPr lang="en-US" dirty="0"/>
              <a:t>Electronic service information is known to all systems involved in the exchange</a:t>
            </a:r>
          </a:p>
          <a:p>
            <a:pPr lvl="0"/>
            <a:r>
              <a:rPr lang="en-US" dirty="0"/>
              <a:t>All parties in the exchange comply with applicable privacy and security rules</a:t>
            </a:r>
          </a:p>
          <a:p>
            <a:pPr lvl="1"/>
            <a:r>
              <a:rPr lang="en-US" dirty="0"/>
              <a:t>Policy is in place for handling missing or not yet recorded patient preferences for data sharing </a:t>
            </a:r>
          </a:p>
          <a:p>
            <a:pPr lvl="1"/>
            <a:r>
              <a:rPr lang="en-US" dirty="0"/>
              <a:t>All parties comply with patient privacy preferences and subsequent handling instructions unless law requires otherwise, for example a subpoena or a search warrant</a:t>
            </a:r>
            <a:r>
              <a:rPr lang="en-US" u="sng" dirty="0"/>
              <a:t> </a:t>
            </a:r>
            <a:endParaRPr lang="en-US" dirty="0"/>
          </a:p>
          <a:p>
            <a:pPr lvl="0"/>
            <a:r>
              <a:rPr lang="en-US" dirty="0"/>
              <a:t>Disclosures are appropriately updated in the system to be reflected in accounting for disclosures that may be requested by the patient</a:t>
            </a:r>
          </a:p>
          <a:p>
            <a:pPr lvl="0"/>
            <a:r>
              <a:rPr lang="en-US" dirty="0"/>
              <a:t>Requesting entity is verified and authorized to conduct a query for patient data</a:t>
            </a:r>
          </a:p>
          <a:p>
            <a:pPr lvl="0"/>
            <a:r>
              <a:rPr lang="en-US" dirty="0"/>
              <a:t>Appropriate security audit mechanisms are in place</a:t>
            </a:r>
          </a:p>
          <a:p>
            <a:pPr lvl="0"/>
            <a:r>
              <a:rPr lang="en-US" dirty="0"/>
              <a:t>Appropriate methods for capturing consent are in place</a:t>
            </a:r>
          </a:p>
          <a:p>
            <a:pPr lvl="0"/>
            <a:r>
              <a:rPr lang="en-US" dirty="0"/>
              <a:t>Appropriate patient interfaces are in place</a:t>
            </a:r>
          </a:p>
          <a:p>
            <a:pPr fontAlgn="auto">
              <a:buClr>
                <a:schemeClr val="accent5"/>
              </a:buClr>
              <a:buFont typeface="Arial"/>
              <a:buChar char="•"/>
              <a:defRPr/>
            </a:pPr>
            <a:endParaRPr lang="en-US" dirty="0" smtClean="0"/>
          </a:p>
          <a:p>
            <a:pPr fontAlgn="auto">
              <a:buClr>
                <a:schemeClr val="accent5"/>
              </a:buClr>
              <a:buFont typeface="Arial"/>
              <a:buChar char="•"/>
              <a:defRPr/>
            </a:pPr>
            <a:endParaRPr lang="en-US" dirty="0" smtClean="0"/>
          </a:p>
          <a:p>
            <a:pPr fontAlgn="auto">
              <a:buClr>
                <a:schemeClr val="accent5"/>
              </a:buClr>
              <a:buFont typeface="Arial"/>
              <a:buChar char="•"/>
              <a:defRPr/>
            </a:pPr>
            <a:endParaRPr lang="en-US" dirty="0" smtClean="0"/>
          </a:p>
          <a:p>
            <a:pPr fontAlgn="auto">
              <a:buClr>
                <a:schemeClr val="accent5"/>
              </a:buClr>
              <a:buFont typeface="Arial"/>
              <a:buChar char="•"/>
              <a:defRPr/>
            </a:pPr>
            <a:endParaRPr lang="en-US" dirty="0"/>
          </a:p>
        </p:txBody>
      </p:sp>
      <p:sp>
        <p:nvSpPr>
          <p:cNvPr id="4" name="Slide Number Placeholder 3"/>
          <p:cNvSpPr>
            <a:spLocks noGrp="1"/>
          </p:cNvSpPr>
          <p:nvPr>
            <p:ph type="sldNum" sz="quarter" idx="11"/>
          </p:nvPr>
        </p:nvSpPr>
        <p:spPr/>
        <p:txBody>
          <a:bodyPr/>
          <a:lstStyle/>
          <a:p>
            <a:pPr>
              <a:defRPr/>
            </a:pPr>
            <a:fld id="{4CC6C5A4-E380-4A7A-AFAF-EB777002AC97}" type="slidenum">
              <a:rPr lang="en-US">
                <a:solidFill>
                  <a:schemeClr val="tx1">
                    <a:lumMod val="50000"/>
                    <a:lumOff val="50000"/>
                  </a:schemeClr>
                </a:solidFill>
                <a:latin typeface="+mn-lt"/>
              </a:rPr>
              <a:pPr>
                <a:defRPr/>
              </a:pPr>
              <a:t>11</a:t>
            </a:fld>
            <a:endParaRPr lang="en-US">
              <a:solidFill>
                <a:schemeClr val="tx1">
                  <a:lumMod val="50000"/>
                  <a:lumOff val="50000"/>
                </a:schemeClr>
              </a:solidFill>
              <a:latin typeface="+mn-lt"/>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t>Basic Choice for Research Consent – Use Case Development Agenda</a:t>
            </a:r>
          </a:p>
        </p:txBody>
      </p:sp>
      <p:sp>
        <p:nvSpPr>
          <p:cNvPr id="24578" name="Content Placeholder 2"/>
          <p:cNvSpPr>
            <a:spLocks noGrp="1"/>
          </p:cNvSpPr>
          <p:nvPr>
            <p:ph idx="1"/>
          </p:nvPr>
        </p:nvSpPr>
        <p:spPr/>
        <p:txBody>
          <a:bodyPr/>
          <a:lstStyle/>
          <a:p>
            <a:r>
              <a:rPr lang="en-US" dirty="0" smtClean="0"/>
              <a:t>Lack of standards recording elements of research consent</a:t>
            </a:r>
          </a:p>
          <a:p>
            <a:pPr lvl="1"/>
            <a:r>
              <a:rPr lang="en-US" dirty="0"/>
              <a:t>I</a:t>
            </a:r>
            <a:r>
              <a:rPr lang="en-US" dirty="0" smtClean="0"/>
              <a:t>n scope: Common Rule Informed Consent elements, HIPAA Patient Authorization elements, and compound authorizations</a:t>
            </a:r>
          </a:p>
          <a:p>
            <a:pPr lvl="1"/>
            <a:r>
              <a:rPr lang="en-US" dirty="0" smtClean="0"/>
              <a:t>Potentially out of scope: FDA Informed Consent elements (although the elements are nearly identical to the Common Rule Informed Consent elements)</a:t>
            </a:r>
          </a:p>
          <a:p>
            <a:pPr lvl="1"/>
            <a:r>
              <a:rPr lang="en-US" dirty="0" smtClean="0"/>
              <a:t>Which elements are necessary to exchange/assert to indicate true consent?</a:t>
            </a:r>
          </a:p>
          <a:p>
            <a:r>
              <a:rPr lang="en-US" dirty="0" smtClean="0"/>
              <a:t>Real-Life Use Cases</a:t>
            </a:r>
          </a:p>
          <a:p>
            <a:pPr lvl="1"/>
            <a:r>
              <a:rPr lang="en-US" dirty="0" smtClean="0"/>
              <a:t>Open Discussion and ideas for research consent use cases illustrating </a:t>
            </a:r>
            <a:r>
              <a:rPr lang="en-US" i="1" dirty="0" smtClean="0"/>
              <a:t>computable privacy</a:t>
            </a:r>
            <a:r>
              <a:rPr lang="en-US" dirty="0" smtClean="0"/>
              <a:t> – consistently capturing, communicating, processing, and automating individual choice </a:t>
            </a:r>
          </a:p>
          <a:p>
            <a:pPr lvl="1"/>
            <a:r>
              <a:rPr lang="en-US" dirty="0" smtClean="0"/>
              <a:t>Overview of User Story 1 featuring dynamic consent/consent to re-contact</a:t>
            </a:r>
          </a:p>
          <a:p>
            <a:endParaRPr lang="en-US" dirty="0" smtClean="0"/>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12</a:t>
            </a:fld>
            <a:endParaRPr lang="en-US">
              <a:solidFill>
                <a:srgbClr val="9E9E9C"/>
              </a:solidFill>
              <a:latin typeface="Calibri" pitchFamily="34" charset="0"/>
              <a:cs typeface="Arial" charset="0"/>
            </a:endParaRPr>
          </a:p>
        </p:txBody>
      </p:sp>
    </p:spTree>
    <p:extLst>
      <p:ext uri="{BB962C8B-B14F-4D97-AF65-F5344CB8AC3E}">
        <p14:creationId xmlns:p14="http://schemas.microsoft.com/office/powerpoint/2010/main" val="332209705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a:t>Common Rule Informed Consent: </a:t>
            </a:r>
            <a:r>
              <a:rPr lang="en-US" dirty="0" smtClean="0"/>
              <a:t>Elements (45 CFR 46.116)</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13</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323640355"/>
              </p:ext>
            </p:extLst>
          </p:nvPr>
        </p:nvGraphicFramePr>
        <p:xfrm>
          <a:off x="381000" y="1143000"/>
          <a:ext cx="8382000" cy="3876040"/>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Basic elements</a:t>
                      </a:r>
                      <a:endParaRPr lang="en-US" dirty="0"/>
                    </a:p>
                  </a:txBody>
                  <a:tcPr/>
                </a:tc>
                <a:tc>
                  <a:txBody>
                    <a:bodyPr/>
                    <a:lstStyle/>
                    <a:p>
                      <a:r>
                        <a:rPr lang="en-US" dirty="0" smtClean="0"/>
                        <a:t>Additional elements</a:t>
                      </a:r>
                      <a:endParaRPr lang="en-US" dirty="0"/>
                    </a:p>
                  </a:txBody>
                  <a:tcPr/>
                </a:tc>
              </a:tr>
              <a:tr h="370840">
                <a:tc>
                  <a:txBody>
                    <a:bodyPr/>
                    <a:lstStyle/>
                    <a:p>
                      <a:r>
                        <a:rPr lang="en-US" b="1" dirty="0" smtClean="0"/>
                        <a:t>1</a:t>
                      </a:r>
                      <a:r>
                        <a:rPr lang="en-US" dirty="0" smtClean="0"/>
                        <a:t> Description</a:t>
                      </a:r>
                      <a:r>
                        <a:rPr lang="en-US" baseline="0" dirty="0" smtClean="0"/>
                        <a:t> of Study</a:t>
                      </a:r>
                      <a:endParaRPr lang="en-US" dirty="0"/>
                    </a:p>
                  </a:txBody>
                  <a:tcPr/>
                </a:tc>
                <a:tc>
                  <a:txBody>
                    <a:bodyPr/>
                    <a:lstStyle/>
                    <a:p>
                      <a:r>
                        <a:rPr lang="en-US" b="1" dirty="0" smtClean="0"/>
                        <a:t>1</a:t>
                      </a:r>
                      <a:r>
                        <a:rPr lang="en-US" dirty="0" smtClean="0"/>
                        <a:t> Statement regarding unforeseeable risks</a:t>
                      </a:r>
                      <a:endParaRPr lang="en-US" dirty="0"/>
                    </a:p>
                  </a:txBody>
                  <a:tcPr/>
                </a:tc>
              </a:tr>
              <a:tr h="370840">
                <a:tc>
                  <a:txBody>
                    <a:bodyPr/>
                    <a:lstStyle/>
                    <a:p>
                      <a:r>
                        <a:rPr lang="en-US" b="1" dirty="0" smtClean="0"/>
                        <a:t>2</a:t>
                      </a:r>
                      <a:r>
                        <a:rPr lang="en-US" dirty="0" smtClean="0"/>
                        <a:t> Patient</a:t>
                      </a:r>
                      <a:r>
                        <a:rPr lang="en-US" baseline="0" dirty="0" smtClean="0"/>
                        <a:t> risks or discomfort</a:t>
                      </a:r>
                      <a:endParaRPr lang="en-US" dirty="0"/>
                    </a:p>
                  </a:txBody>
                  <a:tcPr/>
                </a:tc>
                <a:tc>
                  <a:txBody>
                    <a:bodyPr/>
                    <a:lstStyle/>
                    <a:p>
                      <a:r>
                        <a:rPr lang="en-US" b="1" dirty="0" smtClean="0"/>
                        <a:t>2</a:t>
                      </a:r>
                      <a:r>
                        <a:rPr lang="en-US" dirty="0" smtClean="0"/>
                        <a:t> Situations warranting termination</a:t>
                      </a:r>
                      <a:endParaRPr lang="en-US" dirty="0"/>
                    </a:p>
                  </a:txBody>
                  <a:tcPr/>
                </a:tc>
              </a:tr>
              <a:tr h="370840">
                <a:tc>
                  <a:txBody>
                    <a:bodyPr/>
                    <a:lstStyle/>
                    <a:p>
                      <a:r>
                        <a:rPr lang="en-US" b="1" dirty="0" smtClean="0"/>
                        <a:t>3</a:t>
                      </a:r>
                      <a:r>
                        <a:rPr lang="en-US" baseline="0" dirty="0" smtClean="0"/>
                        <a:t> Patient benefits</a:t>
                      </a:r>
                      <a:endParaRPr lang="en-US" dirty="0"/>
                    </a:p>
                  </a:txBody>
                  <a:tcPr/>
                </a:tc>
                <a:tc>
                  <a:txBody>
                    <a:bodyPr/>
                    <a:lstStyle/>
                    <a:p>
                      <a:r>
                        <a:rPr lang="en-US" b="1" dirty="0" smtClean="0"/>
                        <a:t>3</a:t>
                      </a:r>
                      <a:r>
                        <a:rPr lang="en-US" dirty="0" smtClean="0"/>
                        <a:t> Additional costs</a:t>
                      </a:r>
                      <a:endParaRPr lang="en-US" dirty="0"/>
                    </a:p>
                  </a:txBody>
                  <a:tcPr/>
                </a:tc>
              </a:tr>
              <a:tr h="370840">
                <a:tc>
                  <a:txBody>
                    <a:bodyPr/>
                    <a:lstStyle/>
                    <a:p>
                      <a:r>
                        <a:rPr lang="en-US" b="1" dirty="0" smtClean="0"/>
                        <a:t>4</a:t>
                      </a:r>
                      <a:r>
                        <a:rPr lang="en-US" dirty="0" smtClean="0"/>
                        <a:t> Alternative procedure</a:t>
                      </a:r>
                      <a:r>
                        <a:rPr lang="en-US" baseline="0" dirty="0" smtClean="0"/>
                        <a:t>s or treatments</a:t>
                      </a:r>
                      <a:endParaRPr lang="en-US" dirty="0"/>
                    </a:p>
                  </a:txBody>
                  <a:tcPr/>
                </a:tc>
                <a:tc>
                  <a:txBody>
                    <a:bodyPr/>
                    <a:lstStyle/>
                    <a:p>
                      <a:r>
                        <a:rPr lang="en-US" b="1" dirty="0" smtClean="0"/>
                        <a:t>4</a:t>
                      </a:r>
                      <a:r>
                        <a:rPr lang="en-US" dirty="0" smtClean="0"/>
                        <a:t> Procedures for patient termination</a:t>
                      </a:r>
                      <a:endParaRPr lang="en-US" dirty="0"/>
                    </a:p>
                  </a:txBody>
                  <a:tcPr/>
                </a:tc>
              </a:tr>
              <a:tr h="370840">
                <a:tc>
                  <a:txBody>
                    <a:bodyPr/>
                    <a:lstStyle/>
                    <a:p>
                      <a:r>
                        <a:rPr lang="en-US" b="1" dirty="0" smtClean="0"/>
                        <a:t>5</a:t>
                      </a:r>
                      <a:r>
                        <a:rPr lang="en-US" dirty="0" smtClean="0"/>
                        <a:t> Scope of confidentiality</a:t>
                      </a:r>
                      <a:endParaRPr lang="en-US" dirty="0"/>
                    </a:p>
                  </a:txBody>
                  <a:tcPr/>
                </a:tc>
                <a:tc>
                  <a:txBody>
                    <a:bodyPr/>
                    <a:lstStyle/>
                    <a:p>
                      <a:r>
                        <a:rPr lang="en-US" b="1" dirty="0" smtClean="0"/>
                        <a:t>5</a:t>
                      </a:r>
                      <a:r>
                        <a:rPr lang="en-US" dirty="0" smtClean="0"/>
                        <a:t> Disclosure of new findings</a:t>
                      </a:r>
                      <a:endParaRPr lang="en-US" dirty="0"/>
                    </a:p>
                  </a:txBody>
                  <a:tcPr/>
                </a:tc>
              </a:tr>
              <a:tr h="370840">
                <a:tc>
                  <a:txBody>
                    <a:bodyPr/>
                    <a:lstStyle/>
                    <a:p>
                      <a:r>
                        <a:rPr lang="en-US" b="1" dirty="0" smtClean="0"/>
                        <a:t>6</a:t>
                      </a:r>
                      <a:r>
                        <a:rPr lang="en-US" dirty="0" smtClean="0"/>
                        <a:t> Compensation </a:t>
                      </a:r>
                      <a:r>
                        <a:rPr lang="en-US" baseline="0" dirty="0" smtClean="0"/>
                        <a:t>or further treatment for sustained injuries</a:t>
                      </a:r>
                      <a:endParaRPr lang="en-US" dirty="0"/>
                    </a:p>
                  </a:txBody>
                  <a:tcPr/>
                </a:tc>
                <a:tc>
                  <a:txBody>
                    <a:bodyPr/>
                    <a:lstStyle/>
                    <a:p>
                      <a:r>
                        <a:rPr lang="en-US" b="1" dirty="0" smtClean="0"/>
                        <a:t>6</a:t>
                      </a:r>
                      <a:r>
                        <a:rPr lang="en-US" dirty="0" smtClean="0"/>
                        <a:t> Approximate number of participants</a:t>
                      </a:r>
                      <a:endParaRPr lang="en-US" dirty="0"/>
                    </a:p>
                  </a:txBody>
                  <a:tcPr/>
                </a:tc>
              </a:tr>
              <a:tr h="370840">
                <a:tc>
                  <a:txBody>
                    <a:bodyPr/>
                    <a:lstStyle/>
                    <a:p>
                      <a:r>
                        <a:rPr lang="en-US" b="1" dirty="0" smtClean="0"/>
                        <a:t>7</a:t>
                      </a:r>
                      <a:r>
                        <a:rPr lang="en-US" dirty="0" smtClean="0"/>
                        <a:t> Point</a:t>
                      </a:r>
                      <a:r>
                        <a:rPr lang="en-US" baseline="0" dirty="0" smtClean="0"/>
                        <a:t> of </a:t>
                      </a:r>
                      <a:r>
                        <a:rPr lang="en-US" dirty="0" smtClean="0"/>
                        <a:t>contact</a:t>
                      </a:r>
                      <a:endParaRPr lang="en-US" dirty="0"/>
                    </a:p>
                  </a:txBody>
                  <a:tcPr/>
                </a:tc>
                <a:tc>
                  <a:txBody>
                    <a:bodyPr/>
                    <a:lstStyle/>
                    <a:p>
                      <a:endParaRPr lang="en-US" dirty="0"/>
                    </a:p>
                  </a:txBody>
                  <a:tcPr/>
                </a:tc>
              </a:tr>
              <a:tr h="370840">
                <a:tc>
                  <a:txBody>
                    <a:bodyPr/>
                    <a:lstStyle/>
                    <a:p>
                      <a:r>
                        <a:rPr lang="en-US" b="1" dirty="0" smtClean="0"/>
                        <a:t>8</a:t>
                      </a:r>
                      <a:r>
                        <a:rPr lang="en-US" baseline="0" dirty="0" smtClean="0"/>
                        <a:t> Statement regarding voluntary participation</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0180562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dirty="0" smtClean="0"/>
              <a:t>HIPAA Patient Authorization: Elements (45 CFR 164.508)</a:t>
            </a:r>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14</a:t>
            </a:fld>
            <a:endParaRPr lang="en-US">
              <a:solidFill>
                <a:srgbClr val="9E9E9C"/>
              </a:solidFill>
              <a:latin typeface="Calibri" pitchFamily="34" charset="0"/>
              <a:cs typeface="Arial" charset="0"/>
            </a:endParaRP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517460610"/>
              </p:ext>
            </p:extLst>
          </p:nvPr>
        </p:nvGraphicFramePr>
        <p:xfrm>
          <a:off x="381000" y="1143000"/>
          <a:ext cx="8382000" cy="3235960"/>
        </p:xfrm>
        <a:graphic>
          <a:graphicData uri="http://schemas.openxmlformats.org/drawingml/2006/table">
            <a:tbl>
              <a:tblPr firstRow="1" bandRow="1">
                <a:tableStyleId>{6E25E649-3F16-4E02-A733-19D2CDBF48F0}</a:tableStyleId>
              </a:tblPr>
              <a:tblGrid>
                <a:gridCol w="4191000"/>
                <a:gridCol w="4191000"/>
              </a:tblGrid>
              <a:tr h="370840">
                <a:tc>
                  <a:txBody>
                    <a:bodyPr/>
                    <a:lstStyle/>
                    <a:p>
                      <a:r>
                        <a:rPr lang="en-US" dirty="0" smtClean="0"/>
                        <a:t>Core elements</a:t>
                      </a:r>
                      <a:endParaRPr lang="en-US" dirty="0"/>
                    </a:p>
                  </a:txBody>
                  <a:tcPr/>
                </a:tc>
                <a:tc>
                  <a:txBody>
                    <a:bodyPr/>
                    <a:lstStyle/>
                    <a:p>
                      <a:r>
                        <a:rPr lang="en-US" dirty="0" smtClean="0"/>
                        <a:t>Required statements</a:t>
                      </a:r>
                      <a:endParaRPr lang="en-US" dirty="0"/>
                    </a:p>
                  </a:txBody>
                  <a:tcPr/>
                </a:tc>
              </a:tr>
              <a:tr h="370840">
                <a:tc>
                  <a:txBody>
                    <a:bodyPr/>
                    <a:lstStyle/>
                    <a:p>
                      <a:r>
                        <a:rPr lang="en-US" b="1" dirty="0" smtClean="0"/>
                        <a:t>1</a:t>
                      </a:r>
                      <a:r>
                        <a:rPr lang="en-US" dirty="0" smtClean="0"/>
                        <a:t> Description</a:t>
                      </a:r>
                      <a:r>
                        <a:rPr lang="en-US" baseline="0" dirty="0" smtClean="0"/>
                        <a:t> of data used or disclosed</a:t>
                      </a:r>
                      <a:endParaRPr lang="en-US" dirty="0"/>
                    </a:p>
                  </a:txBody>
                  <a:tcPr/>
                </a:tc>
                <a:tc>
                  <a:txBody>
                    <a:bodyPr/>
                    <a:lstStyle/>
                    <a:p>
                      <a:r>
                        <a:rPr lang="en-US" b="1" dirty="0" smtClean="0"/>
                        <a:t>1</a:t>
                      </a:r>
                      <a:r>
                        <a:rPr lang="en-US" dirty="0" smtClean="0"/>
                        <a:t> Patient’s right of revocation</a:t>
                      </a:r>
                      <a:endParaRPr lang="en-US" dirty="0"/>
                    </a:p>
                  </a:txBody>
                  <a:tcPr/>
                </a:tc>
              </a:tr>
              <a:tr h="370840">
                <a:tc>
                  <a:txBody>
                    <a:bodyPr/>
                    <a:lstStyle/>
                    <a:p>
                      <a:r>
                        <a:rPr lang="en-US" b="1" dirty="0" smtClean="0"/>
                        <a:t>2</a:t>
                      </a:r>
                      <a:r>
                        <a:rPr lang="en-US" dirty="0" smtClean="0"/>
                        <a:t> Persons authorized to disclose</a:t>
                      </a:r>
                      <a:endParaRPr lang="en-US" dirty="0"/>
                    </a:p>
                  </a:txBody>
                  <a:tcPr/>
                </a:tc>
                <a:tc>
                  <a:txBody>
                    <a:bodyPr/>
                    <a:lstStyle/>
                    <a:p>
                      <a:pPr lvl="1"/>
                      <a:r>
                        <a:rPr lang="en-US" b="1" dirty="0" smtClean="0"/>
                        <a:t>1a</a:t>
                      </a:r>
                      <a:r>
                        <a:rPr lang="en-US" b="1" baseline="0" dirty="0" smtClean="0"/>
                        <a:t> </a:t>
                      </a:r>
                      <a:r>
                        <a:rPr lang="en-US" b="0" baseline="0" dirty="0" smtClean="0"/>
                        <a:t>Procedure and exceptions, or</a:t>
                      </a:r>
                      <a:endParaRPr lang="en-US" dirty="0"/>
                    </a:p>
                  </a:txBody>
                  <a:tcPr/>
                </a:tc>
              </a:tr>
              <a:tr h="370840">
                <a:tc>
                  <a:txBody>
                    <a:bodyPr/>
                    <a:lstStyle/>
                    <a:p>
                      <a:r>
                        <a:rPr lang="en-US" b="1" dirty="0" smtClean="0"/>
                        <a:t>3</a:t>
                      </a:r>
                      <a:r>
                        <a:rPr lang="en-US" baseline="0" dirty="0" smtClean="0"/>
                        <a:t> Others that may be contacted for disclosure</a:t>
                      </a:r>
                      <a:endParaRPr lang="en-US" dirty="0"/>
                    </a:p>
                  </a:txBody>
                  <a:tcPr/>
                </a:tc>
                <a:tc>
                  <a:txBody>
                    <a:bodyPr/>
                    <a:lstStyle/>
                    <a:p>
                      <a:pPr lvl="1"/>
                      <a:r>
                        <a:rPr lang="en-US" b="1" dirty="0" smtClean="0"/>
                        <a:t>1b</a:t>
                      </a:r>
                      <a:r>
                        <a:rPr lang="en-US" b="0" dirty="0" smtClean="0"/>
                        <a:t> Whether noted in Notice</a:t>
                      </a:r>
                      <a:r>
                        <a:rPr lang="en-US" b="0" baseline="0" dirty="0" smtClean="0"/>
                        <a:t> of Privacy Practices</a:t>
                      </a:r>
                      <a:endParaRPr lang="en-US" dirty="0"/>
                    </a:p>
                  </a:txBody>
                  <a:tcPr/>
                </a:tc>
              </a:tr>
              <a:tr h="370840">
                <a:tc>
                  <a:txBody>
                    <a:bodyPr/>
                    <a:lstStyle/>
                    <a:p>
                      <a:r>
                        <a:rPr lang="en-US" b="1" dirty="0" smtClean="0"/>
                        <a:t>4</a:t>
                      </a:r>
                      <a:r>
                        <a:rPr lang="en-US" dirty="0" smtClean="0"/>
                        <a:t> Statement of the purpose</a:t>
                      </a:r>
                      <a:r>
                        <a:rPr lang="en-US" baseline="0" dirty="0" smtClean="0"/>
                        <a:t> of disclosure</a:t>
                      </a:r>
                      <a:endParaRPr lang="en-US" dirty="0"/>
                    </a:p>
                  </a:txBody>
                  <a:tcPr/>
                </a:tc>
                <a:tc>
                  <a:txBody>
                    <a:bodyPr/>
                    <a:lstStyle/>
                    <a:p>
                      <a:r>
                        <a:rPr lang="en-US" b="1" dirty="0" smtClean="0"/>
                        <a:t>2</a:t>
                      </a:r>
                      <a:r>
                        <a:rPr lang="en-US" dirty="0" smtClean="0"/>
                        <a:t> Conditioning</a:t>
                      </a:r>
                      <a:r>
                        <a:rPr lang="en-US" baseline="0" dirty="0" smtClean="0"/>
                        <a:t> of services on authorization</a:t>
                      </a:r>
                      <a:endParaRPr lang="en-US" dirty="0"/>
                    </a:p>
                  </a:txBody>
                  <a:tcPr/>
                </a:tc>
              </a:tr>
              <a:tr h="370840">
                <a:tc>
                  <a:txBody>
                    <a:bodyPr/>
                    <a:lstStyle/>
                    <a:p>
                      <a:r>
                        <a:rPr lang="en-US" b="1" dirty="0" smtClean="0"/>
                        <a:t>5</a:t>
                      </a:r>
                      <a:r>
                        <a:rPr lang="en-US" dirty="0" smtClean="0"/>
                        <a:t> Expiration date or event</a:t>
                      </a:r>
                      <a:endParaRPr lang="en-US" dirty="0"/>
                    </a:p>
                  </a:txBody>
                  <a:tcPr/>
                </a:tc>
                <a:tc>
                  <a:txBody>
                    <a:bodyPr/>
                    <a:lstStyle/>
                    <a:p>
                      <a:pPr lvl="1"/>
                      <a:r>
                        <a:rPr lang="en-US" b="1" dirty="0" smtClean="0"/>
                        <a:t>2b</a:t>
                      </a:r>
                      <a:r>
                        <a:rPr lang="en-US" dirty="0" smtClean="0"/>
                        <a:t> Inability to do so, or</a:t>
                      </a:r>
                      <a:endParaRPr lang="en-US" dirty="0"/>
                    </a:p>
                  </a:txBody>
                  <a:tcPr/>
                </a:tc>
              </a:tr>
              <a:tr h="370840">
                <a:tc>
                  <a:txBody>
                    <a:bodyPr/>
                    <a:lstStyle/>
                    <a:p>
                      <a:r>
                        <a:rPr lang="en-US" b="1" dirty="0" smtClean="0"/>
                        <a:t>6</a:t>
                      </a:r>
                      <a:r>
                        <a:rPr lang="en-US" dirty="0" smtClean="0"/>
                        <a:t> Signature and date</a:t>
                      </a:r>
                      <a:endParaRPr lang="en-US" dirty="0"/>
                    </a:p>
                  </a:txBody>
                  <a:tcPr/>
                </a:tc>
                <a:tc>
                  <a:txBody>
                    <a:bodyPr/>
                    <a:lstStyle/>
                    <a:p>
                      <a:pPr lvl="1"/>
                      <a:r>
                        <a:rPr lang="en-US" b="1" dirty="0" smtClean="0"/>
                        <a:t>2c</a:t>
                      </a:r>
                      <a:r>
                        <a:rPr lang="en-US" dirty="0" smtClean="0"/>
                        <a:t> Consequences</a:t>
                      </a:r>
                      <a:r>
                        <a:rPr lang="en-US" baseline="0" dirty="0" smtClean="0"/>
                        <a:t> where able to do so</a:t>
                      </a:r>
                      <a:endParaRPr lang="en-US" dirty="0"/>
                    </a:p>
                  </a:txBody>
                  <a:tcPr/>
                </a:tc>
              </a:tr>
              <a:tr h="370840">
                <a:tc>
                  <a:txBody>
                    <a:bodyPr/>
                    <a:lstStyle/>
                    <a:p>
                      <a:endParaRPr lang="en-US" dirty="0"/>
                    </a:p>
                  </a:txBody>
                  <a:tcPr/>
                </a:tc>
                <a:tc>
                  <a:txBody>
                    <a:bodyPr/>
                    <a:lstStyle/>
                    <a:p>
                      <a:r>
                        <a:rPr lang="en-US" b="1" dirty="0" smtClean="0"/>
                        <a:t>3</a:t>
                      </a:r>
                      <a:r>
                        <a:rPr lang="en-US" dirty="0" smtClean="0"/>
                        <a:t> Potential for re-disclosure</a:t>
                      </a:r>
                      <a:endParaRPr lang="en-US" dirty="0"/>
                    </a:p>
                  </a:txBody>
                  <a:tcPr/>
                </a:tc>
              </a:tr>
            </a:tbl>
          </a:graphicData>
        </a:graphic>
      </p:graphicFrame>
    </p:spTree>
    <p:extLst>
      <p:ext uri="{BB962C8B-B14F-4D97-AF65-F5344CB8AC3E}">
        <p14:creationId xmlns:p14="http://schemas.microsoft.com/office/powerpoint/2010/main" val="313513778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15</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3385733716"/>
              </p:ext>
            </p:extLst>
          </p:nvPr>
        </p:nvGraphicFramePr>
        <p:xfrm>
          <a:off x="381000" y="1244066"/>
          <a:ext cx="8305800" cy="4069614"/>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46.116—Basic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A statement that the study involves research, an explanation of the purposes of the research and the expected duration of the subject's participation, a description of the procedures to be followed, and identification of any procedures which are experimental</a:t>
                      </a:r>
                      <a:r>
                        <a:rPr lang="en-US" dirty="0" smtClean="0">
                          <a:effectLst/>
                        </a:rPr>
                        <a:t> </a:t>
                      </a:r>
                      <a:endParaRPr lang="en-US" dirty="0"/>
                    </a:p>
                  </a:txBody>
                  <a:tcPr/>
                </a:tc>
              </a:tr>
              <a:tr h="480327">
                <a:tc>
                  <a:txBody>
                    <a:bodyPr/>
                    <a:lstStyle/>
                    <a:p>
                      <a:r>
                        <a:rPr lang="en-US" sz="1800" kern="1200" dirty="0" smtClean="0">
                          <a:solidFill>
                            <a:schemeClr val="dk1"/>
                          </a:solidFill>
                          <a:effectLst/>
                          <a:latin typeface="+mn-lt"/>
                          <a:ea typeface="+mn-ea"/>
                          <a:cs typeface="+mn-cs"/>
                        </a:rPr>
                        <a:t>(2) A description of any reasonably foreseeable risks or discomforts to the subject</a:t>
                      </a:r>
                      <a:r>
                        <a:rPr lang="en-US" dirty="0" smtClean="0">
                          <a:effectLst/>
                        </a:rPr>
                        <a:t>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 description of any benefits to the subject or to others which may reasonably be expected from the research</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A disclosure of appropriate alternative procedures or courses of treatment, if any, that might be advantageous to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(5) A statement describing the extent, if any, to which confidentiality of records identifying the subject will be maintained</a:t>
                      </a:r>
                      <a:endParaRPr lang="en-US" dirty="0" smtClean="0">
                        <a:effectLst/>
                      </a:endParaRPr>
                    </a:p>
                  </a:txBody>
                  <a:tcPr/>
                </a:tc>
              </a:tr>
            </a:tbl>
          </a:graphicData>
        </a:graphic>
      </p:graphicFrame>
    </p:spTree>
    <p:extLst>
      <p:ext uri="{BB962C8B-B14F-4D97-AF65-F5344CB8AC3E}">
        <p14:creationId xmlns:p14="http://schemas.microsoft.com/office/powerpoint/2010/main" val="188289299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16</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568568763"/>
              </p:ext>
            </p:extLst>
          </p:nvPr>
        </p:nvGraphicFramePr>
        <p:xfrm>
          <a:off x="457200" y="1289050"/>
          <a:ext cx="8305800" cy="4046486"/>
        </p:xfrm>
        <a:graphic>
          <a:graphicData uri="http://schemas.openxmlformats.org/drawingml/2006/table">
            <a:tbl>
              <a:tblPr bandRow="1">
                <a:tableStyleId>{5C22544A-7EE6-4342-B048-85BDC9FD1C3A}</a:tableStyleId>
              </a:tblPr>
              <a:tblGrid>
                <a:gridCol w="8305800"/>
              </a:tblGrid>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rPr>
                        <a:t>45</a:t>
                      </a:r>
                      <a:r>
                        <a:rPr lang="en-US" b="1" baseline="0" dirty="0" smtClean="0">
                          <a:solidFill>
                            <a:schemeClr val="bg1"/>
                          </a:solidFill>
                        </a:rPr>
                        <a:t> CFR 46.116—Basic Elements, cont.</a:t>
                      </a:r>
                      <a:endParaRPr lang="en-US" b="1" dirty="0">
                        <a:solidFill>
                          <a:schemeClr val="bg1"/>
                        </a:solidFill>
                      </a:endParaRPr>
                    </a:p>
                  </a:txBody>
                  <a:tcPr>
                    <a:solidFill>
                      <a:schemeClr val="accent1"/>
                    </a:solidFill>
                  </a:tcPr>
                </a:tc>
              </a:tr>
              <a:tr h="480327">
                <a:tc>
                  <a:txBody>
                    <a:bodyPr/>
                    <a:lstStyle/>
                    <a:p>
                      <a:pPr marL="0" indent="0">
                        <a:buFont typeface="Arial"/>
                        <a:buNone/>
                      </a:pPr>
                      <a:r>
                        <a:rPr lang="en-US" sz="1800" kern="1200" dirty="0" smtClean="0">
                          <a:solidFill>
                            <a:schemeClr val="dk1"/>
                          </a:solidFill>
                          <a:effectLst/>
                          <a:latin typeface="+mn-lt"/>
                          <a:ea typeface="+mn-ea"/>
                          <a:cs typeface="+mn-cs"/>
                        </a:rPr>
                        <a:t>(6) For research involving more than minimal risk, an explanation as to whether any compensation and an explanation as to whether any medical treatments are available if injury occurs and, if so, what they consist of, or where further information may be obtained</a:t>
                      </a:r>
                      <a:r>
                        <a:rPr lang="en-US" dirty="0" smtClean="0">
                          <a:effectLst/>
                        </a:rPr>
                        <a:t> </a:t>
                      </a:r>
                    </a:p>
                  </a:txBody>
                  <a:tcPr/>
                </a:tc>
              </a:tr>
              <a:tr h="480327">
                <a:tc>
                  <a:txBody>
                    <a:bodyPr/>
                    <a:lstStyle/>
                    <a:p>
                      <a:r>
                        <a:rPr lang="en-US" sz="1800" kern="1200" dirty="0" smtClean="0">
                          <a:solidFill>
                            <a:schemeClr val="dk1"/>
                          </a:solidFill>
                          <a:effectLst/>
                          <a:latin typeface="+mn-lt"/>
                          <a:ea typeface="+mn-ea"/>
                          <a:cs typeface="+mn-cs"/>
                        </a:rPr>
                        <a:t>(7) An explanation of whom to contact for answers to pertinent questions about the research and research subjects' rights, and whom to contact in the event of a research-related injury to the subject</a:t>
                      </a:r>
                      <a:r>
                        <a:rPr lang="en-US" dirty="0" smtClean="0">
                          <a:effectLst/>
                        </a:rPr>
                        <a:t> </a:t>
                      </a:r>
                      <a:endParaRPr lang="en-US" dirty="0" smtClean="0"/>
                    </a:p>
                  </a:txBody>
                  <a:tcPr/>
                </a:tc>
              </a:tr>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(8) A statement that participation is voluntary, refusal to participate will involve no penalty or loss of benefits to which the subject is otherwise entitled, and the subject may discontinue participation at any time without penalty or loss of benefits to which the subject is otherwise entitled</a:t>
                      </a:r>
                      <a:r>
                        <a:rPr lang="en-US" dirty="0" smtClean="0">
                          <a:effectLst/>
                        </a:rPr>
                        <a:t> </a:t>
                      </a:r>
                      <a:endParaRPr lang="en-US" dirty="0" smtClean="0"/>
                    </a:p>
                    <a:p>
                      <a:endParaRPr lang="en-US" dirty="0" smtClean="0"/>
                    </a:p>
                  </a:txBody>
                  <a:tcPr/>
                </a:tc>
              </a:tr>
            </a:tbl>
          </a:graphicData>
        </a:graphic>
      </p:graphicFrame>
    </p:spTree>
    <p:extLst>
      <p:ext uri="{BB962C8B-B14F-4D97-AF65-F5344CB8AC3E}">
        <p14:creationId xmlns:p14="http://schemas.microsoft.com/office/powerpoint/2010/main" val="34336437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Common Rule Informed Consent: Detailed Elements (3)</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17</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2349794241"/>
              </p:ext>
            </p:extLst>
          </p:nvPr>
        </p:nvGraphicFramePr>
        <p:xfrm>
          <a:off x="381000" y="1244066"/>
          <a:ext cx="8305800" cy="4709693"/>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46.116—Additional Elements</a:t>
                      </a:r>
                      <a:endParaRPr lang="en-US" b="1" dirty="0">
                        <a:solidFill>
                          <a:schemeClr val="bg1"/>
                        </a:solidFill>
                      </a:endParaRPr>
                    </a:p>
                  </a:txBody>
                  <a:tcPr>
                    <a:solidFill>
                      <a:schemeClr val="accent1"/>
                    </a:solidFill>
                  </a:tcPr>
                </a:tc>
              </a:tr>
              <a:tr h="480327">
                <a:tc>
                  <a:txBody>
                    <a:bodyPr/>
                    <a:lstStyle/>
                    <a:p>
                      <a:r>
                        <a:rPr lang="en-US" sz="1800" kern="1200" dirty="0" smtClean="0">
                          <a:solidFill>
                            <a:schemeClr val="dk1"/>
                          </a:solidFill>
                          <a:effectLst/>
                          <a:latin typeface="+mn-lt"/>
                          <a:ea typeface="+mn-ea"/>
                          <a:cs typeface="+mn-cs"/>
                        </a:rPr>
                        <a:t>(1) A statement that the particular treatment or procedure may involve risks to the subject (or to the embryo or fetus, if the subject is or may become pregnant) which are currently unforeseeable</a:t>
                      </a:r>
                      <a:r>
                        <a:rPr lang="en-US" dirty="0" smtClean="0">
                          <a:effectLst/>
                        </a:rPr>
                        <a:t> </a:t>
                      </a:r>
                      <a:endParaRPr lang="en-US" dirty="0"/>
                    </a:p>
                  </a:txBody>
                  <a:tcPr/>
                </a:tc>
              </a:tr>
              <a:tr h="480327">
                <a:tc>
                  <a:txBody>
                    <a:bodyPr/>
                    <a:lstStyle/>
                    <a:p>
                      <a:r>
                        <a:rPr lang="en-US" sz="1800" kern="1200" dirty="0" smtClean="0">
                          <a:solidFill>
                            <a:schemeClr val="dk1"/>
                          </a:solidFill>
                          <a:effectLst/>
                          <a:latin typeface="+mn-lt"/>
                          <a:ea typeface="+mn-ea"/>
                          <a:cs typeface="+mn-cs"/>
                        </a:rPr>
                        <a:t>(2) Anticipated circumstances under which the subject's participation may be terminated by the investigator without regard to the subject's consent</a:t>
                      </a:r>
                      <a:r>
                        <a:rPr lang="en-US" dirty="0" smtClean="0">
                          <a:effectLst/>
                        </a:rPr>
                        <a:t>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Any additional costs to the subject that may result from participation in the research</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(4) The consequences of a subject's decision to withdraw from the research and procedures for orderly termination of participation by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(5) A statement that significant new findings developed during the course of the research which may relate to the subject's willingness to continue participation will be provided to the subject</a:t>
                      </a:r>
                      <a:r>
                        <a:rPr lang="en-US" dirty="0" smtClean="0">
                          <a:effectLst/>
                        </a:rPr>
                        <a:t> </a:t>
                      </a:r>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(6) The approximate number of subjects involved in the study</a:t>
                      </a:r>
                      <a:r>
                        <a:rPr lang="en-US" dirty="0" smtClean="0">
                          <a:effectLst/>
                        </a:rPr>
                        <a:t> </a:t>
                      </a:r>
                    </a:p>
                  </a:txBody>
                  <a:tcPr/>
                </a:tc>
              </a:tr>
            </a:tbl>
          </a:graphicData>
        </a:graphic>
      </p:graphicFrame>
    </p:spTree>
    <p:extLst>
      <p:ext uri="{BB962C8B-B14F-4D97-AF65-F5344CB8AC3E}">
        <p14:creationId xmlns:p14="http://schemas.microsoft.com/office/powerpoint/2010/main" val="42731324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HIPAA Patient Authorization: Detailed Elements (1)</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18</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1633495955"/>
              </p:ext>
            </p:extLst>
          </p:nvPr>
        </p:nvGraphicFramePr>
        <p:xfrm>
          <a:off x="381000" y="1244066"/>
          <a:ext cx="8305800" cy="4930407"/>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164.508—Core Elements</a:t>
                      </a:r>
                      <a:endParaRPr lang="en-US" b="1" dirty="0">
                        <a:solidFill>
                          <a:schemeClr val="bg1"/>
                        </a:solidFill>
                      </a:endParaRPr>
                    </a:p>
                  </a:txBody>
                  <a:tcPr>
                    <a:solidFill>
                      <a:schemeClr val="accent1"/>
                    </a:solidFill>
                  </a:tcPr>
                </a:tc>
              </a:tr>
              <a:tr h="48032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mn-lt"/>
                          <a:ea typeface="+mn-ea"/>
                          <a:cs typeface="+mn-cs"/>
                        </a:rPr>
                        <a:t>(1) A description of the information</a:t>
                      </a:r>
                      <a:r>
                        <a:rPr lang="en-US" sz="1600" kern="1200" baseline="0" dirty="0" smtClean="0">
                          <a:solidFill>
                            <a:schemeClr val="dk1"/>
                          </a:solidFill>
                          <a:effectLst/>
                          <a:latin typeface="+mn-lt"/>
                          <a:ea typeface="+mn-ea"/>
                          <a:cs typeface="+mn-cs"/>
                        </a:rPr>
                        <a:t> to be used or disclosed that identifies the information in a specific and meaningful fashion</a:t>
                      </a:r>
                      <a:endParaRPr lang="en-US" sz="1600" dirty="0"/>
                    </a:p>
                  </a:txBody>
                  <a:tcPr/>
                </a:tc>
              </a:tr>
              <a:tr h="480327">
                <a:tc>
                  <a:txBody>
                    <a:bodyPr/>
                    <a:lstStyle/>
                    <a:p>
                      <a:r>
                        <a:rPr lang="en-US" sz="1600" kern="1200" dirty="0" smtClean="0">
                          <a:solidFill>
                            <a:schemeClr val="dk1"/>
                          </a:solidFill>
                          <a:effectLst/>
                          <a:latin typeface="+mn-lt"/>
                          <a:ea typeface="+mn-ea"/>
                          <a:cs typeface="+mn-cs"/>
                        </a:rPr>
                        <a:t>(2) The name or</a:t>
                      </a:r>
                      <a:r>
                        <a:rPr lang="en-US" sz="1600" kern="1200" baseline="0" dirty="0" smtClean="0">
                          <a:solidFill>
                            <a:schemeClr val="dk1"/>
                          </a:solidFill>
                          <a:effectLst/>
                          <a:latin typeface="+mn-lt"/>
                          <a:ea typeface="+mn-ea"/>
                          <a:cs typeface="+mn-cs"/>
                        </a:rPr>
                        <a:t> other specific identification of the person(s), or class of persons, authorized to make the requested use or disclosure</a:t>
                      </a:r>
                      <a:endParaRPr lang="en-US" sz="1600" dirty="0" smtClean="0"/>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(3) The name or other specific</a:t>
                      </a:r>
                      <a:r>
                        <a:rPr lang="en-US" sz="1600" kern="1200" baseline="0" dirty="0" smtClean="0">
                          <a:solidFill>
                            <a:schemeClr val="dk1"/>
                          </a:solidFill>
                          <a:effectLst/>
                          <a:latin typeface="+mn-lt"/>
                          <a:ea typeface="+mn-ea"/>
                          <a:cs typeface="+mn-cs"/>
                        </a:rPr>
                        <a:t> identification of the person(s), or class of persons, to whom the covered entity may make the requested use or disclosure</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(4) A description of each purpose of the requested use or disclosure.</a:t>
                      </a:r>
                      <a:r>
                        <a:rPr lang="en-US" sz="1600" kern="1200" baseline="0" dirty="0" smtClean="0">
                          <a:solidFill>
                            <a:schemeClr val="dk1"/>
                          </a:solidFill>
                          <a:effectLst/>
                          <a:latin typeface="+mn-lt"/>
                          <a:ea typeface="+mn-ea"/>
                          <a:cs typeface="+mn-cs"/>
                        </a:rPr>
                        <a:t> The statement “at the request of the individual” is a sufficient description of the purpose when an individual initiates the authorization and does not, or elects not to, provide a statement of the purpose. </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(5) An expiration date or an expiration</a:t>
                      </a:r>
                      <a:r>
                        <a:rPr lang="en-US" sz="1600" kern="1200" baseline="0" dirty="0" smtClean="0">
                          <a:solidFill>
                            <a:schemeClr val="dk1"/>
                          </a:solidFill>
                          <a:effectLst/>
                          <a:latin typeface="+mn-lt"/>
                          <a:ea typeface="+mn-ea"/>
                          <a:cs typeface="+mn-cs"/>
                        </a:rPr>
                        <a:t> event that relates to the individual or the purpose of the use or disclosure. The statement “end of the research study,” “none,” or similar language is sufficient if the authorization is for a use or disclosure of protected health information for research, including for the creation and maintenance of a research database or research registry.</a:t>
                      </a:r>
                      <a:endParaRPr lang="en-US" sz="1600" dirty="0" smtClean="0">
                        <a:effectLst/>
                      </a:endParaRPr>
                    </a:p>
                  </a:txBody>
                  <a:tcPr/>
                </a:tc>
              </a:tr>
              <a:tr h="480327">
                <a:tc>
                  <a:txBody>
                    <a:bodyPr/>
                    <a:lstStyle/>
                    <a:p>
                      <a:pPr marL="0" indent="0">
                        <a:buFont typeface="Arial"/>
                        <a:buNone/>
                      </a:pPr>
                      <a:r>
                        <a:rPr lang="en-US" sz="1600" kern="1200" dirty="0" smtClean="0">
                          <a:solidFill>
                            <a:schemeClr val="dk1"/>
                          </a:solidFill>
                          <a:effectLst/>
                          <a:latin typeface="+mn-lt"/>
                          <a:ea typeface="+mn-ea"/>
                          <a:cs typeface="+mn-cs"/>
                        </a:rPr>
                        <a:t>(6) Signature of the individual and date. If the authorization is signed by</a:t>
                      </a:r>
                      <a:r>
                        <a:rPr lang="en-US" sz="1600" kern="1200" baseline="0" dirty="0" smtClean="0">
                          <a:solidFill>
                            <a:schemeClr val="dk1"/>
                          </a:solidFill>
                          <a:effectLst/>
                          <a:latin typeface="+mn-lt"/>
                          <a:ea typeface="+mn-ea"/>
                          <a:cs typeface="+mn-cs"/>
                        </a:rPr>
                        <a:t> a personal representative of the individual, a description of such representative’s authority to act for the individual must also be provided. </a:t>
                      </a:r>
                      <a:endParaRPr lang="en-US" sz="1600" dirty="0" smtClean="0">
                        <a:effectLst/>
                      </a:endParaRPr>
                    </a:p>
                  </a:txBody>
                  <a:tcPr/>
                </a:tc>
              </a:tr>
            </a:tbl>
          </a:graphicData>
        </a:graphic>
      </p:graphicFrame>
    </p:spTree>
    <p:extLst>
      <p:ext uri="{BB962C8B-B14F-4D97-AF65-F5344CB8AC3E}">
        <p14:creationId xmlns:p14="http://schemas.microsoft.com/office/powerpoint/2010/main" val="21572669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a:t>HIPAA Patient </a:t>
            </a:r>
            <a:r>
              <a:rPr lang="en-US" dirty="0" smtClean="0"/>
              <a:t>Authorization: Detailed Elements (2)</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19</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extLst>
              <p:ext uri="{D42A27DB-BD31-4B8C-83A1-F6EECF244321}">
                <p14:modId xmlns:p14="http://schemas.microsoft.com/office/powerpoint/2010/main" val="2683393452"/>
              </p:ext>
            </p:extLst>
          </p:nvPr>
        </p:nvGraphicFramePr>
        <p:xfrm>
          <a:off x="381000" y="1084314"/>
          <a:ext cx="8305800" cy="5143766"/>
        </p:xfrm>
        <a:graphic>
          <a:graphicData uri="http://schemas.openxmlformats.org/drawingml/2006/table">
            <a:tbl>
              <a:tblPr bandRow="1">
                <a:tableStyleId>{5C22544A-7EE6-4342-B048-85BDC9FD1C3A}</a:tableStyleId>
              </a:tblPr>
              <a:tblGrid>
                <a:gridCol w="8305800"/>
              </a:tblGrid>
              <a:tr h="480327">
                <a:tc>
                  <a:txBody>
                    <a:bodyPr/>
                    <a:lstStyle/>
                    <a:p>
                      <a:pPr algn="l"/>
                      <a:r>
                        <a:rPr lang="en-US" b="1" dirty="0" smtClean="0">
                          <a:solidFill>
                            <a:schemeClr val="bg1"/>
                          </a:solidFill>
                        </a:rPr>
                        <a:t>45</a:t>
                      </a:r>
                      <a:r>
                        <a:rPr lang="en-US" b="1" baseline="0" dirty="0" smtClean="0">
                          <a:solidFill>
                            <a:schemeClr val="bg1"/>
                          </a:solidFill>
                        </a:rPr>
                        <a:t> CFR 164.508—Required Statements</a:t>
                      </a:r>
                      <a:endParaRPr lang="en-US" b="1" dirty="0">
                        <a:solidFill>
                          <a:schemeClr val="bg1"/>
                        </a:solidFill>
                      </a:endParaRPr>
                    </a:p>
                  </a:txBody>
                  <a:tcPr>
                    <a:solidFill>
                      <a:schemeClr val="accent1"/>
                    </a:solidFill>
                  </a:tcPr>
                </a:tc>
              </a:tr>
              <a:tr h="480327">
                <a:tc>
                  <a:txBody>
                    <a:bodyPr/>
                    <a:lstStyle/>
                    <a:p>
                      <a:pPr marL="342900" indent="-342900">
                        <a:buAutoNum type="arabicParenBoth"/>
                      </a:pPr>
                      <a:r>
                        <a:rPr lang="en-US" sz="1800" kern="1200" dirty="0" smtClean="0">
                          <a:solidFill>
                            <a:schemeClr val="dk1"/>
                          </a:solidFill>
                          <a:effectLst/>
                          <a:latin typeface="+mn-lt"/>
                          <a:ea typeface="+mn-ea"/>
                          <a:cs typeface="+mn-cs"/>
                        </a:rPr>
                        <a:t>The individual’s right</a:t>
                      </a:r>
                      <a:r>
                        <a:rPr lang="en-US" sz="1800" kern="1200" baseline="0" dirty="0" smtClean="0">
                          <a:solidFill>
                            <a:schemeClr val="dk1"/>
                          </a:solidFill>
                          <a:effectLst/>
                          <a:latin typeface="+mn-lt"/>
                          <a:ea typeface="+mn-ea"/>
                          <a:cs typeface="+mn-cs"/>
                        </a:rPr>
                        <a:t> to revoke the authorization in writing, and either: </a:t>
                      </a:r>
                    </a:p>
                    <a:p>
                      <a:pPr marL="800100" lvl="1" indent="-342900">
                        <a:buAutoNum type="alphaLcParenBoth"/>
                      </a:pPr>
                      <a:r>
                        <a:rPr lang="en-US" sz="1800" kern="1200" baseline="0" dirty="0" smtClean="0">
                          <a:solidFill>
                            <a:schemeClr val="dk1"/>
                          </a:solidFill>
                          <a:effectLst/>
                          <a:latin typeface="+mn-lt"/>
                          <a:ea typeface="+mn-ea"/>
                          <a:cs typeface="+mn-cs"/>
                        </a:rPr>
                        <a:t>The exceptions to the right to revoke and a description of how the individual may revoke the authorization; or </a:t>
                      </a:r>
                    </a:p>
                    <a:p>
                      <a:pPr marL="800100" lvl="1" indent="-342900">
                        <a:buAutoNum type="alphaLcParenBoth"/>
                      </a:pPr>
                      <a:r>
                        <a:rPr lang="en-US" sz="1800" kern="1200" baseline="0" dirty="0" smtClean="0">
                          <a:solidFill>
                            <a:schemeClr val="dk1"/>
                          </a:solidFill>
                          <a:effectLst/>
                          <a:latin typeface="+mn-lt"/>
                          <a:ea typeface="+mn-ea"/>
                          <a:cs typeface="+mn-cs"/>
                        </a:rPr>
                        <a:t>To the extent that the information in subsection (a) is in the Notice of Privacy Practices, a reference to such Notice</a:t>
                      </a:r>
                      <a:endParaRPr lang="en-US" dirty="0"/>
                    </a:p>
                  </a:txBody>
                  <a:tcPr/>
                </a:tc>
              </a:tr>
              <a:tr h="480327">
                <a:tc>
                  <a:txBody>
                    <a:bodyPr/>
                    <a:lstStyle/>
                    <a:p>
                      <a:r>
                        <a:rPr lang="en-US" sz="1800" kern="1200" dirty="0" smtClean="0">
                          <a:solidFill>
                            <a:schemeClr val="dk1"/>
                          </a:solidFill>
                          <a:effectLst/>
                          <a:latin typeface="+mn-lt"/>
                          <a:ea typeface="+mn-ea"/>
                          <a:cs typeface="+mn-cs"/>
                        </a:rPr>
                        <a:t>(2) The ability or inability to condition treatment,</a:t>
                      </a:r>
                      <a:r>
                        <a:rPr lang="en-US" sz="1800" kern="1200" baseline="0" dirty="0" smtClean="0">
                          <a:solidFill>
                            <a:schemeClr val="dk1"/>
                          </a:solidFill>
                          <a:effectLst/>
                          <a:latin typeface="+mn-lt"/>
                          <a:ea typeface="+mn-ea"/>
                          <a:cs typeface="+mn-cs"/>
                        </a:rPr>
                        <a:t> payment, enrollment or eligibility for benefits on the authorization by stating either:</a:t>
                      </a:r>
                    </a:p>
                    <a:p>
                      <a:pPr marL="800100" lvl="1" indent="-342900">
                        <a:buAutoNum type="alphaLcParenBoth"/>
                      </a:pPr>
                      <a:r>
                        <a:rPr lang="en-US" kern="1200" baseline="0" dirty="0" smtClean="0">
                          <a:solidFill>
                            <a:schemeClr val="dk1"/>
                          </a:solidFill>
                          <a:effectLst/>
                          <a:latin typeface="+mn-lt"/>
                          <a:ea typeface="+mn-ea"/>
                          <a:cs typeface="+mn-cs"/>
                        </a:rPr>
                        <a:t>The covered entity may not condition treatment, payment, enrollment or eligibility for benefits on whether the individual signs the authorization when the prohibition on conditioning of authorizations in 164.508(b)(4) applies; or</a:t>
                      </a:r>
                    </a:p>
                    <a:p>
                      <a:pPr marL="800100" lvl="1" indent="-342900">
                        <a:buAutoNum type="alphaLcParenBoth"/>
                      </a:pPr>
                      <a:r>
                        <a:rPr lang="en-US" kern="1200" baseline="0" dirty="0" smtClean="0">
                          <a:solidFill>
                            <a:schemeClr val="dk1"/>
                          </a:solidFill>
                          <a:effectLst/>
                          <a:latin typeface="+mn-lt"/>
                          <a:ea typeface="+mn-ea"/>
                          <a:cs typeface="+mn-cs"/>
                        </a:rPr>
                        <a:t>The consequences to the individual of a refusal to sign the authorization when, in accordance with 164.508(b)(4), the covered entity can condition treatment, enrollment in the health plan, or eligibility for benefits on failure to obtain such authorization </a:t>
                      </a:r>
                      <a:endParaRPr lang="en-US" dirty="0" smtClean="0"/>
                    </a:p>
                  </a:txBody>
                  <a:tcPr/>
                </a:tc>
              </a:tr>
              <a:tr h="480327">
                <a:tc>
                  <a:txBody>
                    <a:bodyPr/>
                    <a:lstStyle/>
                    <a:p>
                      <a:pPr marL="0" indent="0">
                        <a:buFont typeface="Arial"/>
                        <a:buNone/>
                      </a:pPr>
                      <a:r>
                        <a:rPr lang="en-US" sz="1800" kern="1200" dirty="0" smtClean="0">
                          <a:solidFill>
                            <a:schemeClr val="dk1"/>
                          </a:solidFill>
                          <a:effectLst/>
                          <a:latin typeface="+mn-lt"/>
                          <a:ea typeface="+mn-ea"/>
                          <a:cs typeface="+mn-cs"/>
                        </a:rPr>
                        <a:t>(3) The potential for information disclosed pursuant to the authorization</a:t>
                      </a:r>
                      <a:r>
                        <a:rPr lang="en-US" sz="1800" kern="1200" baseline="0" dirty="0" smtClean="0">
                          <a:solidFill>
                            <a:schemeClr val="dk1"/>
                          </a:solidFill>
                          <a:effectLst/>
                          <a:latin typeface="+mn-lt"/>
                          <a:ea typeface="+mn-ea"/>
                          <a:cs typeface="+mn-cs"/>
                        </a:rPr>
                        <a:t> to be subject to re-disclosure by the recipient and no longer be protected by this subpart</a:t>
                      </a:r>
                      <a:endParaRPr lang="en-US" dirty="0" smtClean="0">
                        <a:effectLst/>
                      </a:endParaRPr>
                    </a:p>
                  </a:txBody>
                  <a:tcPr/>
                </a:tc>
              </a:tr>
            </a:tbl>
          </a:graphicData>
        </a:graphic>
      </p:graphicFrame>
    </p:spTree>
    <p:extLst>
      <p:ext uri="{BB962C8B-B14F-4D97-AF65-F5344CB8AC3E}">
        <p14:creationId xmlns:p14="http://schemas.microsoft.com/office/powerpoint/2010/main" val="41673435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Call Logistics</a:t>
            </a:r>
          </a:p>
        </p:txBody>
      </p:sp>
      <p:sp>
        <p:nvSpPr>
          <p:cNvPr id="24578" name="Content Placeholder 2"/>
          <p:cNvSpPr>
            <a:spLocks noGrp="1"/>
          </p:cNvSpPr>
          <p:nvPr>
            <p:ph idx="1"/>
          </p:nvPr>
        </p:nvSpPr>
        <p:spPr/>
        <p:txBody>
          <a:bodyPr/>
          <a:lstStyle/>
          <a:p>
            <a:r>
              <a:rPr lang="en-US" dirty="0" smtClean="0"/>
              <a:t>If you are not speaking, please keep your phone on mute</a:t>
            </a:r>
          </a:p>
          <a:p>
            <a:r>
              <a:rPr lang="en-US" dirty="0" smtClean="0"/>
              <a:t>Do not put your phone on hold – if you need to take a call, hang up and dial in again when finished with your other call</a:t>
            </a:r>
          </a:p>
          <a:p>
            <a:r>
              <a:rPr lang="en-US" dirty="0" smtClean="0"/>
              <a:t>This meeting is being recorded</a:t>
            </a:r>
          </a:p>
          <a:p>
            <a:r>
              <a:rPr lang="en-US" smtClean="0"/>
              <a:t>Feel free to use the “Chat” feature for questions, comments or any items you would like the moderator or participants to know</a:t>
            </a:r>
          </a:p>
          <a:p>
            <a:endParaRPr lang="en-US" dirty="0" smtClean="0"/>
          </a:p>
        </p:txBody>
      </p:sp>
      <p:sp>
        <p:nvSpPr>
          <p:cNvPr id="24579"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10CAC38-BA84-41BB-A23A-042A69D54F8F}" type="slidenum">
              <a:rPr lang="en-US">
                <a:solidFill>
                  <a:srgbClr val="9E9E9C"/>
                </a:solidFill>
                <a:latin typeface="Calibri" pitchFamily="34" charset="0"/>
                <a:cs typeface="Arial" charset="0"/>
              </a:rPr>
              <a:pPr fontAlgn="base">
                <a:spcBef>
                  <a:spcPct val="0"/>
                </a:spcBef>
                <a:spcAft>
                  <a:spcPct val="0"/>
                </a:spcAft>
              </a:pPr>
              <a:t>2</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32561"/>
            <a:ext cx="8229600" cy="1485900"/>
          </a:xfrm>
          <a:extLst/>
        </p:spPr>
        <p:txBody>
          <a:bodyPr rtlCol="0">
            <a:noAutofit/>
          </a:bodyPr>
          <a:lstStyle/>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Open Discussion / Ideas </a:t>
            </a:r>
          </a:p>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of real-life user stories</a:t>
            </a:r>
          </a:p>
        </p:txBody>
      </p:sp>
      <p:sp>
        <p:nvSpPr>
          <p:cNvPr id="27650" name="Slide Number Placeholder 1"/>
          <p:cNvSpPr>
            <a:spLocks noGrp="1"/>
          </p:cNvSpPr>
          <p:nvPr>
            <p:ph type="sldNum" sz="quarter" idx="11"/>
          </p:nvPr>
        </p:nvSpPr>
        <p:spPr bwMode="auto">
          <a:xfrm>
            <a:off x="3124200" y="6497638"/>
            <a:ext cx="2895600" cy="233362"/>
          </a:xfrm>
          <a:noFill/>
          <a:ln>
            <a:miter lim="800000"/>
            <a:headEnd/>
            <a:tailEnd/>
          </a:ln>
        </p:spPr>
        <p:txBody>
          <a:bodyPr wrap="square" numCol="1" anchorCtr="0" compatLnSpc="1">
            <a:prstTxWarp prst="textNoShape">
              <a:avLst/>
            </a:prstTxWarp>
          </a:bodyPr>
          <a:lstStyle/>
          <a:p>
            <a:pPr algn="ctr" fontAlgn="base">
              <a:spcBef>
                <a:spcPct val="0"/>
              </a:spcBef>
              <a:spcAft>
                <a:spcPct val="0"/>
              </a:spcAft>
            </a:pPr>
            <a:fld id="{DEE6CA67-51D4-4381-85D6-F2288A517C29}" type="slidenum">
              <a:rPr lang="en-US" altLang="en-US" sz="1000">
                <a:solidFill>
                  <a:srgbClr val="898989"/>
                </a:solidFill>
                <a:latin typeface="Calibri" pitchFamily="34" charset="0"/>
                <a:ea typeface="MS PGothic" pitchFamily="34" charset="-128"/>
                <a:cs typeface="Arial" charset="0"/>
              </a:rPr>
              <a:pPr algn="ctr" fontAlgn="base">
                <a:spcBef>
                  <a:spcPct val="0"/>
                </a:spcBef>
                <a:spcAft>
                  <a:spcPct val="0"/>
                </a:spcAft>
              </a:pPr>
              <a:t>20</a:t>
            </a:fld>
            <a:endParaRPr lang="en-US" altLang="en-US" sz="1000">
              <a:solidFill>
                <a:srgbClr val="898989"/>
              </a:solidFill>
              <a:latin typeface="Calibri" pitchFamily="34" charset="0"/>
              <a:ea typeface="MS PGothic" pitchFamily="34" charset="-128"/>
              <a:cs typeface="Arial" charset="0"/>
            </a:endParaRPr>
          </a:p>
        </p:txBody>
      </p:sp>
    </p:spTree>
    <p:extLst>
      <p:ext uri="{BB962C8B-B14F-4D97-AF65-F5344CB8AC3E}">
        <p14:creationId xmlns:p14="http://schemas.microsoft.com/office/powerpoint/2010/main" val="198088052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32561"/>
            <a:ext cx="8229600" cy="1485900"/>
          </a:xfrm>
          <a:extLst/>
        </p:spPr>
        <p:txBody>
          <a:bodyPr rtlCol="0">
            <a:noAutofit/>
          </a:bodyPr>
          <a:lstStyle/>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Overview of User Story 1</a:t>
            </a:r>
          </a:p>
        </p:txBody>
      </p:sp>
      <p:sp>
        <p:nvSpPr>
          <p:cNvPr id="27650" name="Slide Number Placeholder 1"/>
          <p:cNvSpPr>
            <a:spLocks noGrp="1"/>
          </p:cNvSpPr>
          <p:nvPr>
            <p:ph type="sldNum" sz="quarter" idx="11"/>
          </p:nvPr>
        </p:nvSpPr>
        <p:spPr bwMode="auto">
          <a:xfrm>
            <a:off x="3124200" y="6497638"/>
            <a:ext cx="2895600" cy="233362"/>
          </a:xfrm>
          <a:noFill/>
          <a:ln>
            <a:miter lim="800000"/>
            <a:headEnd/>
            <a:tailEnd/>
          </a:ln>
        </p:spPr>
        <p:txBody>
          <a:bodyPr wrap="square" numCol="1" anchorCtr="0" compatLnSpc="1">
            <a:prstTxWarp prst="textNoShape">
              <a:avLst/>
            </a:prstTxWarp>
          </a:bodyPr>
          <a:lstStyle/>
          <a:p>
            <a:pPr algn="ctr" fontAlgn="base">
              <a:spcBef>
                <a:spcPct val="0"/>
              </a:spcBef>
              <a:spcAft>
                <a:spcPct val="0"/>
              </a:spcAft>
            </a:pPr>
            <a:fld id="{DEE6CA67-51D4-4381-85D6-F2288A517C29}" type="slidenum">
              <a:rPr lang="en-US" altLang="en-US" sz="1000">
                <a:solidFill>
                  <a:srgbClr val="898989"/>
                </a:solidFill>
                <a:latin typeface="Calibri" pitchFamily="34" charset="0"/>
                <a:ea typeface="MS PGothic" pitchFamily="34" charset="-128"/>
                <a:cs typeface="Arial" charset="0"/>
              </a:rPr>
              <a:pPr algn="ctr" fontAlgn="base">
                <a:spcBef>
                  <a:spcPct val="0"/>
                </a:spcBef>
                <a:spcAft>
                  <a:spcPct val="0"/>
                </a:spcAft>
              </a:pPr>
              <a:t>21</a:t>
            </a:fld>
            <a:endParaRPr lang="en-US" altLang="en-US" sz="1000">
              <a:solidFill>
                <a:srgbClr val="898989"/>
              </a:solidFill>
              <a:latin typeface="Calibri" pitchFamily="34" charset="0"/>
              <a:ea typeface="MS PGothic" pitchFamily="34" charset="-128"/>
              <a:cs typeface="Arial" charset="0"/>
            </a:endParaRPr>
          </a:p>
        </p:txBody>
      </p:sp>
    </p:spTree>
    <p:extLst>
      <p:ext uri="{BB962C8B-B14F-4D97-AF65-F5344CB8AC3E}">
        <p14:creationId xmlns:p14="http://schemas.microsoft.com/office/powerpoint/2010/main" val="237007544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r>
              <a:rPr lang="en-US" smtClean="0"/>
              <a:t>Next Steps </a:t>
            </a:r>
          </a:p>
        </p:txBody>
      </p:sp>
      <p:sp>
        <p:nvSpPr>
          <p:cNvPr id="58370" name="Content Placeholder 2"/>
          <p:cNvSpPr>
            <a:spLocks noGrp="1"/>
          </p:cNvSpPr>
          <p:nvPr>
            <p:ph idx="1"/>
          </p:nvPr>
        </p:nvSpPr>
        <p:spPr/>
        <p:txBody>
          <a:bodyPr/>
          <a:lstStyle/>
          <a:p>
            <a:r>
              <a:rPr lang="en-US" dirty="0" smtClean="0"/>
              <a:t>Review and provide feedback to posted materials: User Stories, In/Out of Scope, Assumptions, and Scenarios sections by the following Wednesday at 12</a:t>
            </a:r>
            <a:r>
              <a:rPr lang="en-US" dirty="0"/>
              <a:t>p</a:t>
            </a:r>
            <a:r>
              <a:rPr lang="en-US" dirty="0" smtClean="0"/>
              <a:t>m ET </a:t>
            </a:r>
          </a:p>
          <a:p>
            <a:pPr lvl="1"/>
            <a:r>
              <a:rPr lang="en-US" dirty="0">
                <a:hlinkClick r:id="rId2"/>
              </a:rPr>
              <a:t>http://confluence.siframework.org/display/PATCH/Phase+2%3A+Basic+Choice+for+Research+Consent+Use+Case+Development</a:t>
            </a:r>
          </a:p>
          <a:p>
            <a:r>
              <a:rPr lang="en-US" dirty="0" smtClean="0"/>
              <a:t>Next meeting is </a:t>
            </a:r>
            <a:r>
              <a:rPr lang="en-US" b="1" dirty="0" smtClean="0"/>
              <a:t>Friday,</a:t>
            </a:r>
            <a:r>
              <a:rPr lang="en-US" dirty="0" smtClean="0"/>
              <a:t> </a:t>
            </a:r>
            <a:r>
              <a:rPr lang="en-US" b="1" dirty="0" smtClean="0"/>
              <a:t>December 2</a:t>
            </a:r>
            <a:r>
              <a:rPr lang="en-US" b="1" baseline="30000" dirty="0" smtClean="0"/>
              <a:t>nd</a:t>
            </a:r>
            <a:r>
              <a:rPr lang="en-US" b="1" dirty="0" smtClean="0"/>
              <a:t>, 2016 at 11 am ET</a:t>
            </a:r>
          </a:p>
          <a:p>
            <a:r>
              <a:rPr lang="en-US" dirty="0" smtClean="0"/>
              <a:t>Reminder: All Patient Choice Announcements, Schedules, Project Materials, and Use Case will be posted on the Patient Choice Confluence page </a:t>
            </a:r>
          </a:p>
          <a:p>
            <a:pPr lvl="1"/>
            <a:r>
              <a:rPr lang="en-US" dirty="0" smtClean="0">
                <a:hlinkClick r:id="rId2"/>
              </a:rPr>
              <a:t>http://confluence.siframework.org/display/PATCH/</a:t>
            </a:r>
            <a:endParaRPr lang="en-US" dirty="0" smtClean="0"/>
          </a:p>
        </p:txBody>
      </p:sp>
      <p:sp>
        <p:nvSpPr>
          <p:cNvPr id="58371"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999D21-7788-49A2-B8BC-2176F3B31005}" type="slidenum">
              <a:rPr lang="en-US">
                <a:solidFill>
                  <a:srgbClr val="9E9E9C"/>
                </a:solidFill>
                <a:latin typeface="Calibri" pitchFamily="34" charset="0"/>
                <a:cs typeface="Arial" charset="0"/>
              </a:rPr>
              <a:pPr fontAlgn="base">
                <a:spcBef>
                  <a:spcPct val="0"/>
                </a:spcBef>
                <a:spcAft>
                  <a:spcPct val="0"/>
                </a:spcAft>
              </a:pPr>
              <a:t>22</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smtClean="0"/>
              <a:t>Project Contact Information</a:t>
            </a:r>
          </a:p>
        </p:txBody>
      </p:sp>
      <p:graphicFrame>
        <p:nvGraphicFramePr>
          <p:cNvPr id="5" name="Content Placeholder 4"/>
          <p:cNvGraphicFramePr>
            <a:graphicFrameLocks noGrp="1"/>
          </p:cNvGraphicFramePr>
          <p:nvPr>
            <p:ph idx="1"/>
          </p:nvPr>
        </p:nvGraphicFramePr>
        <p:xfrm>
          <a:off x="377825" y="1285875"/>
          <a:ext cx="8382000" cy="2881962"/>
        </p:xfrm>
        <a:graphic>
          <a:graphicData uri="http://schemas.openxmlformats.org/drawingml/2006/table">
            <a:tbl>
              <a:tblPr bandRow="1">
                <a:tableStyleId>{5C22544A-7EE6-4342-B048-85BDC9FD1C3A}</a:tableStyleId>
              </a:tblPr>
              <a:tblGrid>
                <a:gridCol w="2794000"/>
                <a:gridCol w="2794000"/>
                <a:gridCol w="2794000"/>
              </a:tblGrid>
              <a:tr h="480327">
                <a:tc>
                  <a:txBody>
                    <a:bodyPr/>
                    <a:lstStyle/>
                    <a:p>
                      <a:r>
                        <a:rPr lang="en-US" dirty="0" smtClean="0"/>
                        <a:t>OCPO-</a:t>
                      </a:r>
                      <a:r>
                        <a:rPr lang="en-US" baseline="0" dirty="0" smtClean="0"/>
                        <a:t>ONC Lead</a:t>
                      </a:r>
                      <a:endParaRPr lang="en-US" dirty="0"/>
                    </a:p>
                  </a:txBody>
                  <a:tcPr/>
                </a:tc>
                <a:tc>
                  <a:txBody>
                    <a:bodyPr/>
                    <a:lstStyle/>
                    <a:p>
                      <a:r>
                        <a:rPr lang="en-US" dirty="0" smtClean="0"/>
                        <a:t>Jeremy Maxwell</a:t>
                      </a:r>
                      <a:endParaRPr lang="en-US" dirty="0"/>
                    </a:p>
                  </a:txBody>
                  <a:tcPr/>
                </a:tc>
                <a:tc>
                  <a:txBody>
                    <a:bodyPr/>
                    <a:lstStyle/>
                    <a:p>
                      <a:r>
                        <a:rPr lang="en-US" dirty="0" err="1" smtClean="0"/>
                        <a:t>Jeremy.Maxwell@hhs.gov</a:t>
                      </a:r>
                      <a:r>
                        <a:rPr lang="en-US" dirty="0" smtClean="0"/>
                        <a:t> </a:t>
                      </a:r>
                      <a:endParaRPr lang="en-US" dirty="0"/>
                    </a:p>
                  </a:txBody>
                  <a:tcPr/>
                </a:tc>
              </a:tr>
              <a:tr h="480327">
                <a:tc>
                  <a:txBody>
                    <a:bodyPr/>
                    <a:lstStyle/>
                    <a:p>
                      <a:r>
                        <a:rPr lang="en-US" dirty="0" smtClean="0"/>
                        <a:t>Project Coordinator</a:t>
                      </a:r>
                      <a:endParaRPr lang="en-US" dirty="0"/>
                    </a:p>
                  </a:txBody>
                  <a:tcPr/>
                </a:tc>
                <a:tc>
                  <a:txBody>
                    <a:bodyPr/>
                    <a:lstStyle/>
                    <a:p>
                      <a:r>
                        <a:rPr lang="en-US" dirty="0" smtClean="0"/>
                        <a:t>Johnathan Coleman</a:t>
                      </a:r>
                      <a:endParaRPr lang="en-US" dirty="0"/>
                    </a:p>
                  </a:txBody>
                  <a:tcPr/>
                </a:tc>
                <a:tc>
                  <a:txBody>
                    <a:bodyPr/>
                    <a:lstStyle/>
                    <a:p>
                      <a:r>
                        <a:rPr lang="en-US" dirty="0" err="1" smtClean="0"/>
                        <a:t>jc@securityrs.com</a:t>
                      </a:r>
                      <a:r>
                        <a:rPr lang="en-US" dirty="0" smtClean="0"/>
                        <a:t> </a:t>
                      </a:r>
                      <a:endParaRPr lang="en-US" dirty="0"/>
                    </a:p>
                  </a:txBody>
                  <a:tcPr/>
                </a:tc>
              </a:tr>
              <a:tr h="480327">
                <a:tc>
                  <a:txBody>
                    <a:bodyPr/>
                    <a:lstStyle/>
                    <a:p>
                      <a:r>
                        <a:rPr lang="en-US" dirty="0" smtClean="0"/>
                        <a:t>Project Manager</a:t>
                      </a:r>
                      <a:endParaRPr lang="en-US" dirty="0"/>
                    </a:p>
                  </a:txBody>
                  <a:tcPr/>
                </a:tc>
                <a:tc>
                  <a:txBody>
                    <a:bodyPr/>
                    <a:lstStyle/>
                    <a:p>
                      <a:r>
                        <a:rPr lang="en-US" dirty="0" smtClean="0"/>
                        <a:t>Ali Khan</a:t>
                      </a:r>
                      <a:endParaRPr lang="en-US" dirty="0"/>
                    </a:p>
                  </a:txBody>
                  <a:tcPr/>
                </a:tc>
                <a:tc>
                  <a:txBody>
                    <a:bodyPr/>
                    <a:lstStyle/>
                    <a:p>
                      <a:r>
                        <a:rPr lang="en-US" dirty="0" err="1" smtClean="0"/>
                        <a:t>Ali.Khan@esacinc.com</a:t>
                      </a:r>
                      <a:endParaRPr lang="en-US" dirty="0"/>
                    </a:p>
                  </a:txBody>
                  <a:tcPr/>
                </a:tc>
              </a:tr>
              <a:tr h="480327">
                <a:tc>
                  <a:txBody>
                    <a:bodyPr/>
                    <a:lstStyle/>
                    <a:p>
                      <a:r>
                        <a:rPr lang="en-US" dirty="0" smtClean="0"/>
                        <a:t>Project</a:t>
                      </a:r>
                      <a:r>
                        <a:rPr lang="en-US" baseline="0" dirty="0" smtClean="0"/>
                        <a:t> Support</a:t>
                      </a:r>
                      <a:endParaRPr lang="en-US" dirty="0"/>
                    </a:p>
                  </a:txBody>
                  <a:tcPr/>
                </a:tc>
                <a:tc>
                  <a:txBody>
                    <a:bodyPr/>
                    <a:lstStyle/>
                    <a:p>
                      <a:r>
                        <a:rPr lang="en-US" dirty="0" smtClean="0"/>
                        <a:t>Taima Gomez</a:t>
                      </a:r>
                      <a:endParaRPr lang="en-US" dirty="0"/>
                    </a:p>
                  </a:txBody>
                  <a:tcPr/>
                </a:tc>
                <a:tc>
                  <a:txBody>
                    <a:bodyPr/>
                    <a:lstStyle/>
                    <a:p>
                      <a:r>
                        <a:rPr lang="en-US" dirty="0" err="1" smtClean="0"/>
                        <a:t>Taima.Gomez@esacinc.com</a:t>
                      </a:r>
                      <a:endParaRPr lang="en-US" dirty="0"/>
                    </a:p>
                  </a:txBody>
                  <a:tcPr/>
                </a:tc>
              </a:tr>
              <a:tr h="480327">
                <a:tc>
                  <a:txBody>
                    <a:bodyPr/>
                    <a:lstStyle/>
                    <a:p>
                      <a:r>
                        <a:rPr lang="en-US" dirty="0" smtClean="0"/>
                        <a:t>Staff</a:t>
                      </a:r>
                      <a:r>
                        <a:rPr lang="en-US" baseline="0" dirty="0" smtClean="0"/>
                        <a:t> SME</a:t>
                      </a:r>
                      <a:endParaRPr lang="en-US" dirty="0"/>
                    </a:p>
                  </a:txBody>
                  <a:tcPr/>
                </a:tc>
                <a:tc>
                  <a:txBody>
                    <a:bodyPr/>
                    <a:lstStyle/>
                    <a:p>
                      <a:r>
                        <a:rPr lang="en-US" dirty="0" smtClean="0"/>
                        <a:t>Kathleen</a:t>
                      </a:r>
                      <a:r>
                        <a:rPr lang="en-US" baseline="0" dirty="0" smtClean="0"/>
                        <a:t> Connor</a:t>
                      </a:r>
                      <a:endParaRPr lang="en-US" dirty="0"/>
                    </a:p>
                  </a:txBody>
                  <a:tcPr/>
                </a:tc>
                <a:tc>
                  <a:txBody>
                    <a:bodyPr/>
                    <a:lstStyle/>
                    <a:p>
                      <a:r>
                        <a:rPr lang="en-US" dirty="0" err="1" smtClean="0"/>
                        <a:t>klc@securityrs.com</a:t>
                      </a:r>
                      <a:endParaRPr lang="en-US" dirty="0"/>
                    </a:p>
                  </a:txBody>
                  <a:tcPr/>
                </a:tc>
              </a:tr>
              <a:tr h="480327">
                <a:tc>
                  <a:txBody>
                    <a:bodyPr/>
                    <a:lstStyle/>
                    <a:p>
                      <a:r>
                        <a:rPr lang="en-US" dirty="0" smtClean="0"/>
                        <a:t>Staff SME</a:t>
                      </a:r>
                      <a:endParaRPr lang="en-US" dirty="0"/>
                    </a:p>
                  </a:txBody>
                  <a:tcPr/>
                </a:tc>
                <a:tc>
                  <a:txBody>
                    <a:bodyPr/>
                    <a:lstStyle/>
                    <a:p>
                      <a:r>
                        <a:rPr lang="en-US" dirty="0" smtClean="0"/>
                        <a:t>David Staggs</a:t>
                      </a:r>
                      <a:endParaRPr lang="en-US" dirty="0"/>
                    </a:p>
                  </a:txBody>
                  <a:tcPr/>
                </a:tc>
                <a:tc>
                  <a:txBody>
                    <a:bodyPr/>
                    <a:lstStyle/>
                    <a:p>
                      <a:r>
                        <a:rPr lang="en-US" dirty="0" err="1" smtClean="0"/>
                        <a:t>drs@securityrs.com</a:t>
                      </a:r>
                      <a:endParaRPr lang="en-US" dirty="0"/>
                    </a:p>
                  </a:txBody>
                  <a:tcPr/>
                </a:tc>
              </a:tr>
            </a:tbl>
          </a:graphicData>
        </a:graphic>
      </p:graphicFrame>
      <p:sp>
        <p:nvSpPr>
          <p:cNvPr id="59424"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3B7EBF-B325-4AAE-BA71-3F4A0629347D}" type="slidenum">
              <a:rPr lang="en-US">
                <a:solidFill>
                  <a:srgbClr val="9E9E9C"/>
                </a:solidFill>
                <a:latin typeface="Calibri" pitchFamily="34" charset="0"/>
                <a:cs typeface="Arial" charset="0"/>
              </a:rPr>
              <a:pPr fontAlgn="base">
                <a:spcBef>
                  <a:spcPct val="0"/>
                </a:spcBef>
                <a:spcAft>
                  <a:spcPct val="0"/>
                </a:spcAft>
              </a:pPr>
              <a:t>23</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3688" y="1801813"/>
            <a:ext cx="4597400" cy="952500"/>
          </a:xfrm>
        </p:spPr>
        <p:txBody>
          <a:bodyPr rtlCol="0">
            <a:normAutofit/>
          </a:bodyPr>
          <a:lstStyle/>
          <a:p>
            <a:pPr fontAlgn="auto">
              <a:spcAft>
                <a:spcPts val="0"/>
              </a:spcAft>
              <a:defRPr/>
            </a:pPr>
            <a:r>
              <a:rPr lang="en-US" dirty="0" smtClean="0"/>
              <a:t>Thank you for joining!</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Agenda </a:t>
            </a:r>
          </a:p>
        </p:txBody>
      </p:sp>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D798BDF-73CB-4A5A-B5EC-C143567D5FB9}" type="slidenum">
              <a:rPr lang="en-US">
                <a:solidFill>
                  <a:srgbClr val="9E9E9C"/>
                </a:solidFill>
                <a:latin typeface="Calibri" pitchFamily="34" charset="0"/>
                <a:cs typeface="Arial" charset="0"/>
              </a:rPr>
              <a:pPr fontAlgn="base">
                <a:spcBef>
                  <a:spcPct val="0"/>
                </a:spcBef>
                <a:spcAft>
                  <a:spcPct val="0"/>
                </a:spcAft>
              </a:pPr>
              <a:t>3</a:t>
            </a:fld>
            <a:endParaRPr lang="en-US">
              <a:solidFill>
                <a:srgbClr val="9E9E9C"/>
              </a:solidFill>
              <a:latin typeface="Calibri" pitchFamily="34" charset="0"/>
              <a:cs typeface="Arial" charset="0"/>
            </a:endParaRPr>
          </a:p>
        </p:txBody>
      </p:sp>
      <p:sp>
        <p:nvSpPr>
          <p:cNvPr id="25603" name="TextBox 2"/>
          <p:cNvSpPr txBox="1">
            <a:spLocks noChangeArrowheads="1"/>
          </p:cNvSpPr>
          <p:nvPr/>
        </p:nvSpPr>
        <p:spPr bwMode="auto">
          <a:xfrm>
            <a:off x="1452563" y="4425950"/>
            <a:ext cx="185737" cy="369888"/>
          </a:xfrm>
          <a:prstGeom prst="rect">
            <a:avLst/>
          </a:prstGeom>
          <a:noFill/>
          <a:ln w="9525">
            <a:noFill/>
            <a:miter lim="800000"/>
            <a:headEnd/>
            <a:tailEnd/>
          </a:ln>
        </p:spPr>
        <p:txBody>
          <a:bodyPr wrap="none">
            <a:spAutoFit/>
          </a:bodyPr>
          <a:lstStyle/>
          <a:p>
            <a:endParaRPr lang="en-US">
              <a:latin typeface="Calibri" pitchFamily="34" charset="0"/>
            </a:endParaRPr>
          </a:p>
        </p:txBody>
      </p:sp>
      <p:graphicFrame>
        <p:nvGraphicFramePr>
          <p:cNvPr id="8" name="Content Placeholder 4"/>
          <p:cNvGraphicFramePr>
            <a:graphicFrameLocks/>
          </p:cNvGraphicFramePr>
          <p:nvPr/>
        </p:nvGraphicFramePr>
        <p:xfrm>
          <a:off x="457200" y="1289050"/>
          <a:ext cx="8381998" cy="2629701"/>
        </p:xfrm>
        <a:graphic>
          <a:graphicData uri="http://schemas.openxmlformats.org/drawingml/2006/table">
            <a:tbl>
              <a:tblPr bandRow="1">
                <a:tableStyleId>{5C22544A-7EE6-4342-B048-85BDC9FD1C3A}</a:tableStyleId>
              </a:tblPr>
              <a:tblGrid>
                <a:gridCol w="6591345"/>
                <a:gridCol w="1790653"/>
              </a:tblGrid>
              <a:tr h="480327">
                <a:tc>
                  <a:txBody>
                    <a:bodyPr/>
                    <a:lstStyle/>
                    <a:p>
                      <a:pPr algn="l"/>
                      <a:r>
                        <a:rPr lang="en-US" b="1" dirty="0" smtClean="0">
                          <a:solidFill>
                            <a:schemeClr val="bg1"/>
                          </a:solidFill>
                        </a:rPr>
                        <a:t>Topic</a:t>
                      </a:r>
                      <a:endParaRPr lang="en-US" b="1" dirty="0">
                        <a:solidFill>
                          <a:schemeClr val="bg1"/>
                        </a:solidFill>
                      </a:endParaRPr>
                    </a:p>
                  </a:txBody>
                  <a:tcPr>
                    <a:solidFill>
                      <a:schemeClr val="accent1"/>
                    </a:solidFill>
                  </a:tcPr>
                </a:tc>
                <a:tc>
                  <a:txBody>
                    <a:bodyPr/>
                    <a:lstStyle/>
                    <a:p>
                      <a:pPr algn="l"/>
                      <a:r>
                        <a:rPr lang="en-US" b="1" dirty="0" smtClean="0">
                          <a:solidFill>
                            <a:schemeClr val="bg1"/>
                          </a:solidFill>
                        </a:rPr>
                        <a:t>Time</a:t>
                      </a:r>
                      <a:r>
                        <a:rPr lang="en-US" b="1" baseline="0" dirty="0" smtClean="0">
                          <a:solidFill>
                            <a:schemeClr val="bg1"/>
                          </a:solidFill>
                        </a:rPr>
                        <a:t> Allotted</a:t>
                      </a:r>
                      <a:endParaRPr lang="en-US" b="1" dirty="0">
                        <a:solidFill>
                          <a:schemeClr val="bg1"/>
                        </a:solidFill>
                      </a:endParaRPr>
                    </a:p>
                  </a:txBody>
                  <a:tcPr>
                    <a:solidFill>
                      <a:schemeClr val="accent1"/>
                    </a:solidFill>
                  </a:tcPr>
                </a:tc>
              </a:tr>
              <a:tr h="480327">
                <a:tc>
                  <a:txBody>
                    <a:bodyPr/>
                    <a:lstStyle/>
                    <a:p>
                      <a:r>
                        <a:rPr lang="en-US" dirty="0" smtClean="0"/>
                        <a:t>General Announcements</a:t>
                      </a:r>
                      <a:r>
                        <a:rPr lang="en-US" baseline="0" dirty="0" smtClean="0"/>
                        <a:t> </a:t>
                      </a:r>
                      <a:endParaRPr lang="en-US" dirty="0"/>
                    </a:p>
                  </a:txBody>
                  <a:tcPr/>
                </a:tc>
                <a:tc>
                  <a:txBody>
                    <a:bodyPr/>
                    <a:lstStyle/>
                    <a:p>
                      <a:r>
                        <a:rPr lang="en-US" dirty="0" smtClean="0"/>
                        <a:t>5 minutes</a:t>
                      </a:r>
                      <a:endParaRPr lang="en-US" dirty="0"/>
                    </a:p>
                  </a:txBody>
                  <a:tcPr/>
                </a:tc>
              </a:tr>
              <a:tr h="480327">
                <a:tc>
                  <a:txBody>
                    <a:bodyPr/>
                    <a:lstStyle/>
                    <a:p>
                      <a:r>
                        <a:rPr lang="en-US" dirty="0" smtClean="0"/>
                        <a:t>Patient Choice Use Case Development </a:t>
                      </a:r>
                    </a:p>
                    <a:p>
                      <a:pPr marL="285750" indent="-285750">
                        <a:buFont typeface="Arial"/>
                        <a:buChar char="•"/>
                      </a:pPr>
                      <a:r>
                        <a:rPr lang="en-US" dirty="0" smtClean="0"/>
                        <a:t>Use Case Timeline</a:t>
                      </a:r>
                    </a:p>
                    <a:p>
                      <a:pPr marL="285750" indent="-285750">
                        <a:buFont typeface="Arial"/>
                        <a:buChar char="•"/>
                      </a:pPr>
                      <a:r>
                        <a:rPr lang="en-US" dirty="0" smtClean="0"/>
                        <a:t>In/Out of</a:t>
                      </a:r>
                      <a:r>
                        <a:rPr lang="en-US" baseline="0" dirty="0" smtClean="0"/>
                        <a:t> Scope, Assumption, Scenarios</a:t>
                      </a:r>
                    </a:p>
                    <a:p>
                      <a:pPr marL="285750" indent="-285750">
                        <a:buFont typeface="Arial"/>
                        <a:buChar char="•"/>
                      </a:pPr>
                      <a:r>
                        <a:rPr lang="en-US" baseline="0" dirty="0" smtClean="0"/>
                        <a:t>Introduction to User Stories </a:t>
                      </a:r>
                      <a:endParaRPr lang="en-US" dirty="0"/>
                    </a:p>
                  </a:txBody>
                  <a:tcPr/>
                </a:tc>
                <a:tc>
                  <a:txBody>
                    <a:bodyPr/>
                    <a:lstStyle/>
                    <a:p>
                      <a:r>
                        <a:rPr lang="en-US" dirty="0" smtClean="0"/>
                        <a:t>50</a:t>
                      </a:r>
                      <a:r>
                        <a:rPr lang="en-US" baseline="0" dirty="0" smtClean="0"/>
                        <a:t> minutes</a:t>
                      </a:r>
                      <a:endParaRPr lang="en-US" dirty="0"/>
                    </a:p>
                  </a:txBody>
                  <a:tcPr/>
                </a:tc>
              </a:tr>
              <a:tr h="480327">
                <a:tc>
                  <a:txBody>
                    <a:bodyPr/>
                    <a:lstStyle/>
                    <a:p>
                      <a:pPr marL="0" indent="0">
                        <a:buFont typeface="Arial"/>
                        <a:buNone/>
                      </a:pPr>
                      <a:r>
                        <a:rPr lang="en-US" dirty="0" smtClean="0"/>
                        <a:t>Next Steps/Questions</a:t>
                      </a:r>
                      <a:endParaRPr lang="en-US" dirty="0"/>
                    </a:p>
                  </a:txBody>
                  <a:tcPr/>
                </a:tc>
                <a:tc>
                  <a:txBody>
                    <a:bodyPr/>
                    <a:lstStyle/>
                    <a:p>
                      <a:r>
                        <a:rPr lang="en-US" dirty="0" smtClean="0"/>
                        <a:t>5 minutes </a:t>
                      </a:r>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General Announcements </a:t>
            </a:r>
          </a:p>
        </p:txBody>
      </p:sp>
      <p:sp>
        <p:nvSpPr>
          <p:cNvPr id="3" name="Content Placeholder 2"/>
          <p:cNvSpPr>
            <a:spLocks noGrp="1"/>
          </p:cNvSpPr>
          <p:nvPr>
            <p:ph idx="1"/>
          </p:nvPr>
        </p:nvSpPr>
        <p:spPr/>
        <p:txBody>
          <a:bodyPr rtlCol="0">
            <a:normAutofit/>
          </a:bodyPr>
          <a:lstStyle/>
          <a:p>
            <a:pPr fontAlgn="auto">
              <a:buClr>
                <a:schemeClr val="accent5"/>
              </a:buClr>
              <a:buFont typeface="Arial"/>
              <a:buChar char="•"/>
              <a:defRPr/>
            </a:pPr>
            <a:r>
              <a:rPr lang="en-US" dirty="0" smtClean="0"/>
              <a:t>The Patient Choice project will meet weekly on Fridays @ 11 am ET</a:t>
            </a:r>
          </a:p>
          <a:p>
            <a:pPr lvl="1" fontAlgn="auto">
              <a:defRPr/>
            </a:pPr>
            <a:r>
              <a:rPr lang="en-US" b="1" dirty="0" smtClean="0"/>
              <a:t>The next working group meeting will be on Friday, December 2</a:t>
            </a:r>
            <a:r>
              <a:rPr lang="en-US" b="1" baseline="30000" dirty="0" smtClean="0"/>
              <a:t>nd</a:t>
            </a:r>
            <a:r>
              <a:rPr lang="en-US" b="1" dirty="0" smtClean="0"/>
              <a:t>, 2016 at 11 am ET</a:t>
            </a:r>
          </a:p>
          <a:p>
            <a:pPr marL="0" indent="0" fontAlgn="auto">
              <a:buClr>
                <a:schemeClr val="accent5"/>
              </a:buClr>
              <a:buFont typeface="Arial"/>
              <a:buNone/>
              <a:defRPr/>
            </a:pPr>
            <a:endParaRPr lang="en-US" b="1" u="sng" dirty="0">
              <a:solidFill>
                <a:srgbClr val="FF0000"/>
              </a:solidFill>
            </a:endParaRPr>
          </a:p>
        </p:txBody>
      </p:sp>
      <p:sp>
        <p:nvSpPr>
          <p:cNvPr id="26627"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429D7FE-1545-491E-951D-788CF6719A5A}" type="slidenum">
              <a:rPr lang="en-US">
                <a:solidFill>
                  <a:srgbClr val="9E9E9C"/>
                </a:solidFill>
                <a:latin typeface="Calibri" pitchFamily="34" charset="0"/>
                <a:cs typeface="Arial" charset="0"/>
              </a:rPr>
              <a:pPr fontAlgn="base">
                <a:spcBef>
                  <a:spcPct val="0"/>
                </a:spcBef>
                <a:spcAft>
                  <a:spcPct val="0"/>
                </a:spcAft>
              </a:pPr>
              <a:t>4</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532561"/>
            <a:ext cx="8229600" cy="1485900"/>
          </a:xfrm>
          <a:extLst/>
        </p:spPr>
        <p:txBody>
          <a:bodyPr rtlCol="0">
            <a:noAutofit/>
          </a:bodyPr>
          <a:lstStyle/>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Use Case:  </a:t>
            </a:r>
          </a:p>
          <a:p>
            <a:pPr marL="0" indent="0" algn="ctr" fontAlgn="auto">
              <a:spcAft>
                <a:spcPts val="0"/>
              </a:spcAft>
              <a:buClr>
                <a:schemeClr val="accent5"/>
              </a:buClr>
              <a:buFont typeface="Arial" pitchFamily="34" charset="0"/>
              <a:buNone/>
              <a:defRPr/>
            </a:pPr>
            <a:r>
              <a:rPr lang="en-US" sz="2600" b="1" dirty="0" smtClean="0">
                <a:ln w="17780" cmpd="sng">
                  <a:solidFill>
                    <a:schemeClr val="accent1">
                      <a:tint val="3000"/>
                    </a:schemeClr>
                  </a:solidFill>
                  <a:prstDash val="solid"/>
                  <a:miter lim="800000"/>
                </a:ln>
              </a:rPr>
              <a:t>Working Session</a:t>
            </a:r>
          </a:p>
        </p:txBody>
      </p:sp>
      <p:sp>
        <p:nvSpPr>
          <p:cNvPr id="27650" name="Slide Number Placeholder 1"/>
          <p:cNvSpPr>
            <a:spLocks noGrp="1"/>
          </p:cNvSpPr>
          <p:nvPr>
            <p:ph type="sldNum" sz="quarter" idx="11"/>
          </p:nvPr>
        </p:nvSpPr>
        <p:spPr bwMode="auto">
          <a:xfrm>
            <a:off x="3124200" y="6497638"/>
            <a:ext cx="2895600" cy="233362"/>
          </a:xfrm>
          <a:noFill/>
          <a:ln>
            <a:miter lim="800000"/>
            <a:headEnd/>
            <a:tailEnd/>
          </a:ln>
        </p:spPr>
        <p:txBody>
          <a:bodyPr wrap="square" numCol="1" anchorCtr="0" compatLnSpc="1">
            <a:prstTxWarp prst="textNoShape">
              <a:avLst/>
            </a:prstTxWarp>
          </a:bodyPr>
          <a:lstStyle/>
          <a:p>
            <a:pPr algn="ctr" fontAlgn="base">
              <a:spcBef>
                <a:spcPct val="0"/>
              </a:spcBef>
              <a:spcAft>
                <a:spcPct val="0"/>
              </a:spcAft>
            </a:pPr>
            <a:fld id="{DEE6CA67-51D4-4381-85D6-F2288A517C29}" type="slidenum">
              <a:rPr lang="en-US" altLang="en-US" sz="1000">
                <a:solidFill>
                  <a:srgbClr val="898989"/>
                </a:solidFill>
                <a:latin typeface="Calibri" pitchFamily="34" charset="0"/>
                <a:ea typeface="MS PGothic" pitchFamily="34" charset="-128"/>
                <a:cs typeface="Arial" charset="0"/>
              </a:rPr>
              <a:pPr algn="ctr" fontAlgn="base">
                <a:spcBef>
                  <a:spcPct val="0"/>
                </a:spcBef>
                <a:spcAft>
                  <a:spcPct val="0"/>
                </a:spcAft>
              </a:pPr>
              <a:t>5</a:t>
            </a:fld>
            <a:endParaRPr lang="en-US" altLang="en-US" sz="1000">
              <a:solidFill>
                <a:srgbClr val="898989"/>
              </a:solidFill>
              <a:latin typeface="Calibri" pitchFamily="34" charset="0"/>
              <a:ea typeface="MS PGothic" pitchFamily="34" charset="-128"/>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MS PGothic" pitchFamily="34" charset="-128"/>
              </a:rPr>
              <a:t>Proposed Use Case &amp; Functional </a:t>
            </a:r>
            <a:br>
              <a:rPr lang="en-US" altLang="en-US" dirty="0">
                <a:ea typeface="MS PGothic" pitchFamily="34" charset="-128"/>
              </a:rPr>
            </a:br>
            <a:r>
              <a:rPr lang="en-US" altLang="en-US" dirty="0">
                <a:ea typeface="MS PGothic" pitchFamily="34" charset="-128"/>
              </a:rPr>
              <a:t>Requirements Development Timeline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31294248"/>
              </p:ext>
            </p:extLst>
          </p:nvPr>
        </p:nvGraphicFramePr>
        <p:xfrm>
          <a:off x="187382" y="1030652"/>
          <a:ext cx="8856691" cy="5433648"/>
        </p:xfrm>
        <a:graphic>
          <a:graphicData uri="http://schemas.openxmlformats.org/drawingml/2006/table">
            <a:tbl>
              <a:tblPr firstRow="1" bandRow="1">
                <a:tableStyleId>{5C22544A-7EE6-4342-B048-85BDC9FD1C3A}</a:tableStyleId>
              </a:tblPr>
              <a:tblGrid>
                <a:gridCol w="719391"/>
                <a:gridCol w="1286962"/>
                <a:gridCol w="3959886"/>
                <a:gridCol w="2890452"/>
              </a:tblGrid>
              <a:tr h="4729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Week</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Target Date</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Calibri" pitchFamily="34" charset="0"/>
                          <a:cs typeface="Arial" charset="0"/>
                        </a:rPr>
                        <a:t>Working Session Tasks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Review and Provide Comments via Confluence (due Thursdays @ 12 pm ET)</a:t>
                      </a:r>
                    </a:p>
                  </a:txBody>
                  <a:tcPr horzOverflow="overflow"/>
                </a:tc>
              </a:tr>
              <a:tr h="4109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11/4</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Introduce Use Case Development Process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a:t>
                      </a:r>
                    </a:p>
                  </a:txBody>
                  <a:tcPr horzOverflow="overflow"/>
                </a:tc>
              </a:tr>
              <a:tr h="4109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11/11</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C3C3B"/>
                          </a:solidFill>
                          <a:effectLst/>
                          <a:latin typeface="Calibri" pitchFamily="34" charset="0"/>
                          <a:cs typeface="Arial" charset="0"/>
                        </a:rPr>
                        <a:t>CANCELLED (VETERAN’S DAY)</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a:t>
                      </a:r>
                    </a:p>
                  </a:txBody>
                  <a:tcPr horzOverflow="overflow"/>
                </a:tc>
              </a:tr>
              <a:tr h="5067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11/18</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Introduce</a:t>
                      </a:r>
                      <a:r>
                        <a:rPr kumimoji="0" lang="en-US" sz="1200" b="1" i="0" u="none" strike="noStrike" cap="none" normalizeH="0" baseline="0" dirty="0" smtClean="0">
                          <a:ln>
                            <a:noFill/>
                          </a:ln>
                          <a:solidFill>
                            <a:srgbClr val="3C3C3B"/>
                          </a:solidFill>
                          <a:effectLst/>
                          <a:latin typeface="Calibri" pitchFamily="34" charset="0"/>
                          <a:cs typeface="Arial" charset="0"/>
                        </a:rPr>
                        <a:t>: </a:t>
                      </a:r>
                      <a:r>
                        <a:rPr kumimoji="0" lang="en-US" sz="1200" b="0" i="0" u="none" strike="noStrike" cap="none" normalizeH="0" baseline="0" dirty="0" smtClean="0">
                          <a:ln>
                            <a:noFill/>
                          </a:ln>
                          <a:solidFill>
                            <a:srgbClr val="3C3C3B"/>
                          </a:solidFill>
                          <a:effectLst/>
                          <a:latin typeface="Calibri" pitchFamily="34" charset="0"/>
                          <a:cs typeface="Arial" charset="0"/>
                        </a:rPr>
                        <a:t>In/Out of Scope,  Assumptions, and User Stories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In/Out of Scope, Assumptions and User Stories</a:t>
                      </a:r>
                    </a:p>
                  </a:txBody>
                  <a:tcPr horzOverflow="overflow"/>
                </a:tc>
              </a:tr>
              <a:tr h="5067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4</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11/25</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C3C3B"/>
                          </a:solidFill>
                          <a:effectLst/>
                          <a:latin typeface="Calibri" pitchFamily="34" charset="0"/>
                          <a:cs typeface="Arial" charset="0"/>
                        </a:rPr>
                        <a:t>CANCELLED (THANKSGIVING)</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In/Out of Scope, Assumptions and User Stories</a:t>
                      </a:r>
                    </a:p>
                  </a:txBody>
                  <a:tcPr horzOverflow="overflow"/>
                </a:tc>
              </a:tr>
              <a:tr h="5067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5</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12/2</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In/Out of Scope, Assumptions, Scenarios, User Stories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In/Out of Scope, Assumptions and User Stories</a:t>
                      </a:r>
                    </a:p>
                  </a:txBody>
                  <a:tcPr horzOverflow="overflow"/>
                </a:tc>
              </a:tr>
              <a:tr h="5067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6</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12/9</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Finalized In/Out of Scope, Finalized Assumptions and User Stories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User Stories</a:t>
                      </a:r>
                    </a:p>
                  </a:txBody>
                  <a:tcPr horzOverflow="overflow"/>
                </a:tc>
              </a:tr>
              <a:tr h="5067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7</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12/16</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Pre/Post Conditions</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User Stories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Pre/Post Conditions and User Stories </a:t>
                      </a:r>
                    </a:p>
                  </a:txBody>
                  <a:tcPr horzOverflow="overflow"/>
                </a:tc>
              </a:tr>
              <a:tr h="4109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8</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12/23</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C3C3B"/>
                          </a:solidFill>
                          <a:effectLst/>
                          <a:latin typeface="Calibri" pitchFamily="34" charset="0"/>
                          <a:cs typeface="Arial" charset="0"/>
                        </a:rPr>
                        <a:t>CANCELLED (CHRISTMAS)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a:t>
                      </a:r>
                    </a:p>
                  </a:txBody>
                  <a:tcPr horzOverflow="overflow"/>
                </a:tc>
              </a:tr>
              <a:tr h="4109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9</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12/30</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C3C3B"/>
                          </a:solidFill>
                          <a:effectLst/>
                          <a:latin typeface="Calibri" pitchFamily="34" charset="0"/>
                          <a:cs typeface="Arial" charset="0"/>
                        </a:rPr>
                        <a:t>CANCELLED (NEW YEAR’S) </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a:t>
                      </a:r>
                    </a:p>
                  </a:txBody>
                  <a:tcPr horzOverflow="overflow"/>
                </a:tc>
              </a:tr>
              <a:tr h="50670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10</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1/6</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Pre/Post Conditions and User Stories </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Pre/Post Conditions and User Stories</a:t>
                      </a:r>
                    </a:p>
                  </a:txBody>
                  <a:tcPr horzOverflow="overflow"/>
                </a:tc>
              </a:tr>
              <a:tr h="2764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11</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1/13</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Finalized User Stories </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Pre/Post Conditions </a:t>
                      </a:r>
                    </a:p>
                  </a:txBody>
                  <a:tcPr horzOverflow="overflow"/>
                </a:tc>
              </a:tr>
            </a:tbl>
          </a:graphicData>
        </a:graphic>
      </p:graphicFrame>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6</a:t>
            </a:fld>
            <a:endParaRPr lang="en-US"/>
          </a:p>
        </p:txBody>
      </p:sp>
      <p:sp>
        <p:nvSpPr>
          <p:cNvPr id="6" name="TextBox 5"/>
          <p:cNvSpPr txBox="1"/>
          <p:nvPr/>
        </p:nvSpPr>
        <p:spPr>
          <a:xfrm>
            <a:off x="187381" y="1563302"/>
            <a:ext cx="8856691" cy="281667"/>
          </a:xfrm>
          <a:prstGeom prst="rect">
            <a:avLst/>
          </a:prstGeom>
          <a:noFill/>
          <a:ln w="41275">
            <a:solidFill>
              <a:schemeClr val="accent5"/>
            </a:solidFill>
          </a:ln>
        </p:spPr>
        <p:txBody>
          <a:bodyPr wrap="square">
            <a:spAutoFit/>
          </a:bodyPr>
          <a:lstStyle/>
          <a:p>
            <a:pPr fontAlgn="auto">
              <a:spcBef>
                <a:spcPts val="0"/>
              </a:spcBef>
              <a:spcAft>
                <a:spcPts val="0"/>
              </a:spcAft>
              <a:defRPr/>
            </a:pPr>
            <a:endParaRPr lang="en-US" dirty="0">
              <a:latin typeface="+mn-lt"/>
              <a:cs typeface="+mn-cs"/>
            </a:endParaRPr>
          </a:p>
        </p:txBody>
      </p:sp>
    </p:spTree>
    <p:extLst>
      <p:ext uri="{BB962C8B-B14F-4D97-AF65-F5344CB8AC3E}">
        <p14:creationId xmlns:p14="http://schemas.microsoft.com/office/powerpoint/2010/main" val="3141283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ea typeface="MS PGothic" pitchFamily="34" charset="-128"/>
              </a:rPr>
              <a:t>Proposed Use Case &amp; Functional </a:t>
            </a:r>
            <a:br>
              <a:rPr lang="en-US" altLang="en-US" dirty="0">
                <a:ea typeface="MS PGothic" pitchFamily="34" charset="-128"/>
              </a:rPr>
            </a:br>
            <a:r>
              <a:rPr lang="en-US" altLang="en-US" dirty="0">
                <a:ea typeface="MS PGothic" pitchFamily="34" charset="-128"/>
              </a:rPr>
              <a:t>Requirements Development Timeline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49031306"/>
              </p:ext>
            </p:extLst>
          </p:nvPr>
        </p:nvGraphicFramePr>
        <p:xfrm>
          <a:off x="187382" y="1030652"/>
          <a:ext cx="8856691" cy="5337950"/>
        </p:xfrm>
        <a:graphic>
          <a:graphicData uri="http://schemas.openxmlformats.org/drawingml/2006/table">
            <a:tbl>
              <a:tblPr firstRow="1" bandRow="1">
                <a:tableStyleId>{5C22544A-7EE6-4342-B048-85BDC9FD1C3A}</a:tableStyleId>
              </a:tblPr>
              <a:tblGrid>
                <a:gridCol w="719391"/>
                <a:gridCol w="1286962"/>
                <a:gridCol w="3959886"/>
                <a:gridCol w="2890452"/>
              </a:tblGrid>
              <a:tr h="6484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Week</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Target Date</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FFFFFF"/>
                          </a:solidFill>
                          <a:effectLst/>
                          <a:latin typeface="Calibri" pitchFamily="34" charset="0"/>
                          <a:cs typeface="Arial" charset="0"/>
                        </a:rPr>
                        <a:t>Working Session Tasks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FFFFFF"/>
                          </a:solidFill>
                          <a:effectLst/>
                          <a:latin typeface="Calibri" pitchFamily="34" charset="0"/>
                          <a:cs typeface="Arial" charset="0"/>
                        </a:rPr>
                        <a:t>Review and Provide Comments via Confluence (due Thursdays @ 12 pm ET)</a:t>
                      </a:r>
                    </a:p>
                  </a:txBody>
                  <a:tcPr horzOverflow="overflow"/>
                </a:tc>
              </a:tr>
              <a:tr h="6269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1/20</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Finalized Assumptions, Finalized Pre/Post Conditions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Introduce:  Actors and Roles</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Actors and Roles</a:t>
                      </a:r>
                    </a:p>
                  </a:txBody>
                  <a:tcPr horzOverflow="overflow"/>
                </a:tc>
              </a:tr>
              <a:tr h="6269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13</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1/27</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Finalized Actors and Roles</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Introduce:  Activity Diagram and Base Flow</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Activity Diagram and Base Flow </a:t>
                      </a:r>
                    </a:p>
                  </a:txBody>
                  <a:tcPr horzOverflow="overflow"/>
                </a:tc>
              </a:tr>
              <a:tr h="6948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14</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2/3</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Activity Diagram and Base Flow </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Introduce: Functional Requirements &amp; Sequence Diagram</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Activity Diagram and Base Flow </a:t>
                      </a:r>
                    </a:p>
                  </a:txBody>
                  <a:tcPr horzOverflow="overflow"/>
                </a:tc>
              </a:tr>
              <a:tr h="87769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15</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2/10</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Finalized Activity Diagrams, Finalized Base Flow, Functional Requirements &amp; Sequence Diagrams </a:t>
                      </a:r>
                    </a:p>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Introduce: Data Requirements, and Risks &amp; Issues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Functional Requirements &amp; Sequence Diagrams, Data Requirements, and Risks &amp; Issues </a:t>
                      </a:r>
                    </a:p>
                  </a:txBody>
                  <a:tcPr horzOverflow="overflow"/>
                </a:tc>
              </a:tr>
              <a:tr h="6948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16</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2/17</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Finalized Functional Requirements &amp; Sequence Diagrams, Data Requirements, and Risks &amp; Issues </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Data Requirements and Risks and Issues </a:t>
                      </a:r>
                    </a:p>
                  </a:txBody>
                  <a:tcPr horzOverflow="overflow"/>
                </a:tc>
              </a:tr>
              <a:tr h="4734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17</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2/24</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1" i="0" u="none" strike="noStrike" cap="none" normalizeH="0" baseline="0" dirty="0" smtClean="0">
                          <a:ln>
                            <a:noFill/>
                          </a:ln>
                          <a:solidFill>
                            <a:srgbClr val="3C3C3B"/>
                          </a:solidFill>
                          <a:effectLst/>
                          <a:latin typeface="Calibri" pitchFamily="34" charset="0"/>
                          <a:cs typeface="Arial" charset="0"/>
                        </a:rPr>
                        <a:t>CANCELLED (HIMSS)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Review: Data Requirements and Risks and Issues </a:t>
                      </a:r>
                    </a:p>
                  </a:txBody>
                  <a:tcPr horzOverflow="overflow"/>
                </a:tc>
              </a:tr>
              <a:tr h="6948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18</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3C3C3B"/>
                          </a:solidFill>
                          <a:effectLst/>
                          <a:latin typeface="Calibri" pitchFamily="34" charset="0"/>
                          <a:cs typeface="Arial" charset="0"/>
                        </a:rPr>
                        <a:t>3/3</a:t>
                      </a:r>
                    </a:p>
                  </a:txBody>
                  <a:tcPr horzOverflow="overflow"/>
                </a:tc>
                <a:tc>
                  <a:txBody>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Review: Finalized  Data Requirements, and Finalized Risks &amp; Issues</a:t>
                      </a: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cap="none" normalizeH="0" baseline="0" dirty="0" smtClean="0">
                          <a:ln>
                            <a:noFill/>
                          </a:ln>
                          <a:solidFill>
                            <a:srgbClr val="3C3C3B"/>
                          </a:solidFill>
                          <a:effectLst/>
                          <a:latin typeface="Calibri" pitchFamily="34" charset="0"/>
                          <a:cs typeface="Arial" charset="0"/>
                        </a:rPr>
                        <a:t>End to End Review</a:t>
                      </a:r>
                    </a:p>
                  </a:txBody>
                  <a:tcPr horzOverflow="overflow"/>
                </a:tc>
              </a:tr>
            </a:tbl>
          </a:graphicData>
        </a:graphic>
      </p:graphicFrame>
      <p:sp>
        <p:nvSpPr>
          <p:cNvPr id="4" name="Slide Number Placeholder 3"/>
          <p:cNvSpPr>
            <a:spLocks noGrp="1"/>
          </p:cNvSpPr>
          <p:nvPr>
            <p:ph type="sldNum" sz="quarter" idx="11"/>
          </p:nvPr>
        </p:nvSpPr>
        <p:spPr/>
        <p:txBody>
          <a:bodyPr/>
          <a:lstStyle/>
          <a:p>
            <a:pPr>
              <a:defRPr/>
            </a:pPr>
            <a:fld id="{A49FF5D6-FC7F-4CF3-84AD-D31AD3BEFC82}" type="slidenum">
              <a:rPr lang="en-US" smtClean="0"/>
              <a:pPr>
                <a:defRPr/>
              </a:pPr>
              <a:t>7</a:t>
            </a:fld>
            <a:endParaRPr lang="en-US"/>
          </a:p>
        </p:txBody>
      </p:sp>
    </p:spTree>
    <p:extLst>
      <p:ext uri="{BB962C8B-B14F-4D97-AF65-F5344CB8AC3E}">
        <p14:creationId xmlns:p14="http://schemas.microsoft.com/office/powerpoint/2010/main" val="671926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 name="Title 1"/>
          <p:cNvSpPr>
            <a:spLocks noGrp="1"/>
          </p:cNvSpPr>
          <p:nvPr>
            <p:ph type="title"/>
          </p:nvPr>
        </p:nvSpPr>
        <p:spPr/>
        <p:txBody>
          <a:bodyPr/>
          <a:lstStyle/>
          <a:p>
            <a:r>
              <a:rPr lang="en-US" smtClean="0"/>
              <a:t>Section Review </a:t>
            </a:r>
          </a:p>
        </p:txBody>
      </p:sp>
      <p:sp>
        <p:nvSpPr>
          <p:cNvPr id="3" name="Content Placeholder 2"/>
          <p:cNvSpPr>
            <a:spLocks noGrp="1"/>
          </p:cNvSpPr>
          <p:nvPr>
            <p:ph idx="1"/>
          </p:nvPr>
        </p:nvSpPr>
        <p:spPr/>
        <p:txBody>
          <a:bodyPr rtlCol="0">
            <a:normAutofit/>
          </a:bodyPr>
          <a:lstStyle/>
          <a:p>
            <a:pPr fontAlgn="auto">
              <a:buClr>
                <a:schemeClr val="accent5"/>
              </a:buClr>
              <a:buFont typeface="Arial"/>
              <a:buChar char="•"/>
              <a:defRPr/>
            </a:pPr>
            <a:r>
              <a:rPr lang="en-US" dirty="0" smtClean="0"/>
              <a:t>1. Introduce and review the following sections: </a:t>
            </a:r>
          </a:p>
          <a:p>
            <a:pPr marL="800100" lvl="1" indent="-342900" fontAlgn="auto">
              <a:buFont typeface="+mj-lt"/>
              <a:buAutoNum type="arabicPeriod"/>
              <a:defRPr/>
            </a:pPr>
            <a:r>
              <a:rPr lang="en-US" dirty="0" smtClean="0"/>
              <a:t>Scope Items</a:t>
            </a:r>
          </a:p>
          <a:p>
            <a:pPr marL="800100" lvl="1" indent="-342900" fontAlgn="auto">
              <a:buFont typeface="+mj-lt"/>
              <a:buAutoNum type="arabicPeriod"/>
              <a:defRPr/>
            </a:pPr>
            <a:r>
              <a:rPr lang="en-US" dirty="0" smtClean="0"/>
              <a:t>Assumptions </a:t>
            </a:r>
          </a:p>
          <a:p>
            <a:pPr marL="800100" lvl="1" indent="-342900" fontAlgn="auto">
              <a:buFont typeface="+mj-lt"/>
              <a:buAutoNum type="arabicPeriod"/>
              <a:defRPr/>
            </a:pPr>
            <a:r>
              <a:rPr lang="en-US" dirty="0" smtClean="0"/>
              <a:t>Draft User Stories</a:t>
            </a:r>
          </a:p>
          <a:p>
            <a:pPr marL="514350" lvl="1" indent="0" fontAlgn="auto">
              <a:buNone/>
              <a:defRPr/>
            </a:pPr>
            <a:endParaRPr lang="en-US" dirty="0"/>
          </a:p>
          <a:p>
            <a:pPr marL="514350" lvl="1" indent="0" fontAlgn="auto">
              <a:buFont typeface="Lucida Grande"/>
              <a:buNone/>
              <a:defRPr/>
            </a:pPr>
            <a:endParaRPr lang="en-US" dirty="0" smtClean="0"/>
          </a:p>
        </p:txBody>
      </p:sp>
      <p:sp>
        <p:nvSpPr>
          <p:cNvPr id="1055"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FA2100-8213-4132-826E-0F9BDC953EEC}" type="slidenum">
              <a:rPr lang="en-US">
                <a:solidFill>
                  <a:srgbClr val="9E9E9C"/>
                </a:solidFill>
                <a:latin typeface="Calibri" pitchFamily="34" charset="0"/>
                <a:cs typeface="Arial" charset="0"/>
              </a:rPr>
              <a:pPr fontAlgn="base">
                <a:spcBef>
                  <a:spcPct val="0"/>
                </a:spcBef>
                <a:spcAft>
                  <a:spcPct val="0"/>
                </a:spcAft>
              </a:pPr>
              <a:t>8</a:t>
            </a:fld>
            <a:endParaRPr lang="en-US">
              <a:solidFill>
                <a:srgbClr val="9E9E9C"/>
              </a:solidFill>
              <a:latin typeface="Calibri" pitchFamily="34" charset="0"/>
              <a:cs typeface="Arial" charset="0"/>
            </a:endParaRPr>
          </a:p>
        </p:txBody>
      </p:sp>
      <p:sp>
        <p:nvSpPr>
          <p:cNvPr id="5" name="TextBox 4"/>
          <p:cNvSpPr txBox="1"/>
          <p:nvPr/>
        </p:nvSpPr>
        <p:spPr>
          <a:xfrm>
            <a:off x="5822950" y="1817688"/>
            <a:ext cx="2049463" cy="923925"/>
          </a:xfrm>
          <a:prstGeom prst="rect">
            <a:avLst/>
          </a:prstGeom>
          <a:solidFill>
            <a:schemeClr val="accent5">
              <a:lumMod val="20000"/>
              <a:lumOff val="80000"/>
            </a:schemeClr>
          </a:solidFill>
        </p:spPr>
        <p:style>
          <a:lnRef idx="2">
            <a:schemeClr val="accent5"/>
          </a:lnRef>
          <a:fillRef idx="1">
            <a:schemeClr val="lt1"/>
          </a:fillRef>
          <a:effectRef idx="0">
            <a:schemeClr val="accent5"/>
          </a:effectRef>
          <a:fontRef idx="minor">
            <a:schemeClr val="dk1"/>
          </a:fontRef>
        </p:style>
        <p:txBody>
          <a:bodyPr>
            <a:spAutoFit/>
          </a:bodyPr>
          <a:lstStyle/>
          <a:p>
            <a:pPr algn="ctr" fontAlgn="auto">
              <a:spcBef>
                <a:spcPts val="0"/>
              </a:spcBef>
              <a:spcAft>
                <a:spcPts val="0"/>
              </a:spcAft>
              <a:defRPr/>
            </a:pPr>
            <a:r>
              <a:rPr lang="en-US" dirty="0"/>
              <a:t>Click the icon to open the </a:t>
            </a:r>
          </a:p>
          <a:p>
            <a:pPr algn="ctr" fontAlgn="auto">
              <a:spcBef>
                <a:spcPts val="0"/>
              </a:spcBef>
              <a:spcAft>
                <a:spcPts val="0"/>
              </a:spcAft>
              <a:defRPr/>
            </a:pPr>
            <a:r>
              <a:rPr lang="en-US" dirty="0"/>
              <a:t>Word Document</a:t>
            </a:r>
          </a:p>
        </p:txBody>
      </p:sp>
      <p:cxnSp>
        <p:nvCxnSpPr>
          <p:cNvPr id="6" name="Straight Arrow Connector 5"/>
          <p:cNvCxnSpPr/>
          <p:nvPr/>
        </p:nvCxnSpPr>
        <p:spPr>
          <a:xfrm flipH="1">
            <a:off x="4968875" y="2278063"/>
            <a:ext cx="84455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487000685"/>
              </p:ext>
            </p:extLst>
          </p:nvPr>
        </p:nvGraphicFramePr>
        <p:xfrm>
          <a:off x="3763634" y="1722112"/>
          <a:ext cx="1061146" cy="1015009"/>
        </p:xfrm>
        <a:graphic>
          <a:graphicData uri="http://schemas.openxmlformats.org/presentationml/2006/ole">
            <mc:AlternateContent xmlns:mc="http://schemas.openxmlformats.org/markup-compatibility/2006">
              <mc:Choice xmlns:v="urn:schemas-microsoft-com:vml" Requires="v">
                <p:oleObj spid="_x0000_s1090" name="Document" showAsIcon="1" r:id="rId3" imgW="584200" imgH="558800" progId="Word.Document.12">
                  <p:embed/>
                </p:oleObj>
              </mc:Choice>
              <mc:Fallback>
                <p:oleObj name="Document" showAsIcon="1" r:id="rId3" imgW="584200" imgH="558800" progId="Word.Document.12">
                  <p:embed/>
                  <p:pic>
                    <p:nvPicPr>
                      <p:cNvPr id="0" name=""/>
                      <p:cNvPicPr/>
                      <p:nvPr/>
                    </p:nvPicPr>
                    <p:blipFill>
                      <a:blip r:embed="rId4"/>
                      <a:stretch>
                        <a:fillRect/>
                      </a:stretch>
                    </p:blipFill>
                    <p:spPr>
                      <a:xfrm>
                        <a:off x="3763634" y="1722112"/>
                        <a:ext cx="1061146" cy="1015009"/>
                      </a:xfrm>
                      <a:prstGeom prst="rect">
                        <a:avLst/>
                      </a:prstGeom>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smtClean="0"/>
              <a:t>Phase 1: In-Scope</a:t>
            </a:r>
          </a:p>
        </p:txBody>
      </p:sp>
      <p:sp>
        <p:nvSpPr>
          <p:cNvPr id="35842" name="Content Placeholder 2"/>
          <p:cNvSpPr>
            <a:spLocks noGrp="1"/>
          </p:cNvSpPr>
          <p:nvPr>
            <p:ph idx="1"/>
          </p:nvPr>
        </p:nvSpPr>
        <p:spPr/>
        <p:txBody>
          <a:bodyPr/>
          <a:lstStyle/>
          <a:p>
            <a:pPr lvl="0"/>
            <a:r>
              <a:rPr lang="en-US" dirty="0"/>
              <a:t>Semantic understanding of a basic choice for research consent decision and the corresponding information that comprises a privacy consent directive</a:t>
            </a:r>
          </a:p>
          <a:p>
            <a:pPr lvl="0"/>
            <a:r>
              <a:rPr lang="en-US" dirty="0"/>
              <a:t>Demonstrate the use of computable consent to enable privacy policy implementation and information access control decisions</a:t>
            </a:r>
          </a:p>
        </p:txBody>
      </p:sp>
      <p:sp>
        <p:nvSpPr>
          <p:cNvPr id="35843"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E5B7E5E-60AE-4C86-B85D-DDB21EC0F9A6}" type="slidenum">
              <a:rPr lang="en-US">
                <a:solidFill>
                  <a:srgbClr val="9E9E9C"/>
                </a:solidFill>
                <a:latin typeface="Calibri" pitchFamily="34" charset="0"/>
                <a:cs typeface="Arial" charset="0"/>
              </a:rPr>
              <a:pPr fontAlgn="base">
                <a:spcBef>
                  <a:spcPct val="0"/>
                </a:spcBef>
                <a:spcAft>
                  <a:spcPct val="0"/>
                </a:spcAft>
              </a:pPr>
              <a:t>9</a:t>
            </a:fld>
            <a:endParaRPr lang="en-US">
              <a:solidFill>
                <a:srgbClr val="9E9E9C"/>
              </a:solidFill>
              <a:latin typeface="Calibri" pitchFamily="34"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NC 1">
      <a:dk1>
        <a:srgbClr val="3C3C3B"/>
      </a:dk1>
      <a:lt1>
        <a:sysClr val="window" lastClr="FFFFFF"/>
      </a:lt1>
      <a:dk2>
        <a:srgbClr val="07538F"/>
      </a:dk2>
      <a:lt2>
        <a:srgbClr val="FFEBAF"/>
      </a:lt2>
      <a:accent1>
        <a:srgbClr val="056DB1"/>
      </a:accent1>
      <a:accent2>
        <a:srgbClr val="00A8E1"/>
      </a:accent2>
      <a:accent3>
        <a:srgbClr val="FFC425"/>
      </a:accent3>
      <a:accent4>
        <a:srgbClr val="EA9C1C"/>
      </a:accent4>
      <a:accent5>
        <a:srgbClr val="ED1C24"/>
      </a:accent5>
      <a:accent6>
        <a:srgbClr val="16B0A5"/>
      </a:accent6>
      <a:hlink>
        <a:srgbClr val="0000FF"/>
      </a:hlink>
      <a:folHlink>
        <a:srgbClr val="68306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3948</TotalTime>
  <Words>2384</Words>
  <Application>Microsoft Macintosh PowerPoint</Application>
  <PresentationFormat>On-screen Show (4:3)</PresentationFormat>
  <Paragraphs>283</Paragraphs>
  <Slides>24</Slides>
  <Notes>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27" baseType="lpstr">
      <vt:lpstr>Office Theme</vt:lpstr>
      <vt:lpstr>1_Office Theme</vt:lpstr>
      <vt:lpstr>Microsoft Word Document</vt:lpstr>
      <vt:lpstr>The Patient Choice Project</vt:lpstr>
      <vt:lpstr>Call Logistics</vt:lpstr>
      <vt:lpstr>Agenda </vt:lpstr>
      <vt:lpstr>General Announcements </vt:lpstr>
      <vt:lpstr>PowerPoint Presentation</vt:lpstr>
      <vt:lpstr>Proposed Use Case &amp; Functional  Requirements Development Timeline</vt:lpstr>
      <vt:lpstr>Proposed Use Case &amp; Functional  Requirements Development Timeline</vt:lpstr>
      <vt:lpstr>Section Review </vt:lpstr>
      <vt:lpstr>Phase 1: In-Scope</vt:lpstr>
      <vt:lpstr>Phase 1: Out of Scope</vt:lpstr>
      <vt:lpstr>Use Case Assumptions </vt:lpstr>
      <vt:lpstr>Basic Choice for Research Consent – Use Case Development Agenda</vt:lpstr>
      <vt:lpstr>Common Rule Informed Consent: Elements (45 CFR 46.116)</vt:lpstr>
      <vt:lpstr>HIPAA Patient Authorization: Elements (45 CFR 164.508)</vt:lpstr>
      <vt:lpstr>Common Rule Informed Consent: Detailed Elements (1)</vt:lpstr>
      <vt:lpstr>Common Rule Informed Consent: Detailed Elements (2)</vt:lpstr>
      <vt:lpstr>Common Rule Informed Consent: Detailed Elements (3)</vt:lpstr>
      <vt:lpstr>HIPAA Patient Authorization: Detailed Elements (1)</vt:lpstr>
      <vt:lpstr>HIPAA Patient Authorization: Detailed Elements (2)</vt:lpstr>
      <vt:lpstr>PowerPoint Presentation</vt:lpstr>
      <vt:lpstr>PowerPoint Presentation</vt:lpstr>
      <vt:lpstr>Next Steps </vt:lpstr>
      <vt:lpstr>Project Contact Information</vt:lpstr>
      <vt:lpstr>Thank you for joining!</vt:lpstr>
    </vt:vector>
  </TitlesOfParts>
  <Manager/>
  <Company>ESAC,Inc.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Patient Choice Project</dc:title>
  <dc:subject/>
  <dc:creator>Taima Gomez</dc:creator>
  <cp:keywords/>
  <dc:description/>
  <cp:lastModifiedBy>Taima Gomez</cp:lastModifiedBy>
  <cp:revision>69</cp:revision>
  <dcterms:created xsi:type="dcterms:W3CDTF">2016-01-05T18:39:58Z</dcterms:created>
  <dcterms:modified xsi:type="dcterms:W3CDTF">2016-11-18T13:41:33Z</dcterms:modified>
  <cp:category/>
</cp:coreProperties>
</file>