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404" r:id="rId2"/>
    <p:sldId id="400" r:id="rId3"/>
    <p:sldId id="401" r:id="rId4"/>
    <p:sldId id="402" r:id="rId5"/>
    <p:sldId id="403" r:id="rId6"/>
    <p:sldId id="407" r:id="rId7"/>
    <p:sldId id="408" r:id="rId8"/>
    <p:sldId id="396" r:id="rId9"/>
    <p:sldId id="406" r:id="rId10"/>
    <p:sldId id="405" r:id="rId11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31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geli Patel" initials="AP" lastIdx="1" clrIdx="0"/>
  <p:cmAuthor id="1" name="Jeremy Maxwell" initials="JCM" lastIdx="2" clrIdx="1"/>
  <p:cmAuthor id="2" name="Ali Khan" initials="" lastIdx="2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22" autoAdjust="0"/>
    <p:restoredTop sz="71988" autoAdjust="0"/>
  </p:normalViewPr>
  <p:slideViewPr>
    <p:cSldViewPr snapToGrid="0" snapToObjects="1">
      <p:cViewPr varScale="1">
        <p:scale>
          <a:sx n="76" d="100"/>
          <a:sy n="76" d="100"/>
        </p:scale>
        <p:origin x="-2360" y="-112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187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67" d="100"/>
          <a:sy n="67" d="100"/>
        </p:scale>
        <p:origin x="2376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commentAuthors" Target="commentAuthors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2CC6149-DCD3-E74D-95A1-F2D3A93C81CE}" type="datetimeFigureOut">
              <a:rPr lang="en-US" smtClean="0"/>
              <a:t>2/8/18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56353DF8-3F61-0E4E-B28E-0F74210F11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1315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9EE203F-457C-F64E-9721-128CEB4E89CE}" type="datetimeFigureOut">
              <a:rPr lang="en-US" smtClean="0"/>
              <a:t>2/8/18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0CB510D-27BC-3F49-BD7F-CF16AD5232B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Notes Placeholder 7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9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209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B510D-27BC-3F49-BD7F-CF16AD5232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63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B510D-27BC-3F49-BD7F-CF16AD5232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652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B510D-27BC-3F49-BD7F-CF16AD5232B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568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465887">
              <a:defRPr/>
            </a:pPr>
            <a:r>
              <a:rPr lang="en-US" dirty="0" smtClean="0"/>
              <a:t> </a:t>
            </a:r>
            <a:endParaRPr lang="en-US" baseline="0" dirty="0" smtClean="0"/>
          </a:p>
          <a:p>
            <a:pPr defTabSz="465887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B510D-27BC-3F49-BD7F-CF16AD5232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950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B510D-27BC-3F49-BD7F-CF16AD5232B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411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he Office of the National Coordinator for Health Information Technology&#10;Health and Human Service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08000" y="1421977"/>
            <a:ext cx="8089900" cy="880981"/>
          </a:xfrm>
        </p:spPr>
        <p:txBody>
          <a:bodyPr tIns="0" bIns="0" anchor="b">
            <a:no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2800" spc="0" baseline="0"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Add Two Lines (max) of Title Text (28pt font)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08000" y="2468058"/>
            <a:ext cx="8089900" cy="641382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8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Add Two Lines (max) of Optional Subtitle Text (18pt font)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37300" y="6609649"/>
            <a:ext cx="2564682" cy="261051"/>
          </a:xfrm>
          <a:prstGeom prst="rect">
            <a:avLst/>
          </a:prstGeom>
        </p:spPr>
        <p:txBody>
          <a:bodyPr tIns="0" bIns="0"/>
          <a:lstStyle>
            <a:lvl1pPr algn="r">
              <a:defRPr sz="13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MONTH DAY, YEAR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508000" y="3225799"/>
            <a:ext cx="8089900" cy="292101"/>
          </a:xfrm>
        </p:spPr>
        <p:txBody>
          <a:bodyPr tIns="0" bIns="0"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500" baseline="0">
                <a:solidFill>
                  <a:srgbClr val="FFFFFF"/>
                </a:solidFill>
              </a:defRPr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Presenter Name, Title | Organization (15pt font)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546100" y="2391858"/>
            <a:ext cx="8051800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4700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 userDrawn="1"/>
        </p:nvSpPr>
        <p:spPr>
          <a:xfrm>
            <a:off x="8728518" y="0"/>
            <a:ext cx="410022" cy="916251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>
            <a:off x="1" y="0"/>
            <a:ext cx="9096829" cy="916251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929761"/>
            <a:ext cx="9138539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Slide Title (2 line maximum, 20pt font)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139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 userDrawn="1"/>
        </p:nvSpPr>
        <p:spPr>
          <a:xfrm>
            <a:off x="8728518" y="0"/>
            <a:ext cx="410022" cy="916251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>
            <a:off x="1" y="0"/>
            <a:ext cx="9096829" cy="916251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929761"/>
            <a:ext cx="9138539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Slide Title (2 line maximum, 20pt font)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295400"/>
            <a:ext cx="4038600" cy="4865148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8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entagon 9"/>
          <p:cNvSpPr/>
          <p:nvPr userDrawn="1"/>
        </p:nvSpPr>
        <p:spPr>
          <a:xfrm>
            <a:off x="8728518" y="0"/>
            <a:ext cx="410022" cy="916251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entagon 10"/>
          <p:cNvSpPr/>
          <p:nvPr userDrawn="1"/>
        </p:nvSpPr>
        <p:spPr>
          <a:xfrm>
            <a:off x="1" y="0"/>
            <a:ext cx="9096829" cy="916251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0" y="929761"/>
            <a:ext cx="9138539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Slide Title (2 line maximum, 20pt font)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350178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89940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21225" y="1350178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21225" y="1989940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7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Graph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5426869"/>
            <a:ext cx="8382000" cy="585069"/>
          </a:xfrm>
        </p:spPr>
        <p:txBody>
          <a:bodyPr>
            <a:normAutofit/>
          </a:bodyPr>
          <a:lstStyle>
            <a:lvl1pPr algn="ctr">
              <a:defRPr sz="1700" b="1">
                <a:solidFill>
                  <a:srgbClr val="07538F"/>
                </a:solidFill>
              </a:defRPr>
            </a:lvl1pPr>
          </a:lstStyle>
          <a:p>
            <a:r>
              <a:rPr lang="en-US" dirty="0" smtClean="0"/>
              <a:t>Click to Insert Image Caption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0" y="0"/>
            <a:ext cx="9144000" cy="542686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 smtClean="0"/>
              <a:t>Click to insert an image that fills the entire slide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464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Stack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agon 7"/>
          <p:cNvSpPr/>
          <p:nvPr userDrawn="1"/>
        </p:nvSpPr>
        <p:spPr>
          <a:xfrm>
            <a:off x="8728518" y="0"/>
            <a:ext cx="410022" cy="916251"/>
          </a:xfrm>
          <a:prstGeom prst="homePlate">
            <a:avLst>
              <a:gd name="adj" fmla="val 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entagon 8"/>
          <p:cNvSpPr/>
          <p:nvPr userDrawn="1"/>
        </p:nvSpPr>
        <p:spPr>
          <a:xfrm>
            <a:off x="1" y="0"/>
            <a:ext cx="9096829" cy="916251"/>
          </a:xfrm>
          <a:prstGeom prst="homePlate">
            <a:avLst>
              <a:gd name="adj" fmla="val 21132"/>
            </a:avLst>
          </a:prstGeom>
          <a:solidFill>
            <a:srgbClr val="07538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0" y="929761"/>
            <a:ext cx="9138539" cy="0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 smtClean="0"/>
              <a:t>Click to Add Slide Title (2 line maximum, 20pt font)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293675"/>
            <a:ext cx="8382000" cy="2924539"/>
          </a:xfrm>
        </p:spPr>
        <p:txBody>
          <a:bodyPr>
            <a:normAutofit/>
          </a:bodyPr>
          <a:lstStyle>
            <a:lvl1pPr>
              <a:defRPr sz="2000" b="1"/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  <a:r>
              <a:rPr lang="en-US" sz="2600" b="0" i="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1_Two Content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4477123"/>
            <a:ext cx="8382000" cy="1293199"/>
          </a:xfrm>
        </p:spPr>
        <p:txBody>
          <a:bodyPr>
            <a:noAutofit/>
          </a:bodyPr>
          <a:lstStyle>
            <a:lvl1pPr>
              <a:defRPr sz="2000" b="1" baseline="0">
                <a:solidFill>
                  <a:schemeClr val="tx2"/>
                </a:solidFill>
              </a:defRPr>
            </a:lvl1pPr>
            <a:lvl2pPr>
              <a:defRPr sz="1800"/>
            </a:lvl2pPr>
            <a:lvl3pPr>
              <a:defRPr sz="1500"/>
            </a:lvl3pPr>
            <a:lvl4pPr>
              <a:defRPr sz="15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444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 descr="The Office of the National Coordinator for Health Information Technology&#10;Health and Human Services&#10;&#10;For more information, visit healthit.gov or follow ONC on Twitter @ONC_HealthIT or YouTube @HHSONC.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4" name="Picture 3" descr="EndSlide.jpg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 userDrawn="1"/>
          </p:nvGrpSpPr>
          <p:grpSpPr>
            <a:xfrm>
              <a:off x="3012541" y="5340467"/>
              <a:ext cx="5874738" cy="917265"/>
              <a:chOff x="3012541" y="5340467"/>
              <a:chExt cx="5874738" cy="917265"/>
            </a:xfrm>
          </p:grpSpPr>
          <p:pic>
            <p:nvPicPr>
              <p:cNvPr id="28" name="Picture 27" descr="HealthIT.gov"/>
              <p:cNvPicPr>
                <a:picLocks noChangeAspect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92134" y="5340467"/>
                <a:ext cx="1995145" cy="917265"/>
              </a:xfrm>
              <a:prstGeom prst="rect">
                <a:avLst/>
              </a:prstGeom>
            </p:spPr>
          </p:pic>
          <p:pic>
            <p:nvPicPr>
              <p:cNvPr id="30" name="Picture 29" descr="Twitter"/>
              <p:cNvPicPr>
                <a:picLocks noChangeAspect="1"/>
              </p:cNvPicPr>
              <p:nvPr userDrawn="1"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12541" y="5814128"/>
                <a:ext cx="382406" cy="382404"/>
              </a:xfrm>
              <a:prstGeom prst="rect">
                <a:avLst/>
              </a:prstGeom>
            </p:spPr>
          </p:pic>
          <p:pic>
            <p:nvPicPr>
              <p:cNvPr id="32" name="Picture 31" descr="YouTube"/>
              <p:cNvPicPr>
                <a:picLocks noChangeAspect="1"/>
              </p:cNvPicPr>
              <p:nvPr userDrawn="1"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122408" y="5859454"/>
                <a:ext cx="338208" cy="238133"/>
              </a:xfrm>
              <a:prstGeom prst="rect">
                <a:avLst/>
              </a:prstGeom>
            </p:spPr>
          </p:pic>
        </p:grpSp>
      </p:grp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03539" y="1801780"/>
            <a:ext cx="4597955" cy="952829"/>
          </a:xfrm>
        </p:spPr>
        <p:txBody>
          <a:bodyPr anchor="b"/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r>
              <a:rPr lang="en-US" dirty="0" smtClean="0"/>
              <a:t>Click to Add Closing 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103539" y="2999214"/>
            <a:ext cx="4597955" cy="2053515"/>
          </a:xfrm>
        </p:spPr>
        <p:txBody>
          <a:bodyPr anchor="t"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  <a:lvl2pPr marL="0" indent="0">
              <a:buFont typeface="Arial"/>
              <a:buNone/>
              <a:defRPr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 smtClean="0"/>
              <a:t>CONTACT INFORMATION</a:t>
            </a:r>
          </a:p>
          <a:p>
            <a:pPr lvl="1"/>
            <a:r>
              <a:rPr lang="en-US" dirty="0" smtClean="0"/>
              <a:t>Speaker Name, Title, Organization</a:t>
            </a:r>
            <a:br>
              <a:rPr lang="en-US" dirty="0" smtClean="0"/>
            </a:br>
            <a:r>
              <a:rPr lang="en-US" dirty="0" smtClean="0"/>
              <a:t>email address, phone number</a:t>
            </a:r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13715"/>
            <a:ext cx="28956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3367416" y="5828802"/>
            <a:ext cx="1444125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@</a:t>
            </a:r>
            <a:r>
              <a:rPr lang="en-US" sz="1300" dirty="0" err="1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ONC_HealthIT</a:t>
            </a:r>
            <a:endParaRPr lang="en-US" sz="1300" dirty="0">
              <a:solidFill>
                <a:schemeClr val="tx2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 userDrawn="1"/>
        </p:nvSpPr>
        <p:spPr>
          <a:xfrm>
            <a:off x="5465466" y="5828802"/>
            <a:ext cx="1076349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Arial"/>
                <a:cs typeface="Arial"/>
              </a:rPr>
              <a:t>@HHSONC</a:t>
            </a:r>
            <a:endParaRPr lang="en-US" sz="1300" dirty="0">
              <a:solidFill>
                <a:schemeClr val="tx2">
                  <a:lumMod val="20000"/>
                  <a:lumOff val="80000"/>
                </a:schemeClr>
              </a:solidFill>
              <a:latin typeface="Arial"/>
              <a:cs typeface="Arial"/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103539" y="2833304"/>
            <a:ext cx="4597955" cy="61685"/>
          </a:xfrm>
          <a:prstGeom prst="line">
            <a:avLst/>
          </a:prstGeom>
          <a:ln w="28575" cmpd="sng">
            <a:solidFill>
              <a:schemeClr val="accent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6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jpe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yellowbar.jpg"/>
          <p:cNvPicPr>
            <a:picLocks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1" y="6727967"/>
            <a:ext cx="9143925" cy="148403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143000"/>
            <a:ext cx="8382000" cy="5044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98297"/>
            <a:ext cx="2895600" cy="231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4111" y="6502758"/>
            <a:ext cx="2133600" cy="231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2FFB6AE-E1BF-994E-8E90-6BA7B36DE5D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Office of the National Coordinator for Health Information Technology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019" y="6308016"/>
            <a:ext cx="1371600" cy="367283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73974"/>
            <a:ext cx="8382000" cy="780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91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  <p:sldLayoutId id="2147483655" r:id="rId6"/>
    <p:sldLayoutId id="2147483656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5"/>
        </a:buClr>
        <a:buFont typeface="Arial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1"/>
        </a:buClr>
        <a:buFont typeface="Lucida Grande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Lucida Grande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10000"/>
        </a:lnSpc>
        <a:spcBef>
          <a:spcPts val="1000"/>
        </a:spcBef>
        <a:spcAft>
          <a:spcPts val="400"/>
        </a:spcAft>
        <a:buClr>
          <a:schemeClr val="accent2"/>
        </a:buClr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10000"/>
        </a:lnSpc>
        <a:spcBef>
          <a:spcPts val="1200"/>
        </a:spcBef>
        <a:spcAft>
          <a:spcPts val="0"/>
        </a:spcAft>
        <a:buClr>
          <a:schemeClr val="bg1">
            <a:lumMod val="50000"/>
          </a:schemeClr>
        </a:buClr>
        <a:buFont typeface="Arial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l7.org/events/working_group_meeting/2018/01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Patient Choice Technical Project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8000" y="2468058"/>
            <a:ext cx="8089900" cy="799124"/>
          </a:xfrm>
        </p:spPr>
        <p:txBody>
          <a:bodyPr/>
          <a:lstStyle/>
          <a:p>
            <a:r>
              <a:rPr lang="en-US" dirty="0" smtClean="0"/>
              <a:t>Pilots Working Group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February 9</a:t>
            </a:r>
            <a:r>
              <a:rPr lang="en-US" dirty="0" smtClean="0"/>
              <a:t>, 2018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03560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3226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Call Logistics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you are not speaking, please keep your phone on mute</a:t>
            </a:r>
          </a:p>
          <a:p>
            <a:r>
              <a:rPr lang="en-US" dirty="0" smtClean="0"/>
              <a:t>Do not put your phone on hold – if you need to take a call, hang up and dial in again when finished with your other call</a:t>
            </a:r>
          </a:p>
          <a:p>
            <a:r>
              <a:rPr lang="en-US" dirty="0" smtClean="0"/>
              <a:t>This meeting is being recorded</a:t>
            </a:r>
          </a:p>
          <a:p>
            <a:r>
              <a:rPr lang="en-US" smtClean="0"/>
              <a:t>Feel free to use the “Chat” feature for questions, comments or any items you would like the moderator or participants to know</a:t>
            </a:r>
          </a:p>
          <a:p>
            <a:endParaRPr lang="en-US" dirty="0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10CAC38-BA84-41BB-A23A-042A69D54F8F}" type="slidenum">
              <a:rPr lang="en-US">
                <a:solidFill>
                  <a:srgbClr val="9E9E9C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solidFill>
                <a:srgbClr val="9E9E9C"/>
              </a:solidFill>
              <a:latin typeface="Calibri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8369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Announcements</a:t>
            </a:r>
            <a:endParaRPr lang="en-US" dirty="0" smtClean="0"/>
          </a:p>
          <a:p>
            <a:r>
              <a:rPr lang="en-US" dirty="0" smtClean="0"/>
              <a:t>Research </a:t>
            </a:r>
            <a:r>
              <a:rPr lang="en-US" dirty="0"/>
              <a:t>Action for Health Network (</a:t>
            </a:r>
            <a:r>
              <a:rPr lang="en-US" dirty="0" err="1" smtClean="0"/>
              <a:t>REACHnet</a:t>
            </a:r>
            <a:r>
              <a:rPr lang="en-US" dirty="0"/>
              <a:t>)</a:t>
            </a:r>
            <a:r>
              <a:rPr lang="en-US" dirty="0" smtClean="0"/>
              <a:t> Pilot Update</a:t>
            </a:r>
            <a:endParaRPr lang="en-US" dirty="0"/>
          </a:p>
          <a:p>
            <a:r>
              <a:rPr lang="en-US" dirty="0" smtClean="0"/>
              <a:t>Questions and Discussion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15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Pilots Working Group will meet </a:t>
            </a:r>
            <a:r>
              <a:rPr lang="en-US" b="1" dirty="0" smtClean="0"/>
              <a:t>monthly</a:t>
            </a:r>
            <a:r>
              <a:rPr lang="en-US" dirty="0" smtClean="0"/>
              <a:t> on Fridays at 11 am ET</a:t>
            </a:r>
          </a:p>
          <a:p>
            <a:pPr lvl="1"/>
            <a:r>
              <a:rPr lang="en-US" dirty="0" smtClean="0"/>
              <a:t>The next meeting will be on Friday </a:t>
            </a:r>
            <a:r>
              <a:rPr lang="en-US" dirty="0" smtClean="0"/>
              <a:t>March 9</a:t>
            </a:r>
            <a:r>
              <a:rPr lang="en-US" baseline="30000" dirty="0" smtClean="0"/>
              <a:t>th</a:t>
            </a:r>
            <a:r>
              <a:rPr lang="en-US" dirty="0" smtClean="0"/>
              <a:t>, 2018 at 11 am ET</a:t>
            </a:r>
          </a:p>
          <a:p>
            <a:r>
              <a:rPr lang="en-US" dirty="0" smtClean="0"/>
              <a:t>The </a:t>
            </a:r>
            <a:r>
              <a:rPr lang="en-US" dirty="0" smtClean="0">
                <a:hlinkClick r:id="rId2"/>
              </a:rPr>
              <a:t>HL7 FHIR Connectathon </a:t>
            </a:r>
            <a:r>
              <a:rPr lang="en-US" dirty="0" smtClean="0"/>
              <a:t>was held on Saturday-Sunday, January 27-28, 2018 in New Orleans which included the Consumer Centered Data Exchange track. </a:t>
            </a:r>
          </a:p>
          <a:p>
            <a:pPr lvl="1"/>
            <a:r>
              <a:rPr lang="en-US" dirty="0" smtClean="0"/>
              <a:t>We </a:t>
            </a:r>
            <a:r>
              <a:rPr lang="en-US" smtClean="0"/>
              <a:t>are currently welcoming </a:t>
            </a:r>
            <a:r>
              <a:rPr lang="en-US" dirty="0" smtClean="0"/>
              <a:t>participants to present their lessons learned during our community call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29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128044"/>
            <a:ext cx="8382000" cy="23201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000" dirty="0" smtClean="0"/>
          </a:p>
          <a:p>
            <a:pPr marL="0" indent="0">
              <a:buNone/>
            </a:pPr>
            <a:r>
              <a:rPr lang="en-US" sz="2400" dirty="0" smtClean="0"/>
              <a:t>Research </a:t>
            </a:r>
            <a:r>
              <a:rPr lang="en-US" sz="2400" dirty="0"/>
              <a:t>Action for Health Network </a:t>
            </a:r>
            <a:r>
              <a:rPr lang="en-US" sz="2400" dirty="0" smtClean="0"/>
              <a:t>(</a:t>
            </a:r>
            <a:r>
              <a:rPr lang="en-US" sz="2400" dirty="0" err="1" smtClean="0"/>
              <a:t>REACHnet</a:t>
            </a:r>
            <a:r>
              <a:rPr lang="en-US" sz="2400" dirty="0"/>
              <a:t>)</a:t>
            </a:r>
            <a:r>
              <a:rPr lang="en-US" sz="2400" dirty="0" smtClean="0"/>
              <a:t> </a:t>
            </a:r>
            <a:r>
              <a:rPr lang="en-US" sz="2400" dirty="0"/>
              <a:t>Patient Choice </a:t>
            </a:r>
            <a:r>
              <a:rPr lang="en-US" sz="2400" dirty="0" smtClean="0"/>
              <a:t>Pilot</a:t>
            </a:r>
            <a:r>
              <a:rPr lang="en-US" sz="2400" dirty="0"/>
              <a:t> </a:t>
            </a:r>
            <a:r>
              <a:rPr lang="en-US" sz="2400" dirty="0" smtClean="0"/>
              <a:t>Update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9073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REACHnet</a:t>
            </a:r>
            <a:r>
              <a:rPr lang="en-US" sz="3200" dirty="0" smtClean="0"/>
              <a:t> Pilot Update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 err="1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HiOH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Portal (for kids)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Redirect user to </a:t>
            </a:r>
            <a:r>
              <a:rPr lang="en-US" sz="2000" dirty="0" err="1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HiOH</a:t>
            </a: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or </a:t>
            </a:r>
            <a:r>
              <a:rPr lang="en-US" sz="2000" dirty="0" err="1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HiOH</a:t>
            </a: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Kids according to the its age coming from backend API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Switching tabs according to HIOH Kids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Navigator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800" dirty="0"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Consent Tab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Results Tab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Pending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3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1800" dirty="0" err="1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MyProfile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</a:t>
            </a:r>
            <a:r>
              <a:rPr lang="en-US" sz="18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1800" dirty="0"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Pending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1800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Create new theme for HIOH Kids and assignment to HIOH Kids Site – </a:t>
            </a:r>
            <a:r>
              <a:rPr lang="en-US" sz="1800" dirty="0"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Completed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Decision Service: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 age based filter before prioritization filter (Testing Pending) - </a:t>
            </a:r>
            <a:r>
              <a:rPr lang="en-US" sz="2000" dirty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LPHI Backend: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 business logic for calculating age of patient – </a:t>
            </a:r>
            <a:r>
              <a:rPr lang="en-US" sz="2000" dirty="0" smtClean="0">
                <a:solidFill>
                  <a:srgbClr val="1F497D"/>
                </a:solidFill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3C3C3B">
                    <a:lumMod val="50000"/>
                    <a:lumOff val="50000"/>
                  </a:srgb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55440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REACHnet</a:t>
            </a:r>
            <a:r>
              <a:rPr lang="en-US" sz="3200" dirty="0" smtClean="0"/>
              <a:t> Pilot Update</a:t>
            </a: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0" indent="-45720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2400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Consent 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API: Mapping </a:t>
            </a:r>
            <a:r>
              <a:rPr lang="en-US" sz="2400" dirty="0" err="1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HiOH</a:t>
            </a: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kids consent template with FHIR resource contract </a:t>
            </a:r>
            <a:r>
              <a:rPr lang="en-IN" sz="28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sz="2400" dirty="0" smtClean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Paused</a:t>
            </a:r>
          </a:p>
          <a:p>
            <a:pPr marL="857250" lvl="1" indent="-457200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 smtClean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Engaged new team members for support on IRB and consent needs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Tablet API: Adopt existing REST APIs to new PHI schema with multiple contacts for &lt; 18 participants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Data Access layer modification for new PHI schema – </a:t>
            </a:r>
            <a:r>
              <a:rPr lang="en-US" sz="2000" dirty="0">
                <a:solidFill>
                  <a:srgbClr val="1F497D"/>
                </a:solidFill>
                <a:highlight>
                  <a:srgbClr val="00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Completed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FHIR server setup for Contract/Consent resource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POC for custom resource provider – </a:t>
            </a:r>
            <a:r>
              <a:rPr lang="en-US" sz="2000" dirty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Design approach to persist consent / contract – </a:t>
            </a:r>
            <a:r>
              <a:rPr lang="en-US" sz="2000" dirty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Progress</a:t>
            </a:r>
            <a:endParaRPr lang="en-US" sz="20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r>
              <a:rPr lang="en-US" sz="24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Resources: </a:t>
            </a:r>
            <a:endParaRPr lang="en-US" sz="24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</a:pPr>
            <a:r>
              <a:rPr lang="en-US" sz="2000" dirty="0">
                <a:solidFill>
                  <a:srgbClr val="1F497D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Modify existing contact template for PHI. - </a:t>
            </a:r>
            <a:r>
              <a:rPr lang="en-US" sz="2000" dirty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2000" dirty="0" smtClean="0">
                <a:solidFill>
                  <a:srgbClr val="1F497D"/>
                </a:solidFill>
                <a:highlight>
                  <a:srgbClr val="FFFF00"/>
                </a:highligh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Progress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endParaRPr lang="en-US" sz="2200" dirty="0">
              <a:solidFill>
                <a:srgbClr val="1F497D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>
                <a:solidFill>
                  <a:srgbClr val="3C3C3B">
                    <a:lumMod val="50000"/>
                    <a:lumOff val="50000"/>
                  </a:srgbClr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783657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endParaRPr lang="en-US" sz="2600" dirty="0"/>
          </a:p>
          <a:p>
            <a:pPr marL="0" indent="0" algn="ctr">
              <a:buNone/>
            </a:pPr>
            <a:endParaRPr lang="en-US" sz="2600" dirty="0" smtClean="0"/>
          </a:p>
          <a:p>
            <a:pPr marL="0" indent="0" algn="ctr">
              <a:buNone/>
            </a:pPr>
            <a:endParaRPr lang="en-US" sz="2600" dirty="0"/>
          </a:p>
          <a:p>
            <a:pPr marL="0" indent="0" algn="ctr">
              <a:buNone/>
            </a:pPr>
            <a:r>
              <a:rPr lang="en-US" sz="2600" dirty="0" smtClean="0"/>
              <a:t>Questions?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BC60929-0B73-4DD2-BCA9-A0D573A149EA}" type="slidenum">
              <a:rPr lang="en-US" altLang="en-US" smtClean="0"/>
              <a:pPr>
                <a:defRPr/>
              </a:pPr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573420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Contact Information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508897"/>
              </p:ext>
            </p:extLst>
          </p:nvPr>
        </p:nvGraphicFramePr>
        <p:xfrm>
          <a:off x="380999" y="1273424"/>
          <a:ext cx="8382000" cy="432187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94000"/>
                <a:gridCol w="2794000"/>
                <a:gridCol w="2794000"/>
              </a:tblGrid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OCPO-</a:t>
                      </a:r>
                      <a:r>
                        <a:rPr lang="en-US" baseline="0" dirty="0" smtClean="0"/>
                        <a:t>ONC Lead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Rose-Marie Nsahlai</a:t>
                      </a:r>
                      <a:endParaRPr lang="en-US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Rose-marie.nsahlai@hhs.gov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Coordinator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Johnathan Coleman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jc@securityrs.com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 Manager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Ali Khan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ali.Khan@esacinc.com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Project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Saurav</a:t>
                      </a:r>
                      <a:r>
                        <a:rPr lang="en-US" baseline="0" dirty="0" smtClean="0"/>
                        <a:t> Chowdhury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saurav.chowdhury@esacinc.com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Amber</a:t>
                      </a:r>
                      <a:r>
                        <a:rPr lang="en-US" baseline="0" dirty="0" smtClean="0"/>
                        <a:t> Patel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ayp@securityrs.com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</a:t>
                      </a:r>
                      <a:r>
                        <a:rPr lang="en-US" baseline="0" dirty="0" smtClean="0"/>
                        <a:t>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Kathleen</a:t>
                      </a:r>
                      <a:r>
                        <a:rPr lang="en-US" baseline="0" dirty="0" smtClean="0"/>
                        <a:t> Connor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klc@securityrs.com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Staff SME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David Staggs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drs@securityrs.com</a:t>
                      </a:r>
                      <a:endParaRPr lang="en-US" dirty="0"/>
                    </a:p>
                  </a:txBody>
                  <a:tcPr/>
                </a:tc>
              </a:tr>
              <a:tr h="480327">
                <a:tc>
                  <a:txBody>
                    <a:bodyPr/>
                    <a:lstStyle/>
                    <a:p>
                      <a:r>
                        <a:rPr lang="en-US" dirty="0" smtClean="0"/>
                        <a:t>Pilot</a:t>
                      </a:r>
                      <a:r>
                        <a:rPr lang="en-US" baseline="0" dirty="0" smtClean="0"/>
                        <a:t> Support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Kelly </a:t>
                      </a:r>
                      <a:r>
                        <a:rPr lang="en-US" dirty="0" err="1" smtClean="0"/>
                        <a:t>Carulli</a:t>
                      </a:r>
                      <a:r>
                        <a:rPr lang="en-US" dirty="0" smtClean="0"/>
                        <a:t> 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Kory Mertz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/>
                        <a:t>Kcarulli@ainq.com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Kmertz@ainq.com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FFB6AE-E1BF-994E-8E90-6BA7B36DE5D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080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NC 1">
      <a:dk1>
        <a:srgbClr val="3C3C3B"/>
      </a:dk1>
      <a:lt1>
        <a:sysClr val="window" lastClr="FFFFFF"/>
      </a:lt1>
      <a:dk2>
        <a:srgbClr val="07538F"/>
      </a:dk2>
      <a:lt2>
        <a:srgbClr val="FFEBAF"/>
      </a:lt2>
      <a:accent1>
        <a:srgbClr val="056DB1"/>
      </a:accent1>
      <a:accent2>
        <a:srgbClr val="00A8E1"/>
      </a:accent2>
      <a:accent3>
        <a:srgbClr val="FFC425"/>
      </a:accent3>
      <a:accent4>
        <a:srgbClr val="EA9C1C"/>
      </a:accent4>
      <a:accent5>
        <a:srgbClr val="ED1C24"/>
      </a:accent5>
      <a:accent6>
        <a:srgbClr val="16B0A5"/>
      </a:accent6>
      <a:hlink>
        <a:srgbClr val="0000FF"/>
      </a:hlink>
      <a:folHlink>
        <a:srgbClr val="68306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74340</TotalTime>
  <Words>381</Words>
  <Application>Microsoft Macintosh PowerPoint</Application>
  <PresentationFormat>On-screen Show (4:3)</PresentationFormat>
  <Paragraphs>91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The Patient Choice Technical Project</vt:lpstr>
      <vt:lpstr>Call Logistics</vt:lpstr>
      <vt:lpstr>Agenda</vt:lpstr>
      <vt:lpstr>Announcements </vt:lpstr>
      <vt:lpstr>PowerPoint Presentation</vt:lpstr>
      <vt:lpstr>REACHnet Pilot Update</vt:lpstr>
      <vt:lpstr>REACHnet Pilot Update</vt:lpstr>
      <vt:lpstr>PowerPoint Presentation</vt:lpstr>
      <vt:lpstr>Project Contact Information</vt:lpstr>
      <vt:lpstr>Thank you!</vt:lpstr>
    </vt:vector>
  </TitlesOfParts>
  <Manager/>
  <Company>Spire Communications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Shannon Leigh</dc:creator>
  <cp:keywords/>
  <dc:description/>
  <cp:lastModifiedBy>Saurav Chowdhury</cp:lastModifiedBy>
  <cp:revision>303</cp:revision>
  <cp:lastPrinted>2017-08-01T19:35:34Z</cp:lastPrinted>
  <dcterms:created xsi:type="dcterms:W3CDTF">2015-09-21T17:30:13Z</dcterms:created>
  <dcterms:modified xsi:type="dcterms:W3CDTF">2018-02-08T23:39:02Z</dcterms:modified>
  <cp:category/>
</cp:coreProperties>
</file>