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3" r:id="rId4"/>
    <p:sldId id="265" r:id="rId5"/>
    <p:sldId id="268" r:id="rId6"/>
    <p:sldId id="258" r:id="rId7"/>
    <p:sldId id="259" r:id="rId8"/>
    <p:sldId id="266" r:id="rId9"/>
    <p:sldId id="267" r:id="rId10"/>
    <p:sldId id="269" r:id="rId11"/>
  </p:sldIdLst>
  <p:sldSz cx="12192000" cy="68580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D5E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18" autoAdjust="0"/>
    <p:restoredTop sz="95000" autoAdjust="0"/>
  </p:normalViewPr>
  <p:slideViewPr>
    <p:cSldViewPr snapToGrid="0">
      <p:cViewPr varScale="1">
        <p:scale>
          <a:sx n="85" d="100"/>
          <a:sy n="85" d="100"/>
        </p:scale>
        <p:origin x="9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CAEE89F-D898-4674-B9CF-28C003E75B8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DFC70AE-2BDA-4F48-AB13-43812BB0C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71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5785BA44-DE2F-415B-A2AA-268018849436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4CFBCC-68C0-4458-8CC1-AA37EFD2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92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Walled Gardens of Information </a:t>
            </a:r>
          </a:p>
          <a:p>
            <a:endParaRPr lang="en-US" dirty="0"/>
          </a:p>
          <a:p>
            <a:r>
              <a:rPr lang="en-US" dirty="0"/>
              <a:t>41% of non-federal acute care hospitals had clinical information from their patients' outside encounters at the point-of-care, according to the ONC.</a:t>
            </a:r>
          </a:p>
          <a:p>
            <a:endParaRPr lang="en-US" dirty="0"/>
          </a:p>
          <a:p>
            <a:r>
              <a:rPr lang="en-US" dirty="0"/>
              <a:t>Additionally, when seeking care for a medical problem within the last year, about one in three individuals reported experiencing one or more gaps in information exchange,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CFBCC-68C0-4458-8CC1-AA37EFD21C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60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CFBCC-68C0-4458-8CC1-AA37EFD21C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7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0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0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9496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26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0915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96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81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2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7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4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0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15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5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8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257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03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874CE-D4D1-4930-B399-7DC529740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68F184-BC0C-46CF-8D2D-5C514ECC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8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2.png"/><Relationship Id="rId4" Type="http://schemas.openxmlformats.org/officeDocument/2006/relationships/image" Target="../media/image7.jpg"/><Relationship Id="rId9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11" Type="http://schemas.openxmlformats.org/officeDocument/2006/relationships/image" Target="../media/image19.jp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gif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image" Target="../media/image8.jpg"/><Relationship Id="rId18" Type="http://schemas.openxmlformats.org/officeDocument/2006/relationships/image" Target="../media/image19.jpg"/><Relationship Id="rId3" Type="http://schemas.microsoft.com/office/2007/relationships/hdphoto" Target="../media/hdphoto1.wdp"/><Relationship Id="rId7" Type="http://schemas.openxmlformats.org/officeDocument/2006/relationships/image" Target="../media/image24.svg"/><Relationship Id="rId12" Type="http://schemas.openxmlformats.org/officeDocument/2006/relationships/image" Target="../media/image26.png"/><Relationship Id="rId17" Type="http://schemas.openxmlformats.org/officeDocument/2006/relationships/image" Target="../media/image27.png"/><Relationship Id="rId2" Type="http://schemas.openxmlformats.org/officeDocument/2006/relationships/image" Target="../media/image20.png"/><Relationship Id="rId16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5.png"/><Relationship Id="rId5" Type="http://schemas.openxmlformats.org/officeDocument/2006/relationships/image" Target="../media/image22.svg"/><Relationship Id="rId15" Type="http://schemas.openxmlformats.org/officeDocument/2006/relationships/image" Target="../media/image3.png"/><Relationship Id="rId10" Type="http://schemas.openxmlformats.org/officeDocument/2006/relationships/image" Target="../media/image2.png"/><Relationship Id="rId4" Type="http://schemas.openxmlformats.org/officeDocument/2006/relationships/image" Target="../media/image21.png"/><Relationship Id="rId9" Type="http://schemas.openxmlformats.org/officeDocument/2006/relationships/image" Target="../media/image4.png"/><Relationship Id="rId1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9.jpg"/><Relationship Id="rId5" Type="http://schemas.openxmlformats.org/officeDocument/2006/relationships/image" Target="../media/image5.jpg"/><Relationship Id="rId10" Type="http://schemas.openxmlformats.org/officeDocument/2006/relationships/image" Target="../media/image27.png"/><Relationship Id="rId4" Type="http://schemas.openxmlformats.org/officeDocument/2006/relationships/image" Target="../media/image4.png"/><Relationship Id="rId9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Digitally Democratized Data (D3)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D3 Health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Kyle Culver</a:t>
            </a:r>
          </a:p>
          <a:p>
            <a:r>
              <a:rPr lang="en-US" dirty="0"/>
              <a:t>Joshua Kaelin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304800"/>
            <a:ext cx="6193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Blockchain in Healthcare Code-A-Thon</a:t>
            </a:r>
          </a:p>
          <a:p>
            <a:r>
              <a:rPr lang="en-US" i="1" dirty="0"/>
              <a:t>Health IT Track #3: Data Aggregation and Linkage</a:t>
            </a:r>
          </a:p>
        </p:txBody>
      </p:sp>
    </p:spTree>
    <p:extLst>
      <p:ext uri="{BB962C8B-B14F-4D97-AF65-F5344CB8AC3E}">
        <p14:creationId xmlns:p14="http://schemas.microsoft.com/office/powerpoint/2010/main" val="3121798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932536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686" y="459670"/>
            <a:ext cx="8596668" cy="682752"/>
          </a:xfrm>
        </p:spPr>
        <p:txBody>
          <a:bodyPr/>
          <a:lstStyle/>
          <a:p>
            <a:r>
              <a:rPr lang="en-US" dirty="0"/>
              <a:t>Current Landscape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79613" y="1849275"/>
            <a:ext cx="3180587" cy="3238130"/>
            <a:chOff x="965637" y="1930400"/>
            <a:chExt cx="3180587" cy="32381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637" y="1930400"/>
              <a:ext cx="3180587" cy="311697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743456" y="2028496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76351" y="2031212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77395" y="2985728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84385" y="4068855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73050" y="4645310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680" y="4068855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28724" y="2985727"/>
              <a:ext cx="36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62023" y="3858383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32560" y="3421793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91516" y="3832657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48362" y="3421792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07488" y="2515460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95915" y="2515460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305409" y="2228550"/>
              <a:ext cx="383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$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045928" y="944708"/>
            <a:ext cx="55542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Provider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Expensive</a:t>
            </a:r>
            <a:r>
              <a:rPr lang="en-US" sz="2000" b="1" dirty="0"/>
              <a:t> </a:t>
            </a:r>
            <a:r>
              <a:rPr lang="en-US" sz="2000" dirty="0"/>
              <a:t>one-off integrations - $10,000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5"/>
                </a:solidFill>
              </a:rPr>
              <a:t>Missing </a:t>
            </a:r>
            <a:r>
              <a:rPr lang="en-US" sz="2000" dirty="0"/>
              <a:t>data between providers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Undervalued </a:t>
            </a:r>
            <a:r>
              <a:rPr lang="en-US" sz="2000" b="1" dirty="0">
                <a:solidFill>
                  <a:schemeClr val="accent5"/>
                </a:solidFill>
              </a:rPr>
              <a:t>Risk </a:t>
            </a:r>
            <a:r>
              <a:rPr lang="en-US" sz="2000" b="1" dirty="0"/>
              <a:t>(MRA)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5"/>
                </a:solidFill>
              </a:rPr>
              <a:t>Decreased</a:t>
            </a:r>
            <a:r>
              <a:rPr lang="en-US" sz="2000" b="1" dirty="0"/>
              <a:t> </a:t>
            </a:r>
            <a:r>
              <a:rPr lang="en-US" sz="2000" dirty="0"/>
              <a:t>Quality</a:t>
            </a:r>
            <a:r>
              <a:rPr lang="en-US" sz="2000" b="1" dirty="0"/>
              <a:t> (HEDIS)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Technology</a:t>
            </a:r>
            <a:r>
              <a:rPr lang="en-US" sz="2000" b="1" dirty="0">
                <a:solidFill>
                  <a:schemeClr val="accent5"/>
                </a:solidFill>
              </a:rPr>
              <a:t>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Economies of </a:t>
            </a:r>
            <a:r>
              <a:rPr lang="en-US" sz="2000" b="1" dirty="0">
                <a:solidFill>
                  <a:srgbClr val="FF0000"/>
                </a:solidFill>
              </a:rPr>
              <a:t>scale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dirty="0"/>
              <a:t>driving consolidation</a:t>
            </a:r>
          </a:p>
          <a:p>
            <a:endParaRPr lang="en-US" sz="2000" dirty="0"/>
          </a:p>
          <a:p>
            <a:r>
              <a:rPr lang="en-US" sz="2000" b="1" dirty="0"/>
              <a:t>Patient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Gaps</a:t>
            </a:r>
            <a:r>
              <a:rPr lang="en-US" sz="2000" dirty="0"/>
              <a:t> in care linked to information deficiencies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Too much </a:t>
            </a:r>
            <a:r>
              <a:rPr lang="en-US" sz="2000" b="1" dirty="0">
                <a:solidFill>
                  <a:schemeClr val="accent5"/>
                </a:solidFill>
              </a:rPr>
              <a:t>effort </a:t>
            </a:r>
            <a:r>
              <a:rPr lang="en-US" sz="2000" dirty="0"/>
              <a:t>required</a:t>
            </a:r>
          </a:p>
          <a:p>
            <a:endParaRPr lang="en-US" sz="2000" dirty="0"/>
          </a:p>
          <a:p>
            <a:r>
              <a:rPr lang="en-US" sz="2000" b="1" dirty="0"/>
              <a:t>Technology Advancements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More </a:t>
            </a:r>
            <a:r>
              <a:rPr lang="en-US" sz="2000" b="1" dirty="0">
                <a:solidFill>
                  <a:schemeClr val="accent2"/>
                </a:solidFill>
              </a:rPr>
              <a:t>connected</a:t>
            </a:r>
            <a:r>
              <a:rPr lang="en-US" sz="2000" dirty="0"/>
              <a:t> than ever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Abundance of </a:t>
            </a:r>
            <a:r>
              <a:rPr lang="en-US" sz="2000" b="1" dirty="0">
                <a:solidFill>
                  <a:schemeClr val="accent2"/>
                </a:solidFill>
              </a:rPr>
              <a:t>electronic</a:t>
            </a:r>
            <a:r>
              <a:rPr lang="en-US" sz="2000" dirty="0"/>
              <a:t> health data (MU)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Standardization </a:t>
            </a:r>
            <a:r>
              <a:rPr lang="en-US" sz="2000" dirty="0"/>
              <a:t>of formats (FHIR)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Machine Learning and Artificial Intelligence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61" y="2121626"/>
            <a:ext cx="540559" cy="5405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97" y="4563751"/>
            <a:ext cx="627638" cy="6276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210" y="1597104"/>
            <a:ext cx="518769" cy="518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174" y="3531880"/>
            <a:ext cx="542817" cy="5428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159" y="4614722"/>
            <a:ext cx="983342" cy="5175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579" y="2074414"/>
            <a:ext cx="540560" cy="540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5" t="21553" r="31918" b="40640"/>
          <a:stretch/>
        </p:blipFill>
        <p:spPr>
          <a:xfrm>
            <a:off x="278034" y="3585405"/>
            <a:ext cx="621605" cy="6216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8952089" y="327378"/>
            <a:ext cx="3104445" cy="1015663"/>
          </a:xfrm>
          <a:prstGeom prst="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“Only 41% of non-federal acute care hospitals had clinical information from their patients' outside encounters at the point-of-care”</a:t>
            </a:r>
            <a:br>
              <a:rPr lang="en-US" sz="1200" i="1" dirty="0"/>
            </a:br>
            <a:r>
              <a:rPr lang="en-US" sz="1200" b="1" dirty="0"/>
              <a:t>(ONC)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952087" y="4407106"/>
            <a:ext cx="3104444" cy="830997"/>
          </a:xfrm>
          <a:prstGeom prst="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“fewer than one in ten physicians reported sharing with unaffiliated hospitals”</a:t>
            </a:r>
            <a:br>
              <a:rPr lang="en-US" sz="1200" i="1" dirty="0"/>
            </a:br>
            <a:r>
              <a:rPr lang="en-US" sz="1200" b="1" dirty="0"/>
              <a:t>(ONC)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952088" y="1789581"/>
            <a:ext cx="3104445" cy="830997"/>
          </a:xfrm>
          <a:prstGeom prst="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“only one in six hospitals reported receiving summary of care records from long-term care </a:t>
            </a:r>
            <a:r>
              <a:rPr lang="en-US" sz="1100" i="1" dirty="0"/>
              <a:t>providers</a:t>
            </a:r>
            <a:r>
              <a:rPr lang="en-US" sz="1200" i="1" dirty="0"/>
              <a:t>”</a:t>
            </a:r>
            <a:br>
              <a:rPr lang="en-US" sz="1200" dirty="0"/>
            </a:br>
            <a:r>
              <a:rPr lang="en-US" sz="1200" b="1" dirty="0"/>
              <a:t>(ONC)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952087" y="3186778"/>
            <a:ext cx="3104445" cy="830997"/>
          </a:xfrm>
          <a:prstGeom prst="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“…about one in three individuals reported experiencing one or more gaps in information exchange”</a:t>
            </a:r>
            <a:br>
              <a:rPr lang="en-US" sz="1200" i="1" dirty="0"/>
            </a:br>
            <a:r>
              <a:rPr lang="en-US" sz="1200" b="1" dirty="0"/>
              <a:t>(ONC)</a:t>
            </a:r>
          </a:p>
        </p:txBody>
      </p:sp>
    </p:spTree>
    <p:extLst>
      <p:ext uri="{BB962C8B-B14F-4D97-AF65-F5344CB8AC3E}">
        <p14:creationId xmlns:p14="http://schemas.microsoft.com/office/powerpoint/2010/main" val="76865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686" y="459670"/>
            <a:ext cx="8596668" cy="682752"/>
          </a:xfrm>
        </p:spPr>
        <p:txBody>
          <a:bodyPr/>
          <a:lstStyle/>
          <a:p>
            <a:r>
              <a:rPr lang="en-US" dirty="0"/>
              <a:t>Opportunity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08770" y="1618443"/>
            <a:ext cx="56523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Improve</a:t>
            </a:r>
            <a:r>
              <a:rPr lang="en-US" sz="2000" b="1" dirty="0"/>
              <a:t> </a:t>
            </a:r>
            <a:r>
              <a:rPr lang="en-US" sz="2000" dirty="0"/>
              <a:t>Quality Metrics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Increase</a:t>
            </a:r>
            <a:r>
              <a:rPr lang="en-US" sz="2000" dirty="0"/>
              <a:t> Reimbursement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Reduce</a:t>
            </a:r>
            <a:r>
              <a:rPr lang="en-US" sz="2000" b="1" dirty="0"/>
              <a:t> </a:t>
            </a:r>
            <a:r>
              <a:rPr lang="en-US" sz="2000" dirty="0"/>
              <a:t>Penalties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r>
              <a:rPr lang="en-US" sz="2000" b="1" dirty="0"/>
              <a:t>Patient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it </a:t>
            </a:r>
            <a:r>
              <a:rPr lang="en-US" sz="2000" b="1" dirty="0">
                <a:solidFill>
                  <a:schemeClr val="accent2"/>
                </a:solidFill>
              </a:rPr>
              <a:t>convenient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Seamless</a:t>
            </a:r>
            <a:r>
              <a:rPr lang="en-US" sz="2000" dirty="0"/>
              <a:t> experience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2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45686" y="1467014"/>
            <a:ext cx="3180587" cy="5067808"/>
            <a:chOff x="5119819" y="1930400"/>
            <a:chExt cx="3180587" cy="5067808"/>
          </a:xfrm>
        </p:grpSpPr>
        <p:sp>
          <p:nvSpPr>
            <p:cNvPr id="27" name="Oval 26"/>
            <p:cNvSpPr/>
            <p:nvPr/>
          </p:nvSpPr>
          <p:spPr>
            <a:xfrm>
              <a:off x="6612015" y="1930400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450738" y="2506805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119819" y="3744959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751967" y="2465078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8104213" y="3744959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7243872" y="4778047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989764" y="4778047"/>
              <a:ext cx="196193" cy="19619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Circle: Hollow 42"/>
            <p:cNvSpPr/>
            <p:nvPr/>
          </p:nvSpPr>
          <p:spPr>
            <a:xfrm>
              <a:off x="5606735" y="2367223"/>
              <a:ext cx="2243328" cy="2243328"/>
            </a:xfrm>
            <a:prstGeom prst="donut">
              <a:avLst>
                <a:gd name="adj" fmla="val 1680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2827" y="3061821"/>
              <a:ext cx="771144" cy="771144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5316012" y="2591666"/>
              <a:ext cx="2824773" cy="44065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600" b="1" cap="none" spc="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Blockchain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880" y="1282338"/>
            <a:ext cx="518769" cy="518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747" y="1731412"/>
            <a:ext cx="540560" cy="540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22" y="1858000"/>
            <a:ext cx="540559" cy="5405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5" t="21553" r="31918" b="40640"/>
          <a:stretch/>
        </p:blipFill>
        <p:spPr>
          <a:xfrm>
            <a:off x="232979" y="3025501"/>
            <a:ext cx="621605" cy="6216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69" y="4222139"/>
            <a:ext cx="627638" cy="6276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85" y="4221991"/>
            <a:ext cx="983342" cy="5175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898" y="3206357"/>
            <a:ext cx="542817" cy="5428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02247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9099"/>
            <a:ext cx="8596668" cy="667407"/>
          </a:xfrm>
        </p:spPr>
        <p:txBody>
          <a:bodyPr/>
          <a:lstStyle/>
          <a:p>
            <a:r>
              <a:rPr lang="en-US" dirty="0"/>
              <a:t>Data is an Asset - Provider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8897" y="995588"/>
            <a:ext cx="917354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6A6A6A"/>
                </a:solidFill>
              </a:rPr>
              <a:t>There is a need for </a:t>
            </a:r>
            <a:r>
              <a:rPr lang="en-US" sz="2000" b="1" dirty="0"/>
              <a:t>Better Quality </a:t>
            </a:r>
            <a:r>
              <a:rPr lang="en-US" sz="2000" dirty="0">
                <a:solidFill>
                  <a:srgbClr val="6A6A6A"/>
                </a:solidFill>
              </a:rPr>
              <a:t>Patient Health Data</a:t>
            </a:r>
            <a:br>
              <a:rPr lang="en-US" sz="2000" b="1" dirty="0">
                <a:solidFill>
                  <a:srgbClr val="6A6A6A"/>
                </a:solidFill>
              </a:rPr>
            </a:br>
            <a:endParaRPr lang="en-US" sz="2000" b="1" dirty="0">
              <a:solidFill>
                <a:srgbClr val="6A6A6A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6A6A6A"/>
                </a:solidFill>
              </a:rPr>
              <a:t>Quality</a:t>
            </a:r>
            <a:r>
              <a:rPr lang="en-US" sz="2000" dirty="0">
                <a:solidFill>
                  <a:srgbClr val="6A6A6A"/>
                </a:solidFill>
              </a:rPr>
              <a:t> = </a:t>
            </a:r>
            <a:r>
              <a:rPr lang="en-US" sz="2000" i="1" dirty="0">
                <a:solidFill>
                  <a:srgbClr val="6A6A6A"/>
                </a:solidFill>
              </a:rPr>
              <a:t>Accuracy</a:t>
            </a:r>
            <a:r>
              <a:rPr lang="en-US" sz="2000" dirty="0">
                <a:solidFill>
                  <a:srgbClr val="6A6A6A"/>
                </a:solidFill>
              </a:rPr>
              <a:t> + </a:t>
            </a:r>
            <a:r>
              <a:rPr lang="en-US" sz="2000" i="1" dirty="0">
                <a:solidFill>
                  <a:srgbClr val="6A6A6A"/>
                </a:solidFill>
              </a:rPr>
              <a:t>Consistency</a:t>
            </a:r>
            <a:r>
              <a:rPr lang="en-US" sz="2000" dirty="0">
                <a:solidFill>
                  <a:srgbClr val="6A6A6A"/>
                </a:solidFill>
              </a:rPr>
              <a:t> + </a:t>
            </a:r>
            <a:r>
              <a:rPr lang="en-US" sz="2000" i="1" dirty="0">
                <a:solidFill>
                  <a:srgbClr val="6A6A6A"/>
                </a:solidFill>
              </a:rPr>
              <a:t>Completeness</a:t>
            </a:r>
            <a:r>
              <a:rPr lang="en-US" sz="2000" dirty="0">
                <a:solidFill>
                  <a:srgbClr val="6A6A6A"/>
                </a:solidFill>
              </a:rPr>
              <a:t> + </a:t>
            </a:r>
            <a:r>
              <a:rPr lang="en-US" sz="2000" i="1" dirty="0">
                <a:solidFill>
                  <a:srgbClr val="6A6A6A"/>
                </a:solidFill>
              </a:rPr>
              <a:t>Timeliness</a:t>
            </a:r>
            <a:r>
              <a:rPr lang="en-US" sz="2000" dirty="0">
                <a:solidFill>
                  <a:srgbClr val="6A6A6A"/>
                </a:solidFill>
              </a:rPr>
              <a:t> + </a:t>
            </a:r>
            <a:r>
              <a:rPr lang="en-US" sz="2000" i="1" dirty="0">
                <a:solidFill>
                  <a:srgbClr val="6A6A6A"/>
                </a:solidFill>
              </a:rPr>
              <a:t>Validity</a:t>
            </a:r>
          </a:p>
          <a:p>
            <a:endParaRPr lang="en-US" sz="2000" dirty="0">
              <a:solidFill>
                <a:srgbClr val="6A6A6A"/>
              </a:solidFill>
            </a:endParaRPr>
          </a:p>
          <a:p>
            <a:r>
              <a:rPr lang="en-US" sz="2000" dirty="0">
                <a:solidFill>
                  <a:srgbClr val="6A6A6A"/>
                </a:solidFill>
              </a:rPr>
              <a:t>Better Data leads to </a:t>
            </a:r>
            <a:r>
              <a:rPr lang="en-US" sz="2000" b="1" dirty="0"/>
              <a:t>Better Outcomes</a:t>
            </a:r>
          </a:p>
          <a:p>
            <a:endParaRPr lang="en-US" sz="2000" b="1" dirty="0">
              <a:solidFill>
                <a:srgbClr val="6A6A6A"/>
              </a:solidFill>
            </a:endParaRPr>
          </a:p>
          <a:p>
            <a:r>
              <a:rPr lang="en-US" sz="2000" dirty="0">
                <a:solidFill>
                  <a:srgbClr val="6A6A6A"/>
                </a:solidFill>
              </a:rPr>
              <a:t>Some </a:t>
            </a:r>
            <a:r>
              <a:rPr lang="en-US" sz="2000" dirty="0"/>
              <a:t>i</a:t>
            </a:r>
            <a:r>
              <a:rPr lang="en-US" sz="2000" b="1" dirty="0"/>
              <a:t>ncentives</a:t>
            </a:r>
            <a:r>
              <a:rPr lang="en-US" sz="2000" b="1" dirty="0">
                <a:solidFill>
                  <a:srgbClr val="6A6A6A"/>
                </a:solidFill>
              </a:rPr>
              <a:t> </a:t>
            </a:r>
            <a:r>
              <a:rPr lang="en-US" sz="2000" dirty="0">
                <a:solidFill>
                  <a:srgbClr val="6A6A6A"/>
                </a:solidFill>
              </a:rPr>
              <a:t>are already in place to have better data:</a:t>
            </a:r>
            <a:br>
              <a:rPr lang="en-US" sz="2000" b="1" dirty="0">
                <a:solidFill>
                  <a:srgbClr val="6A6A6A"/>
                </a:solidFill>
              </a:rPr>
            </a:br>
            <a:endParaRPr lang="en-US" sz="2000" b="1" dirty="0">
              <a:solidFill>
                <a:srgbClr val="6A6A6A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6A6A6A"/>
                </a:solidFill>
              </a:rPr>
              <a:t>HEDIS - </a:t>
            </a:r>
            <a:r>
              <a:rPr lang="en-US" sz="2000" dirty="0">
                <a:solidFill>
                  <a:srgbClr val="6A6A6A"/>
                </a:solidFill>
              </a:rPr>
              <a:t>Healthcare Effectiveness Data and Information Set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Meet compliance requirements</a:t>
            </a:r>
            <a:br>
              <a:rPr lang="en-US" sz="2000" dirty="0">
                <a:solidFill>
                  <a:srgbClr val="6A6A6A"/>
                </a:solidFill>
              </a:rPr>
            </a:br>
            <a:endParaRPr lang="en-US" sz="2000" dirty="0">
              <a:solidFill>
                <a:srgbClr val="6A6A6A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6A6A6A"/>
                </a:solidFill>
              </a:rPr>
              <a:t>CMS Stars Ratings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Increase reimbursement rate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More Patients</a:t>
            </a:r>
            <a:br>
              <a:rPr lang="en-US" sz="2000" dirty="0">
                <a:solidFill>
                  <a:srgbClr val="6A6A6A"/>
                </a:solidFill>
              </a:rPr>
            </a:br>
            <a:endParaRPr lang="en-US" sz="2000" dirty="0">
              <a:solidFill>
                <a:srgbClr val="6A6A6A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6A6A6A"/>
                </a:solidFill>
              </a:rPr>
              <a:t>MRA – Medicare Risk Adjustment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Increase reimbursement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6A6A6A"/>
              </a:solidFill>
            </a:endParaRPr>
          </a:p>
          <a:p>
            <a:endParaRPr lang="en-US" sz="2000" dirty="0">
              <a:solidFill>
                <a:srgbClr val="6A6A6A"/>
              </a:solidFill>
            </a:endParaRPr>
          </a:p>
        </p:txBody>
      </p:sp>
      <p:sp>
        <p:nvSpPr>
          <p:cNvPr id="11" name="Rectangle: Rounded Corners 10"/>
          <p:cNvSpPr/>
          <p:nvPr/>
        </p:nvSpPr>
        <p:spPr>
          <a:xfrm>
            <a:off x="6310488" y="4412776"/>
            <a:ext cx="2630311" cy="904291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Data = Currency</a:t>
            </a:r>
          </a:p>
        </p:txBody>
      </p:sp>
    </p:spTree>
    <p:extLst>
      <p:ext uri="{BB962C8B-B14F-4D97-AF65-F5344CB8AC3E}">
        <p14:creationId xmlns:p14="http://schemas.microsoft.com/office/powerpoint/2010/main" val="586257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9099"/>
            <a:ext cx="8596668" cy="667407"/>
          </a:xfrm>
        </p:spPr>
        <p:txBody>
          <a:bodyPr/>
          <a:lstStyle/>
          <a:p>
            <a:r>
              <a:rPr lang="en-US" dirty="0"/>
              <a:t>Data is an Asset - Patient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8897" y="995588"/>
            <a:ext cx="917354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6A6A6A"/>
                </a:solidFill>
              </a:rPr>
              <a:t>PHR has not caught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Microsoft HealthVault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Google Health</a:t>
            </a:r>
          </a:p>
          <a:p>
            <a:endParaRPr lang="en-US" sz="2000" dirty="0">
              <a:solidFill>
                <a:srgbClr val="6A6A6A"/>
              </a:solidFill>
            </a:endParaRPr>
          </a:p>
          <a:p>
            <a:r>
              <a:rPr lang="en-US" sz="2000" dirty="0">
                <a:solidFill>
                  <a:srgbClr val="6A6A6A"/>
                </a:solidFill>
              </a:rPr>
              <a:t>Patients are often only engaged when something goes wrong.</a:t>
            </a:r>
          </a:p>
          <a:p>
            <a:endParaRPr lang="en-US" sz="2000" dirty="0">
              <a:solidFill>
                <a:srgbClr val="6A6A6A"/>
              </a:solidFill>
            </a:endParaRPr>
          </a:p>
          <a:p>
            <a:r>
              <a:rPr lang="en-US" sz="2000" dirty="0">
                <a:solidFill>
                  <a:srgbClr val="6A6A6A"/>
                </a:solidFill>
              </a:rPr>
              <a:t>They just want their data to be available when they need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Card Catalog approach</a:t>
            </a:r>
          </a:p>
          <a:p>
            <a:endParaRPr lang="en-US" sz="2000" b="1" dirty="0">
              <a:solidFill>
                <a:srgbClr val="6A6A6A"/>
              </a:solidFill>
            </a:endParaRPr>
          </a:p>
          <a:p>
            <a:r>
              <a:rPr lang="en-US" sz="2000" dirty="0">
                <a:solidFill>
                  <a:srgbClr val="6A6A6A"/>
                </a:solidFill>
              </a:rPr>
              <a:t>Delegate fine-grained, specific access to:</a:t>
            </a:r>
            <a:br>
              <a:rPr lang="en-US" sz="2000" b="1" dirty="0">
                <a:solidFill>
                  <a:srgbClr val="6A6A6A"/>
                </a:solidFill>
              </a:rPr>
            </a:br>
            <a:endParaRPr lang="en-US" sz="2000" b="1" dirty="0">
              <a:solidFill>
                <a:srgbClr val="6A6A6A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Point of 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Home Health 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Caregivers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A6A6A"/>
                </a:solidFill>
              </a:rPr>
              <a:t>Pharmacies</a:t>
            </a:r>
          </a:p>
          <a:p>
            <a:endParaRPr lang="en-US" sz="2000" b="1" dirty="0">
              <a:solidFill>
                <a:srgbClr val="6A6A6A"/>
              </a:solidFill>
            </a:endParaRPr>
          </a:p>
          <a:p>
            <a:endParaRPr lang="en-US" sz="2000" b="1" dirty="0">
              <a:solidFill>
                <a:srgbClr val="6A6A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74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81" y="232447"/>
            <a:ext cx="8596668" cy="731029"/>
          </a:xfrm>
        </p:spPr>
        <p:txBody>
          <a:bodyPr/>
          <a:lstStyle/>
          <a:p>
            <a:r>
              <a:rPr lang="en-US" dirty="0"/>
              <a:t>Efficient Market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119" y="2070607"/>
            <a:ext cx="1061174" cy="1057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078" y="1747520"/>
            <a:ext cx="1703261" cy="17032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427" y="4468179"/>
            <a:ext cx="1194892" cy="1194892"/>
          </a:xfrm>
          <a:prstGeom prst="rect">
            <a:avLst/>
          </a:prstGeom>
        </p:spPr>
      </p:pic>
      <p:pic>
        <p:nvPicPr>
          <p:cNvPr id="14" name="Graphic 13" descr="Ma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92091" y="1747520"/>
            <a:ext cx="642760" cy="642760"/>
          </a:xfrm>
          <a:prstGeom prst="rect">
            <a:avLst/>
          </a:prstGeom>
        </p:spPr>
      </p:pic>
      <p:pic>
        <p:nvPicPr>
          <p:cNvPr id="16" name="Graphic 15" descr="Woma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34851" y="1104760"/>
            <a:ext cx="642760" cy="642760"/>
          </a:xfrm>
          <a:prstGeom prst="rect">
            <a:avLst/>
          </a:prstGeom>
        </p:spPr>
      </p:pic>
      <p:pic>
        <p:nvPicPr>
          <p:cNvPr id="17" name="Graphic 16" descr="Woma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39959" y="1086796"/>
            <a:ext cx="642760" cy="642760"/>
          </a:xfrm>
          <a:prstGeom prst="rect">
            <a:avLst/>
          </a:prstGeom>
        </p:spPr>
      </p:pic>
      <p:pic>
        <p:nvPicPr>
          <p:cNvPr id="18" name="Graphic 17" descr="Ma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82719" y="1747520"/>
            <a:ext cx="642760" cy="642760"/>
          </a:xfrm>
          <a:prstGeom prst="rect">
            <a:avLst/>
          </a:prstGeom>
        </p:spPr>
      </p:pic>
      <p:pic>
        <p:nvPicPr>
          <p:cNvPr id="19" name="Graphic 18" descr="Woma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98454" y="5935472"/>
            <a:ext cx="642760" cy="642760"/>
          </a:xfrm>
          <a:prstGeom prst="rect">
            <a:avLst/>
          </a:prstGeom>
        </p:spPr>
      </p:pic>
      <p:pic>
        <p:nvPicPr>
          <p:cNvPr id="20" name="Graphic 19" descr="Ma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65913" y="5935472"/>
            <a:ext cx="642760" cy="6427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407" y="3468745"/>
            <a:ext cx="3414205" cy="975487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2316480" y="2292096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24190" y="1670452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H="1">
            <a:off x="7013298" y="1729556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 flipH="1">
            <a:off x="7645780" y="2246299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>
          <a:xfrm flipH="1">
            <a:off x="4827615" y="5521748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95225" y="5521476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317706" y="3220794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cxnSpLocks/>
          </p:cNvCxnSpPr>
          <p:nvPr/>
        </p:nvCxnSpPr>
        <p:spPr>
          <a:xfrm flipH="1">
            <a:off x="6308673" y="3221920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369873" y="4291508"/>
            <a:ext cx="0" cy="3779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Graphic 37" descr="Woma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48493" y="642096"/>
            <a:ext cx="642760" cy="64276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571297" y="1339764"/>
            <a:ext cx="159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Investor</a:t>
            </a:r>
          </a:p>
        </p:txBody>
      </p:sp>
      <p:sp>
        <p:nvSpPr>
          <p:cNvPr id="41" name="Rectangle: Rounded Corners 40"/>
          <p:cNvSpPr/>
          <p:nvPr/>
        </p:nvSpPr>
        <p:spPr>
          <a:xfrm>
            <a:off x="4719834" y="390144"/>
            <a:ext cx="1267459" cy="1492375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176" y="4778353"/>
            <a:ext cx="898555" cy="898555"/>
          </a:xfrm>
          <a:prstGeom prst="rect">
            <a:avLst/>
          </a:prstGeom>
        </p:spPr>
      </p:pic>
      <p:sp>
        <p:nvSpPr>
          <p:cNvPr id="27" name="Rectangle: Rounded Corners 26"/>
          <p:cNvSpPr/>
          <p:nvPr/>
        </p:nvSpPr>
        <p:spPr>
          <a:xfrm>
            <a:off x="6656407" y="4513056"/>
            <a:ext cx="2396213" cy="142915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6315031" y="4206003"/>
            <a:ext cx="341376" cy="307053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r="5337" b="9214"/>
          <a:stretch/>
        </p:blipFill>
        <p:spPr>
          <a:xfrm>
            <a:off x="8119107" y="4887100"/>
            <a:ext cx="562040" cy="68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42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2778" b="42823"/>
          <a:stretch/>
        </p:blipFill>
        <p:spPr>
          <a:xfrm flipV="1">
            <a:off x="4420276" y="3675183"/>
            <a:ext cx="1899192" cy="2734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81" y="232447"/>
            <a:ext cx="8596668" cy="731029"/>
          </a:xfrm>
        </p:spPr>
        <p:txBody>
          <a:bodyPr/>
          <a:lstStyle/>
          <a:p>
            <a:r>
              <a:rPr lang="en-US" dirty="0"/>
              <a:t>Efficient Market</a:t>
            </a:r>
          </a:p>
        </p:txBody>
      </p:sp>
      <p:pic>
        <p:nvPicPr>
          <p:cNvPr id="14" name="Graphic 13" descr="M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85143" y="1749861"/>
            <a:ext cx="642760" cy="642760"/>
          </a:xfrm>
          <a:prstGeom prst="rect">
            <a:avLst/>
          </a:prstGeom>
        </p:spPr>
      </p:pic>
      <p:pic>
        <p:nvPicPr>
          <p:cNvPr id="16" name="Graphic 15" descr="Woma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27903" y="1107101"/>
            <a:ext cx="642760" cy="642760"/>
          </a:xfrm>
          <a:prstGeom prst="rect">
            <a:avLst/>
          </a:prstGeom>
        </p:spPr>
      </p:pic>
      <p:pic>
        <p:nvPicPr>
          <p:cNvPr id="17" name="Graphic 16" descr="Woma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39959" y="1086796"/>
            <a:ext cx="642760" cy="642760"/>
          </a:xfrm>
          <a:prstGeom prst="rect">
            <a:avLst/>
          </a:prstGeom>
        </p:spPr>
      </p:pic>
      <p:pic>
        <p:nvPicPr>
          <p:cNvPr id="18" name="Graphic 17" descr="M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82719" y="1747520"/>
            <a:ext cx="642760" cy="642760"/>
          </a:xfrm>
          <a:prstGeom prst="rect">
            <a:avLst/>
          </a:prstGeom>
        </p:spPr>
      </p:pic>
      <p:pic>
        <p:nvPicPr>
          <p:cNvPr id="19" name="Graphic 18" descr="Woma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8454" y="5935472"/>
            <a:ext cx="642760" cy="642760"/>
          </a:xfrm>
          <a:prstGeom prst="rect">
            <a:avLst/>
          </a:prstGeom>
        </p:spPr>
      </p:pic>
      <p:pic>
        <p:nvPicPr>
          <p:cNvPr id="20" name="Graphic 19" descr="M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65913" y="5935472"/>
            <a:ext cx="642760" cy="642760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2309532" y="2294437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17242" y="1672793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H="1">
            <a:off x="7013298" y="1729556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 flipH="1">
            <a:off x="7645780" y="2246299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>
          <a:xfrm flipH="1">
            <a:off x="4827615" y="5521748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95225" y="5521476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130230" y="3203020"/>
            <a:ext cx="341376" cy="307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cxnSpLocks/>
          </p:cNvCxnSpPr>
          <p:nvPr/>
        </p:nvCxnSpPr>
        <p:spPr>
          <a:xfrm flipH="1">
            <a:off x="6319468" y="3203020"/>
            <a:ext cx="336939" cy="305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369873" y="4291508"/>
            <a:ext cx="0" cy="3779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Graphic 37" descr="Woma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48493" y="642096"/>
            <a:ext cx="642760" cy="64276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571297" y="1339764"/>
            <a:ext cx="159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Provider</a:t>
            </a:r>
          </a:p>
        </p:txBody>
      </p:sp>
      <p:sp>
        <p:nvSpPr>
          <p:cNvPr id="41" name="Rectangle: Rounded Corners 40"/>
          <p:cNvSpPr/>
          <p:nvPr/>
        </p:nvSpPr>
        <p:spPr>
          <a:xfrm>
            <a:off x="4719834" y="390144"/>
            <a:ext cx="1267459" cy="1492375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718" y="4739479"/>
            <a:ext cx="752744" cy="752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409" y="2229374"/>
            <a:ext cx="801186" cy="8011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62" y="2093689"/>
            <a:ext cx="1206668" cy="120666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647558" y="3150191"/>
            <a:ext cx="14446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D3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3" y="3518909"/>
            <a:ext cx="2062192" cy="58600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949" y="3501034"/>
            <a:ext cx="621752" cy="621752"/>
          </a:xfrm>
          <a:prstGeom prst="rect">
            <a:avLst/>
          </a:prstGeom>
        </p:spPr>
      </p:pic>
      <p:sp>
        <p:nvSpPr>
          <p:cNvPr id="12" name="Rectangle: Rounded Corners 11"/>
          <p:cNvSpPr/>
          <p:nvPr/>
        </p:nvSpPr>
        <p:spPr>
          <a:xfrm>
            <a:off x="1740442" y="4513056"/>
            <a:ext cx="2396213" cy="142915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28" y="5018587"/>
            <a:ext cx="964847" cy="96484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242" y="4621183"/>
            <a:ext cx="636615" cy="63661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601" y="5055129"/>
            <a:ext cx="928305" cy="928305"/>
          </a:xfrm>
          <a:prstGeom prst="rect">
            <a:avLst/>
          </a:prstGeom>
        </p:spPr>
      </p:pic>
      <p:sp>
        <p:nvSpPr>
          <p:cNvPr id="44" name="Rectangle: Rounded Corners 43"/>
          <p:cNvSpPr/>
          <p:nvPr/>
        </p:nvSpPr>
        <p:spPr>
          <a:xfrm>
            <a:off x="4398454" y="2076888"/>
            <a:ext cx="1881938" cy="747470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Emerging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B2C Space</a:t>
            </a:r>
          </a:p>
        </p:txBody>
      </p:sp>
      <p:sp>
        <p:nvSpPr>
          <p:cNvPr id="45" name="Rectangle: Rounded Corners 44"/>
          <p:cNvSpPr/>
          <p:nvPr/>
        </p:nvSpPr>
        <p:spPr>
          <a:xfrm>
            <a:off x="6656407" y="4513056"/>
            <a:ext cx="2396213" cy="142915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681" y="4558637"/>
            <a:ext cx="1205664" cy="63456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798" y="5202209"/>
            <a:ext cx="602468" cy="60246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r="5337" b="9214"/>
          <a:stretch/>
        </p:blipFill>
        <p:spPr>
          <a:xfrm>
            <a:off x="6763657" y="5118468"/>
            <a:ext cx="562040" cy="681060"/>
          </a:xfrm>
          <a:prstGeom prst="rect">
            <a:avLst/>
          </a:prstGeom>
        </p:spPr>
      </p:pic>
      <p:cxnSp>
        <p:nvCxnSpPr>
          <p:cNvPr id="48" name="Straight Connector 47"/>
          <p:cNvCxnSpPr>
            <a:cxnSpLocks/>
          </p:cNvCxnSpPr>
          <p:nvPr/>
        </p:nvCxnSpPr>
        <p:spPr>
          <a:xfrm flipH="1">
            <a:off x="4134667" y="4207129"/>
            <a:ext cx="336939" cy="305927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315031" y="4206003"/>
            <a:ext cx="341376" cy="307053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339423" y="2961215"/>
            <a:ext cx="0" cy="377952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805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74" y="75029"/>
            <a:ext cx="8596668" cy="754966"/>
          </a:xfrm>
        </p:spPr>
        <p:txBody>
          <a:bodyPr/>
          <a:lstStyle/>
          <a:p>
            <a:r>
              <a:rPr lang="en-US" dirty="0"/>
              <a:t>Proposed Solution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65999" y="4716055"/>
            <a:ext cx="1519310" cy="149079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Industry Utility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(Blockchain)</a:t>
            </a:r>
          </a:p>
        </p:txBody>
      </p:sp>
      <p:sp>
        <p:nvSpPr>
          <p:cNvPr id="7" name="Oval 6"/>
          <p:cNvSpPr/>
          <p:nvPr/>
        </p:nvSpPr>
        <p:spPr>
          <a:xfrm>
            <a:off x="4618161" y="1080803"/>
            <a:ext cx="1364565" cy="126609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D3 Health</a:t>
            </a:r>
          </a:p>
          <a:p>
            <a:pPr algn="ctr"/>
            <a:r>
              <a:rPr lang="en-US" dirty="0"/>
              <a:t>APIs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91173" y="1899137"/>
            <a:ext cx="1262575" cy="15615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Providers</a:t>
            </a:r>
          </a:p>
          <a:p>
            <a:pPr algn="ctr"/>
            <a:r>
              <a:rPr lang="en-US" dirty="0"/>
              <a:t>(via EMRs)</a:t>
            </a:r>
          </a:p>
        </p:txBody>
      </p:sp>
      <p:sp>
        <p:nvSpPr>
          <p:cNvPr id="9" name="Rectangle 8"/>
          <p:cNvSpPr/>
          <p:nvPr/>
        </p:nvSpPr>
        <p:spPr>
          <a:xfrm>
            <a:off x="7944727" y="1899137"/>
            <a:ext cx="1167619" cy="15615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86939" y="3995223"/>
            <a:ext cx="1532199" cy="15615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Government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422" y="1617962"/>
            <a:ext cx="540559" cy="5405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730" y="1639752"/>
            <a:ext cx="518769" cy="518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20" y="3156525"/>
            <a:ext cx="542817" cy="5428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95" y="2498879"/>
            <a:ext cx="500530" cy="5005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227" y="1596003"/>
            <a:ext cx="636615" cy="6366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949" y="3192993"/>
            <a:ext cx="617643" cy="6176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7" name="Rectangle 16"/>
          <p:cNvSpPr/>
          <p:nvPr/>
        </p:nvSpPr>
        <p:spPr>
          <a:xfrm>
            <a:off x="1252022" y="3941679"/>
            <a:ext cx="1501725" cy="15615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Innovators</a:t>
            </a:r>
          </a:p>
          <a:p>
            <a:pPr algn="ctr"/>
            <a:r>
              <a:rPr lang="en-US" dirty="0"/>
              <a:t>Researchers</a:t>
            </a:r>
          </a:p>
          <a:p>
            <a:pPr algn="ctr"/>
            <a:r>
              <a:rPr lang="en-US" dirty="0"/>
              <a:t>B2C Products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037422" y="829996"/>
            <a:ext cx="2616590" cy="55145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34374" y="6274191"/>
            <a:ext cx="2444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D3 Health Solution</a:t>
            </a:r>
          </a:p>
        </p:txBody>
      </p:sp>
      <p:sp>
        <p:nvSpPr>
          <p:cNvPr id="20" name="Arrow: Left-Right 19"/>
          <p:cNvSpPr/>
          <p:nvPr/>
        </p:nvSpPr>
        <p:spPr>
          <a:xfrm>
            <a:off x="2783485" y="2232618"/>
            <a:ext cx="1268010" cy="51058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Left-Right 20"/>
          <p:cNvSpPr/>
          <p:nvPr/>
        </p:nvSpPr>
        <p:spPr>
          <a:xfrm>
            <a:off x="2753747" y="4467145"/>
            <a:ext cx="1268010" cy="51058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Left-Right 21"/>
          <p:cNvSpPr/>
          <p:nvPr/>
        </p:nvSpPr>
        <p:spPr>
          <a:xfrm>
            <a:off x="6639939" y="2397831"/>
            <a:ext cx="1268010" cy="51058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Left-Right 22"/>
          <p:cNvSpPr/>
          <p:nvPr/>
        </p:nvSpPr>
        <p:spPr>
          <a:xfrm>
            <a:off x="6704435" y="4547462"/>
            <a:ext cx="1268010" cy="51058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863" y="5312558"/>
            <a:ext cx="1205664" cy="5614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6925" y="4472877"/>
            <a:ext cx="602468" cy="6024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r="5337" b="9214"/>
          <a:stretch/>
        </p:blipFill>
        <p:spPr>
          <a:xfrm>
            <a:off x="8769487" y="3716036"/>
            <a:ext cx="562040" cy="6810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764" y="5756523"/>
            <a:ext cx="2062192" cy="58600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04" y="5722778"/>
            <a:ext cx="621752" cy="62175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659909" y="2564984"/>
            <a:ext cx="1364565" cy="86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Registry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658788" y="3627530"/>
            <a:ext cx="1364565" cy="86295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Validators</a:t>
            </a:r>
          </a:p>
        </p:txBody>
      </p:sp>
    </p:spTree>
    <p:extLst>
      <p:ext uri="{BB962C8B-B14F-4D97-AF65-F5344CB8AC3E}">
        <p14:creationId xmlns:p14="http://schemas.microsoft.com/office/powerpoint/2010/main" val="4257732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7081503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593</TotalTime>
  <Words>295</Words>
  <Application>Microsoft Office PowerPoint</Application>
  <PresentationFormat>Widescreen</PresentationFormat>
  <Paragraphs>113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  Digitally Democratized Data (D3) D3 Health </vt:lpstr>
      <vt:lpstr>Current Landscape</vt:lpstr>
      <vt:lpstr>Opportunity</vt:lpstr>
      <vt:lpstr>Data is an Asset - Provider</vt:lpstr>
      <vt:lpstr>Data is an Asset - Patient</vt:lpstr>
      <vt:lpstr>Efficient Market</vt:lpstr>
      <vt:lpstr>Efficient Market</vt:lpstr>
      <vt:lpstr>Proposed Solution</vt:lpstr>
      <vt:lpstr>DEMO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Kaelin, Joshua H</dc:creator>
  <cp:lastModifiedBy>Kyle Culver</cp:lastModifiedBy>
  <cp:revision>50</cp:revision>
  <cp:lastPrinted>2017-03-15T12:41:11Z</cp:lastPrinted>
  <dcterms:created xsi:type="dcterms:W3CDTF">2017-03-15T03:03:27Z</dcterms:created>
  <dcterms:modified xsi:type="dcterms:W3CDTF">2017-03-15T14:07:49Z</dcterms:modified>
</cp:coreProperties>
</file>