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10"/>
  </p:notesMasterIdLst>
  <p:handoutMasterIdLst>
    <p:handoutMasterId r:id="rId11"/>
  </p:handoutMasterIdLst>
  <p:sldIdLst>
    <p:sldId id="256" r:id="rId2"/>
    <p:sldId id="257" r:id="rId3"/>
    <p:sldId id="258" r:id="rId4"/>
    <p:sldId id="259" r:id="rId5"/>
    <p:sldId id="260" r:id="rId6"/>
    <p:sldId id="261" r:id="rId7"/>
    <p:sldId id="262" r:id="rId8"/>
    <p:sldId id="263" r:id="rId9"/>
  </p:sldIdLst>
  <p:sldSz cx="9144000" cy="6858000" type="screen4x3"/>
  <p:notesSz cx="7010400" cy="923607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fld id="{52EE91E7-28B9-0F44-AA11-625F4D9EAAD4}" type="datetimeFigureOut">
              <a:rPr lang="en-US" smtClean="0"/>
              <a:t>3/28/2017</a:t>
            </a:fld>
            <a:endParaRPr lang="en-US"/>
          </a:p>
        </p:txBody>
      </p:sp>
      <p:sp>
        <p:nvSpPr>
          <p:cNvPr id="4" name="Footer Placeholder 3"/>
          <p:cNvSpPr>
            <a:spLocks noGrp="1"/>
          </p:cNvSpPr>
          <p:nvPr>
            <p:ph type="ftr" sz="quarter" idx="2"/>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3550"/>
          </a:xfrm>
          <a:prstGeom prst="rect">
            <a:avLst/>
          </a:prstGeom>
        </p:spPr>
        <p:txBody>
          <a:bodyPr vert="horz" lIns="91440" tIns="45720" rIns="91440" bIns="45720" rtlCol="0" anchor="b"/>
          <a:lstStyle>
            <a:lvl1pPr algn="r">
              <a:defRPr sz="1200"/>
            </a:lvl1pPr>
          </a:lstStyle>
          <a:p>
            <a:fld id="{EB1E0584-2652-A847-BC97-87456B6C1C30}" type="slidenum">
              <a:rPr lang="en-US" smtClean="0"/>
              <a:t>‹#›</a:t>
            </a:fld>
            <a:endParaRPr lang="en-US"/>
          </a:p>
        </p:txBody>
      </p:sp>
    </p:spTree>
    <p:extLst>
      <p:ext uri="{BB962C8B-B14F-4D97-AF65-F5344CB8AC3E}">
        <p14:creationId xmlns:p14="http://schemas.microsoft.com/office/powerpoint/2010/main" val="598429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036887" cy="461961"/>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a:lvl1pPr>
            <a:lvl2pPr marL="457200" marR="0" lvl="1" indent="0" algn="l" rtl="0">
              <a:lnSpc>
                <a:spcPct val="100000"/>
              </a:lnSpc>
              <a:spcBef>
                <a:spcPts val="0"/>
              </a:spcBef>
              <a:spcAft>
                <a:spcPts val="0"/>
              </a:spcAft>
              <a:buClr>
                <a:srgbClr val="000000"/>
              </a:buClr>
              <a:buFont typeface="Arial"/>
              <a:buNone/>
              <a:defRPr/>
            </a:lvl2pPr>
            <a:lvl3pPr marL="914400" marR="0" lvl="2" indent="0" algn="l" rtl="0">
              <a:lnSpc>
                <a:spcPct val="100000"/>
              </a:lnSpc>
              <a:spcBef>
                <a:spcPts val="0"/>
              </a:spcBef>
              <a:spcAft>
                <a:spcPts val="0"/>
              </a:spcAft>
              <a:buClr>
                <a:srgbClr val="000000"/>
              </a:buClr>
              <a:buFont typeface="Arial"/>
              <a:buNone/>
              <a:defRPr/>
            </a:lvl3pPr>
            <a:lvl4pPr marL="1371600" marR="0" lvl="3" indent="0" algn="l" rtl="0">
              <a:lnSpc>
                <a:spcPct val="100000"/>
              </a:lnSpc>
              <a:spcBef>
                <a:spcPts val="0"/>
              </a:spcBef>
              <a:spcAft>
                <a:spcPts val="0"/>
              </a:spcAft>
              <a:buClr>
                <a:srgbClr val="000000"/>
              </a:buClr>
              <a:buFont typeface="Arial"/>
              <a:buNone/>
              <a:defRPr/>
            </a:lvl4pPr>
            <a:lvl5pPr marL="1828800" marR="0" lvl="4" indent="0" algn="l" rtl="0">
              <a:lnSpc>
                <a:spcPct val="100000"/>
              </a:lnSpc>
              <a:spcBef>
                <a:spcPts val="0"/>
              </a:spcBef>
              <a:spcAft>
                <a:spcPts val="0"/>
              </a:spcAft>
              <a:buClr>
                <a:srgbClr val="000000"/>
              </a:buClr>
              <a:buFont typeface="Arial"/>
              <a:buNone/>
              <a:defRPr/>
            </a:lvl5pPr>
            <a:lvl6pPr marL="2286000" marR="0" lvl="5" indent="0" algn="l" rtl="0">
              <a:lnSpc>
                <a:spcPct val="100000"/>
              </a:lnSpc>
              <a:spcBef>
                <a:spcPts val="0"/>
              </a:spcBef>
              <a:spcAft>
                <a:spcPts val="0"/>
              </a:spcAft>
              <a:buClr>
                <a:srgbClr val="000000"/>
              </a:buClr>
              <a:buFont typeface="Arial"/>
              <a:buNone/>
              <a:defRPr/>
            </a:lvl6pPr>
            <a:lvl7pPr marL="3200400" marR="0" lvl="6" indent="0" algn="l" rtl="0">
              <a:lnSpc>
                <a:spcPct val="100000"/>
              </a:lnSpc>
              <a:spcBef>
                <a:spcPts val="0"/>
              </a:spcBef>
              <a:spcAft>
                <a:spcPts val="0"/>
              </a:spcAft>
              <a:buClr>
                <a:srgbClr val="000000"/>
              </a:buClr>
              <a:buFont typeface="Arial"/>
              <a:buNone/>
              <a:defRPr/>
            </a:lvl7pPr>
            <a:lvl8pPr marL="4572000" marR="0" lvl="7" indent="0" algn="l" rtl="0">
              <a:lnSpc>
                <a:spcPct val="100000"/>
              </a:lnSpc>
              <a:spcBef>
                <a:spcPts val="0"/>
              </a:spcBef>
              <a:spcAft>
                <a:spcPts val="0"/>
              </a:spcAft>
              <a:buClr>
                <a:srgbClr val="000000"/>
              </a:buClr>
              <a:buFont typeface="Arial"/>
              <a:buNone/>
              <a:defRPr/>
            </a:lvl8pPr>
            <a:lvl9pPr marL="6400800" marR="0" lvl="8" indent="0" algn="l" rtl="0">
              <a:lnSpc>
                <a:spcPct val="100000"/>
              </a:lnSpc>
              <a:spcBef>
                <a:spcPts val="0"/>
              </a:spcBef>
              <a:spcAft>
                <a:spcPts val="0"/>
              </a:spcAft>
              <a:buClr>
                <a:srgbClr val="000000"/>
              </a:buClr>
              <a:buFont typeface="Arial"/>
              <a:buNone/>
              <a:defRPr/>
            </a:lvl9pPr>
          </a:lstStyle>
          <a:p>
            <a:endParaRPr/>
          </a:p>
        </p:txBody>
      </p:sp>
      <p:sp>
        <p:nvSpPr>
          <p:cNvPr id="4" name="Shape 4"/>
          <p:cNvSpPr txBox="1">
            <a:spLocks noGrp="1"/>
          </p:cNvSpPr>
          <p:nvPr>
            <p:ph type="dt" idx="10"/>
          </p:nvPr>
        </p:nvSpPr>
        <p:spPr>
          <a:xfrm>
            <a:off x="3971925" y="0"/>
            <a:ext cx="3036887" cy="461961"/>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a:lvl1pPr>
            <a:lvl2pPr marL="457200" marR="0" lvl="1" indent="0" algn="l" rtl="0">
              <a:lnSpc>
                <a:spcPct val="100000"/>
              </a:lnSpc>
              <a:spcBef>
                <a:spcPts val="0"/>
              </a:spcBef>
              <a:spcAft>
                <a:spcPts val="0"/>
              </a:spcAft>
              <a:buClr>
                <a:srgbClr val="000000"/>
              </a:buClr>
              <a:buFont typeface="Arial"/>
              <a:buNone/>
              <a:defRPr/>
            </a:lvl2pPr>
            <a:lvl3pPr marL="914400" marR="0" lvl="2" indent="0" algn="l" rtl="0">
              <a:lnSpc>
                <a:spcPct val="100000"/>
              </a:lnSpc>
              <a:spcBef>
                <a:spcPts val="0"/>
              </a:spcBef>
              <a:spcAft>
                <a:spcPts val="0"/>
              </a:spcAft>
              <a:buClr>
                <a:srgbClr val="000000"/>
              </a:buClr>
              <a:buFont typeface="Arial"/>
              <a:buNone/>
              <a:defRPr/>
            </a:lvl3pPr>
            <a:lvl4pPr marL="1371600" marR="0" lvl="3" indent="0" algn="l" rtl="0">
              <a:lnSpc>
                <a:spcPct val="100000"/>
              </a:lnSpc>
              <a:spcBef>
                <a:spcPts val="0"/>
              </a:spcBef>
              <a:spcAft>
                <a:spcPts val="0"/>
              </a:spcAft>
              <a:buClr>
                <a:srgbClr val="000000"/>
              </a:buClr>
              <a:buFont typeface="Arial"/>
              <a:buNone/>
              <a:defRPr/>
            </a:lvl4pPr>
            <a:lvl5pPr marL="1828800" marR="0" lvl="4" indent="0" algn="l" rtl="0">
              <a:lnSpc>
                <a:spcPct val="100000"/>
              </a:lnSpc>
              <a:spcBef>
                <a:spcPts val="0"/>
              </a:spcBef>
              <a:spcAft>
                <a:spcPts val="0"/>
              </a:spcAft>
              <a:buClr>
                <a:srgbClr val="000000"/>
              </a:buClr>
              <a:buFont typeface="Arial"/>
              <a:buNone/>
              <a:defRPr/>
            </a:lvl5pPr>
            <a:lvl6pPr marL="2286000" marR="0" lvl="5" indent="0" algn="l" rtl="0">
              <a:lnSpc>
                <a:spcPct val="100000"/>
              </a:lnSpc>
              <a:spcBef>
                <a:spcPts val="0"/>
              </a:spcBef>
              <a:spcAft>
                <a:spcPts val="0"/>
              </a:spcAft>
              <a:buClr>
                <a:srgbClr val="000000"/>
              </a:buClr>
              <a:buFont typeface="Arial"/>
              <a:buNone/>
              <a:defRPr/>
            </a:lvl6pPr>
            <a:lvl7pPr marL="3200400" marR="0" lvl="6" indent="0" algn="l" rtl="0">
              <a:lnSpc>
                <a:spcPct val="100000"/>
              </a:lnSpc>
              <a:spcBef>
                <a:spcPts val="0"/>
              </a:spcBef>
              <a:spcAft>
                <a:spcPts val="0"/>
              </a:spcAft>
              <a:buClr>
                <a:srgbClr val="000000"/>
              </a:buClr>
              <a:buFont typeface="Arial"/>
              <a:buNone/>
              <a:defRPr/>
            </a:lvl7pPr>
            <a:lvl8pPr marL="4572000" marR="0" lvl="7" indent="0" algn="l" rtl="0">
              <a:lnSpc>
                <a:spcPct val="100000"/>
              </a:lnSpc>
              <a:spcBef>
                <a:spcPts val="0"/>
              </a:spcBef>
              <a:spcAft>
                <a:spcPts val="0"/>
              </a:spcAft>
              <a:buClr>
                <a:srgbClr val="000000"/>
              </a:buClr>
              <a:buFont typeface="Arial"/>
              <a:buNone/>
              <a:defRPr/>
            </a:lvl8pPr>
            <a:lvl9pPr marL="6400800" marR="0" lvl="8" indent="0" algn="l" rtl="0">
              <a:lnSpc>
                <a:spcPct val="100000"/>
              </a:lnSpc>
              <a:spcBef>
                <a:spcPts val="0"/>
              </a:spcBef>
              <a:spcAft>
                <a:spcPts val="0"/>
              </a:spcAft>
              <a:buClr>
                <a:srgbClr val="000000"/>
              </a:buClr>
              <a:buFont typeface="Arial"/>
              <a:buNone/>
              <a:defRPr/>
            </a:lvl9pPr>
          </a:lstStyle>
          <a:p>
            <a:endParaRPr/>
          </a:p>
        </p:txBody>
      </p:sp>
      <p:sp>
        <p:nvSpPr>
          <p:cNvPr id="5" name="Shape 5"/>
          <p:cNvSpPr>
            <a:spLocks noGrp="1" noRot="1" noChangeAspect="1"/>
          </p:cNvSpPr>
          <p:nvPr>
            <p:ph type="sldImg" idx="3"/>
          </p:nvPr>
        </p:nvSpPr>
        <p:spPr>
          <a:xfrm>
            <a:off x="1198562" y="693737"/>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a:headEnd type="none" w="med" len="med"/>
            <a:tailEnd type="none" w="med" len="med"/>
          </a:ln>
        </p:spPr>
      </p:sp>
      <p:sp>
        <p:nvSpPr>
          <p:cNvPr id="6" name="Shape 6"/>
          <p:cNvSpPr txBox="1">
            <a:spLocks noGrp="1"/>
          </p:cNvSpPr>
          <p:nvPr>
            <p:ph type="body" idx="1"/>
          </p:nvPr>
        </p:nvSpPr>
        <p:spPr>
          <a:xfrm>
            <a:off x="700087" y="4387850"/>
            <a:ext cx="5610223" cy="4156075"/>
          </a:xfrm>
          <a:prstGeom prst="rect">
            <a:avLst/>
          </a:prstGeom>
          <a:noFill/>
          <a:ln>
            <a:noFill/>
          </a:ln>
        </p:spPr>
        <p:txBody>
          <a:bodyPr lIns="91425" tIns="91425" rIns="91425" bIns="91425" anchor="ctr" anchorCtr="0"/>
          <a:lstStyle>
            <a:lvl1pPr marL="0" marR="0" lvl="0" indent="0" algn="l" rtl="0">
              <a:spcBef>
                <a:spcPts val="0"/>
              </a:spcBef>
              <a:defRPr/>
            </a:lvl1pPr>
            <a:lvl2pPr marL="457200" marR="0" lvl="1" indent="0" algn="l" rtl="0">
              <a:spcBef>
                <a:spcPts val="0"/>
              </a:spcBef>
              <a:defRPr/>
            </a:lvl2pPr>
            <a:lvl3pPr marL="914400" marR="0" lvl="2" indent="0" algn="l" rtl="0">
              <a:spcBef>
                <a:spcPts val="0"/>
              </a:spcBef>
              <a:defRPr/>
            </a:lvl3pPr>
            <a:lvl4pPr marL="1371600" marR="0" lvl="3" indent="0" algn="l" rtl="0">
              <a:spcBef>
                <a:spcPts val="0"/>
              </a:spcBef>
              <a:defRPr/>
            </a:lvl4pPr>
            <a:lvl5pPr marL="1828800" marR="0" lvl="4" indent="0" algn="l" rtl="0">
              <a:spcBef>
                <a:spcPts val="0"/>
              </a:spcBef>
              <a:defRPr/>
            </a:lvl5pPr>
            <a:lvl6pPr marL="2286000" marR="0" lvl="5" indent="0" algn="l" rtl="0">
              <a:spcBef>
                <a:spcPts val="0"/>
              </a:spcBef>
              <a:defRPr/>
            </a:lvl6pPr>
            <a:lvl7pPr marL="2743200" marR="0" lvl="6" indent="0" algn="l" rtl="0">
              <a:spcBef>
                <a:spcPts val="0"/>
              </a:spcBef>
              <a:defRPr/>
            </a:lvl7pPr>
            <a:lvl8pPr marL="3200400" marR="0" lvl="7" indent="0" algn="l" rtl="0">
              <a:spcBef>
                <a:spcPts val="0"/>
              </a:spcBef>
              <a:defRPr/>
            </a:lvl8pPr>
            <a:lvl9pPr marL="3657600" marR="0" lvl="8" indent="0" algn="l" rtl="0">
              <a:spcBef>
                <a:spcPts val="0"/>
              </a:spcBef>
              <a:defRPr/>
            </a:lvl9pPr>
          </a:lstStyle>
          <a:p>
            <a:endParaRPr/>
          </a:p>
        </p:txBody>
      </p:sp>
      <p:sp>
        <p:nvSpPr>
          <p:cNvPr id="7" name="Shape 7"/>
          <p:cNvSpPr txBox="1">
            <a:spLocks noGrp="1"/>
          </p:cNvSpPr>
          <p:nvPr>
            <p:ph type="ftr" idx="11"/>
          </p:nvPr>
        </p:nvSpPr>
        <p:spPr>
          <a:xfrm>
            <a:off x="0" y="8772525"/>
            <a:ext cx="3036887" cy="461961"/>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a:lvl1pPr>
            <a:lvl2pPr marL="457200" marR="0" lvl="1" indent="0" algn="l" rtl="0">
              <a:lnSpc>
                <a:spcPct val="100000"/>
              </a:lnSpc>
              <a:spcBef>
                <a:spcPts val="0"/>
              </a:spcBef>
              <a:spcAft>
                <a:spcPts val="0"/>
              </a:spcAft>
              <a:buClr>
                <a:srgbClr val="000000"/>
              </a:buClr>
              <a:buFont typeface="Arial"/>
              <a:buNone/>
              <a:defRPr/>
            </a:lvl2pPr>
            <a:lvl3pPr marL="914400" marR="0" lvl="2" indent="0" algn="l" rtl="0">
              <a:lnSpc>
                <a:spcPct val="100000"/>
              </a:lnSpc>
              <a:spcBef>
                <a:spcPts val="0"/>
              </a:spcBef>
              <a:spcAft>
                <a:spcPts val="0"/>
              </a:spcAft>
              <a:buClr>
                <a:srgbClr val="000000"/>
              </a:buClr>
              <a:buFont typeface="Arial"/>
              <a:buNone/>
              <a:defRPr/>
            </a:lvl3pPr>
            <a:lvl4pPr marL="1371600" marR="0" lvl="3" indent="0" algn="l" rtl="0">
              <a:lnSpc>
                <a:spcPct val="100000"/>
              </a:lnSpc>
              <a:spcBef>
                <a:spcPts val="0"/>
              </a:spcBef>
              <a:spcAft>
                <a:spcPts val="0"/>
              </a:spcAft>
              <a:buClr>
                <a:srgbClr val="000000"/>
              </a:buClr>
              <a:buFont typeface="Arial"/>
              <a:buNone/>
              <a:defRPr/>
            </a:lvl4pPr>
            <a:lvl5pPr marL="1828800" marR="0" lvl="4" indent="0" algn="l" rtl="0">
              <a:lnSpc>
                <a:spcPct val="100000"/>
              </a:lnSpc>
              <a:spcBef>
                <a:spcPts val="0"/>
              </a:spcBef>
              <a:spcAft>
                <a:spcPts val="0"/>
              </a:spcAft>
              <a:buClr>
                <a:srgbClr val="000000"/>
              </a:buClr>
              <a:buFont typeface="Arial"/>
              <a:buNone/>
              <a:defRPr/>
            </a:lvl5pPr>
            <a:lvl6pPr marL="2286000" marR="0" lvl="5" indent="0" algn="l" rtl="0">
              <a:lnSpc>
                <a:spcPct val="100000"/>
              </a:lnSpc>
              <a:spcBef>
                <a:spcPts val="0"/>
              </a:spcBef>
              <a:spcAft>
                <a:spcPts val="0"/>
              </a:spcAft>
              <a:buClr>
                <a:srgbClr val="000000"/>
              </a:buClr>
              <a:buFont typeface="Arial"/>
              <a:buNone/>
              <a:defRPr/>
            </a:lvl6pPr>
            <a:lvl7pPr marL="3200400" marR="0" lvl="6" indent="0" algn="l" rtl="0">
              <a:lnSpc>
                <a:spcPct val="100000"/>
              </a:lnSpc>
              <a:spcBef>
                <a:spcPts val="0"/>
              </a:spcBef>
              <a:spcAft>
                <a:spcPts val="0"/>
              </a:spcAft>
              <a:buClr>
                <a:srgbClr val="000000"/>
              </a:buClr>
              <a:buFont typeface="Arial"/>
              <a:buNone/>
              <a:defRPr/>
            </a:lvl7pPr>
            <a:lvl8pPr marL="4572000" marR="0" lvl="7" indent="0" algn="l" rtl="0">
              <a:lnSpc>
                <a:spcPct val="100000"/>
              </a:lnSpc>
              <a:spcBef>
                <a:spcPts val="0"/>
              </a:spcBef>
              <a:spcAft>
                <a:spcPts val="0"/>
              </a:spcAft>
              <a:buClr>
                <a:srgbClr val="000000"/>
              </a:buClr>
              <a:buFont typeface="Arial"/>
              <a:buNone/>
              <a:defRPr/>
            </a:lvl8pPr>
            <a:lvl9pPr marL="6400800" marR="0" lvl="8" indent="0" algn="l" rtl="0">
              <a:lnSpc>
                <a:spcPct val="100000"/>
              </a:lnSpc>
              <a:spcBef>
                <a:spcPts val="0"/>
              </a:spcBef>
              <a:spcAft>
                <a:spcPts val="0"/>
              </a:spcAft>
              <a:buClr>
                <a:srgbClr val="000000"/>
              </a:buClr>
              <a:buFont typeface="Arial"/>
              <a:buNone/>
              <a:defRPr/>
            </a:lvl9pPr>
          </a:lstStyle>
          <a:p>
            <a:endParaRPr/>
          </a:p>
        </p:txBody>
      </p:sp>
      <p:sp>
        <p:nvSpPr>
          <p:cNvPr id="8" name="Shape 8"/>
          <p:cNvSpPr txBox="1">
            <a:spLocks noGrp="1"/>
          </p:cNvSpPr>
          <p:nvPr>
            <p:ph type="sldNum" idx="12"/>
          </p:nvPr>
        </p:nvSpPr>
        <p:spPr>
          <a:xfrm>
            <a:off x="3971925" y="8772525"/>
            <a:ext cx="3036887" cy="461961"/>
          </a:xfrm>
          <a:prstGeom prst="rect">
            <a:avLst/>
          </a:prstGeom>
          <a:noFill/>
          <a:ln>
            <a:noFill/>
          </a:ln>
        </p:spPr>
        <p:txBody>
          <a:bodyPr lIns="92350" tIns="46175" rIns="92350" bIns="4617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900" b="0" i="0" u="none" strike="noStrike" cap="none">
                <a:solidFill>
                  <a:srgbClr val="000000"/>
                </a:solidFill>
                <a:latin typeface="Calibri"/>
                <a:ea typeface="Calibri"/>
                <a:cs typeface="Calibri"/>
                <a:sym typeface="Calibri"/>
              </a:rPr>
              <a:t>‹#›</a:t>
            </a:fld>
            <a:endParaRPr lang="en-US" sz="19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76293240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
        <p:cNvGrpSpPr/>
        <p:nvPr/>
      </p:nvGrpSpPr>
      <p:grpSpPr>
        <a:xfrm>
          <a:off x="0" y="0"/>
          <a:ext cx="0" cy="0"/>
          <a:chOff x="0" y="0"/>
          <a:chExt cx="0" cy="0"/>
        </a:xfrm>
      </p:grpSpPr>
      <p:sp>
        <p:nvSpPr>
          <p:cNvPr id="18" name="Shape 18"/>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9" name="Shape 19"/>
          <p:cNvSpPr txBox="1">
            <a:spLocks noGrp="1"/>
          </p:cNvSpPr>
          <p:nvPr>
            <p:ph type="body" idx="1"/>
          </p:nvPr>
        </p:nvSpPr>
        <p:spPr>
          <a:xfrm>
            <a:off x="700087" y="4387850"/>
            <a:ext cx="5610223" cy="4156075"/>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
        <p:nvSpPr>
          <p:cNvPr id="20" name="Shape 20"/>
          <p:cNvSpPr txBox="1"/>
          <p:nvPr/>
        </p:nvSpPr>
        <p:spPr>
          <a:xfrm>
            <a:off x="3971925" y="8772525"/>
            <a:ext cx="3036887" cy="461961"/>
          </a:xfrm>
          <a:prstGeom prst="rect">
            <a:avLst/>
          </a:prstGeom>
          <a:noFill/>
          <a:ln>
            <a:noFill/>
          </a:ln>
        </p:spPr>
        <p:txBody>
          <a:bodyPr lIns="92350" tIns="46175" rIns="92350" bIns="4617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900" b="0" i="0" u="none" strike="noStrike" cap="none">
                <a:solidFill>
                  <a:srgbClr val="000000"/>
                </a:solidFill>
                <a:latin typeface="Calibri"/>
                <a:ea typeface="Calibri"/>
                <a:cs typeface="Calibri"/>
                <a:sym typeface="Calibri"/>
              </a:rPr>
              <a:t>1</a:t>
            </a:fld>
            <a:endParaRPr lang="en-US" sz="19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117449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Shape 28"/>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 name="Shape 29"/>
          <p:cNvSpPr txBox="1">
            <a:spLocks noGrp="1"/>
          </p:cNvSpPr>
          <p:nvPr>
            <p:ph type="body" idx="1"/>
          </p:nvPr>
        </p:nvSpPr>
        <p:spPr>
          <a:xfrm>
            <a:off x="700087" y="4387850"/>
            <a:ext cx="5610300" cy="4156200"/>
          </a:xfrm>
          <a:prstGeom prst="rect">
            <a:avLst/>
          </a:prstGeom>
        </p:spPr>
        <p:txBody>
          <a:bodyPr lIns="91425" tIns="91425" rIns="91425" bIns="91425" anchor="ctr" anchorCtr="0">
            <a:noAutofit/>
          </a:bodyPr>
          <a:lstStyle/>
          <a:p>
            <a:pPr lvl="0">
              <a:spcBef>
                <a:spcPts val="0"/>
              </a:spcBef>
              <a:buNone/>
            </a:pPr>
            <a:endParaRPr/>
          </a:p>
        </p:txBody>
      </p:sp>
      <p:sp>
        <p:nvSpPr>
          <p:cNvPr id="30" name="Shape 30"/>
          <p:cNvSpPr txBox="1">
            <a:spLocks noGrp="1"/>
          </p:cNvSpPr>
          <p:nvPr>
            <p:ph type="sldNum" idx="12"/>
          </p:nvPr>
        </p:nvSpPr>
        <p:spPr>
          <a:xfrm>
            <a:off x="3971925" y="8772525"/>
            <a:ext cx="3036900" cy="462000"/>
          </a:xfrm>
          <a:prstGeom prst="rect">
            <a:avLst/>
          </a:prstGeom>
        </p:spPr>
        <p:txBody>
          <a:bodyPr lIns="92350" tIns="46175" rIns="92350" bIns="46175" anchor="t" anchorCtr="0">
            <a:noAutofit/>
          </a:bodyPr>
          <a:lstStyle/>
          <a:p>
            <a:pPr lvl="0">
              <a:spcBef>
                <a:spcPts val="0"/>
              </a:spcBef>
              <a:buClr>
                <a:srgbClr val="000000"/>
              </a:buClr>
              <a:buSzPct val="25000"/>
              <a:buFont typeface="Calibri"/>
              <a:buNone/>
            </a:pPr>
            <a:fld id="{00000000-1234-1234-1234-123412341234}" type="slidenum">
              <a:rPr lang="en-US"/>
              <a:t>2</a:t>
            </a:fld>
            <a:endParaRPr lang="en-US"/>
          </a:p>
        </p:txBody>
      </p:sp>
    </p:spTree>
    <p:extLst>
      <p:ext uri="{BB962C8B-B14F-4D97-AF65-F5344CB8AC3E}">
        <p14:creationId xmlns:p14="http://schemas.microsoft.com/office/powerpoint/2010/main" val="2538607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39" name="Shape 39"/>
          <p:cNvSpPr txBox="1">
            <a:spLocks noGrp="1"/>
          </p:cNvSpPr>
          <p:nvPr>
            <p:ph type="body" idx="1"/>
          </p:nvPr>
        </p:nvSpPr>
        <p:spPr>
          <a:xfrm>
            <a:off x="700087" y="4387850"/>
            <a:ext cx="5610223" cy="4156075"/>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568767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56" name="Shape 56"/>
          <p:cNvSpPr txBox="1">
            <a:spLocks noGrp="1"/>
          </p:cNvSpPr>
          <p:nvPr>
            <p:ph type="body" idx="1"/>
          </p:nvPr>
        </p:nvSpPr>
        <p:spPr>
          <a:xfrm>
            <a:off x="700087" y="4387850"/>
            <a:ext cx="5610300" cy="4156200"/>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190785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05" name="Shape 105"/>
          <p:cNvSpPr txBox="1">
            <a:spLocks noGrp="1"/>
          </p:cNvSpPr>
          <p:nvPr>
            <p:ph type="body" idx="1"/>
          </p:nvPr>
        </p:nvSpPr>
        <p:spPr>
          <a:xfrm>
            <a:off x="700087" y="4387850"/>
            <a:ext cx="5610300" cy="4156200"/>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648783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16" name="Shape 116"/>
          <p:cNvSpPr txBox="1">
            <a:spLocks noGrp="1"/>
          </p:cNvSpPr>
          <p:nvPr>
            <p:ph type="body" idx="1"/>
          </p:nvPr>
        </p:nvSpPr>
        <p:spPr>
          <a:xfrm>
            <a:off x="700087" y="4387850"/>
            <a:ext cx="5610223" cy="4156075"/>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
        <p:nvSpPr>
          <p:cNvPr id="117" name="Shape 117"/>
          <p:cNvSpPr txBox="1"/>
          <p:nvPr/>
        </p:nvSpPr>
        <p:spPr>
          <a:xfrm>
            <a:off x="3971925" y="8772525"/>
            <a:ext cx="3036887" cy="461961"/>
          </a:xfrm>
          <a:prstGeom prst="rect">
            <a:avLst/>
          </a:prstGeom>
          <a:noFill/>
          <a:ln>
            <a:noFill/>
          </a:ln>
        </p:spPr>
        <p:txBody>
          <a:bodyPr lIns="92350" tIns="46175" rIns="92350" bIns="4617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900" b="0" i="0" u="none" strike="noStrike" cap="none">
                <a:solidFill>
                  <a:srgbClr val="000000"/>
                </a:solidFill>
                <a:latin typeface="Calibri"/>
                <a:ea typeface="Calibri"/>
                <a:cs typeface="Calibri"/>
                <a:sym typeface="Calibri"/>
              </a:rPr>
              <a:t>6</a:t>
            </a:fld>
            <a:endParaRPr lang="en-US" sz="19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793792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32" name="Shape 132"/>
          <p:cNvSpPr txBox="1">
            <a:spLocks noGrp="1"/>
          </p:cNvSpPr>
          <p:nvPr>
            <p:ph type="body" idx="1"/>
          </p:nvPr>
        </p:nvSpPr>
        <p:spPr>
          <a:xfrm>
            <a:off x="700087" y="4387850"/>
            <a:ext cx="5610300" cy="4156200"/>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
        <p:nvSpPr>
          <p:cNvPr id="133" name="Shape 133"/>
          <p:cNvSpPr txBox="1"/>
          <p:nvPr/>
        </p:nvSpPr>
        <p:spPr>
          <a:xfrm>
            <a:off x="3971925" y="8772525"/>
            <a:ext cx="3036900" cy="462000"/>
          </a:xfrm>
          <a:prstGeom prst="rect">
            <a:avLst/>
          </a:prstGeom>
          <a:noFill/>
          <a:ln>
            <a:noFill/>
          </a:ln>
        </p:spPr>
        <p:txBody>
          <a:bodyPr lIns="92350" tIns="46175" rIns="92350" bIns="46175" anchor="t" anchorCtr="0">
            <a:noAutofit/>
          </a:bodyPr>
          <a:lstStyle/>
          <a:p>
            <a:pPr marL="0" marR="0" lvl="0" indent="0" algn="l" rtl="0">
              <a:lnSpc>
                <a:spcPct val="100000"/>
              </a:lnSpc>
              <a:spcBef>
                <a:spcPts val="0"/>
              </a:spcBef>
              <a:spcAft>
                <a:spcPts val="0"/>
              </a:spcAft>
              <a:buClr>
                <a:srgbClr val="000000"/>
              </a:buClr>
              <a:buSzPct val="25000"/>
              <a:buFont typeface="Calibri"/>
              <a:buNone/>
            </a:pPr>
            <a:fld id="{00000000-1234-1234-1234-123412341234}" type="slidenum">
              <a:rPr lang="en-US" sz="1900" b="0" i="0" u="none" strike="noStrike" cap="none">
                <a:solidFill>
                  <a:srgbClr val="000000"/>
                </a:solidFill>
                <a:latin typeface="Calibri"/>
                <a:ea typeface="Calibri"/>
                <a:cs typeface="Calibri"/>
                <a:sym typeface="Calibri"/>
              </a:rPr>
              <a:t>7</a:t>
            </a:fld>
            <a:endParaRPr lang="en-US" sz="190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1955677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98563" y="693738"/>
            <a:ext cx="4616450" cy="346233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41" name="Shape 141"/>
          <p:cNvSpPr txBox="1">
            <a:spLocks noGrp="1"/>
          </p:cNvSpPr>
          <p:nvPr>
            <p:ph type="body" idx="1"/>
          </p:nvPr>
        </p:nvSpPr>
        <p:spPr>
          <a:xfrm>
            <a:off x="700087" y="4387850"/>
            <a:ext cx="5610300" cy="4156200"/>
          </a:xfrm>
          <a:prstGeom prst="rect">
            <a:avLst/>
          </a:prstGeom>
          <a:noFill/>
          <a:ln>
            <a:noFill/>
          </a:ln>
        </p:spPr>
        <p:txBody>
          <a:bodyPr lIns="92350" tIns="46175" rIns="92350" bIns="46175" anchor="t" anchorCtr="0">
            <a:noAutofit/>
          </a:bodyPr>
          <a:lstStyle/>
          <a:p>
            <a:pPr marL="0" marR="0" lvl="0" indent="0" algn="l" rtl="0">
              <a:spcBef>
                <a:spcPts val="0"/>
              </a:spcBef>
              <a:buClr>
                <a:schemeClr val="dk1"/>
              </a:buClr>
              <a:buSzPct val="25000"/>
              <a:buFont typeface="Arial"/>
              <a:buNone/>
            </a:pPr>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79452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p:spTree>
      <p:nvGrpSpPr>
        <p:cNvPr id="1" name="Shape 1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1_Blank">
    <p:spTree>
      <p:nvGrpSpPr>
        <p:cNvPr id="1" name="Shape 12"/>
        <p:cNvGrpSpPr/>
        <p:nvPr/>
      </p:nvGrpSpPr>
      <p:grpSpPr>
        <a:xfrm>
          <a:off x="0" y="0"/>
          <a:ext cx="0" cy="0"/>
          <a:chOff x="0" y="0"/>
          <a:chExt cx="0" cy="0"/>
        </a:xfrm>
      </p:grpSpPr>
      <p:sp>
        <p:nvSpPr>
          <p:cNvPr id="13" name="Shape 13"/>
          <p:cNvSpPr txBox="1">
            <a:spLocks noGrp="1"/>
          </p:cNvSpPr>
          <p:nvPr>
            <p:ph type="sldNum" idx="12"/>
          </p:nvPr>
        </p:nvSpPr>
        <p:spPr>
          <a:xfrm>
            <a:off x="7696200" y="6324600"/>
            <a:ext cx="990598" cy="30479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a:t>
            </a:fld>
            <a:endParaRPr lang="en-US" sz="1800" b="0" i="0" u="none" strike="noStrike" cap="none">
              <a:solidFill>
                <a:srgbClr val="7F7F7F"/>
              </a:solidFill>
              <a:latin typeface="Calibri"/>
              <a:ea typeface="Calibri"/>
              <a:cs typeface="Calibri"/>
              <a:sym typeface="Calibri"/>
            </a:endParaRPr>
          </a:p>
        </p:txBody>
      </p:sp>
      <p:cxnSp>
        <p:nvCxnSpPr>
          <p:cNvPr id="14" name="Shape 14"/>
          <p:cNvCxnSpPr/>
          <p:nvPr/>
        </p:nvCxnSpPr>
        <p:spPr>
          <a:xfrm>
            <a:off x="380998" y="914400"/>
            <a:ext cx="8382001" cy="0"/>
          </a:xfrm>
          <a:prstGeom prst="straightConnector1">
            <a:avLst/>
          </a:prstGeom>
          <a:noFill/>
          <a:ln w="28575" cap="flat" cmpd="sng">
            <a:solidFill>
              <a:srgbClr val="D8D8D8"/>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Blank">
    <p:spTree>
      <p:nvGrpSpPr>
        <p:cNvPr id="1" name="Shape 15"/>
        <p:cNvGrpSpPr/>
        <p:nvPr/>
      </p:nvGrpSpPr>
      <p:grpSpPr>
        <a:xfrm>
          <a:off x="0" y="0"/>
          <a:ext cx="0" cy="0"/>
          <a:chOff x="0" y="0"/>
          <a:chExt cx="0" cy="0"/>
        </a:xfrm>
      </p:grpSpPr>
      <p:sp>
        <p:nvSpPr>
          <p:cNvPr id="16" name="Shape 16"/>
          <p:cNvSpPr txBox="1">
            <a:spLocks noGrp="1"/>
          </p:cNvSpPr>
          <p:nvPr>
            <p:ph type="sldNum" idx="12"/>
          </p:nvPr>
        </p:nvSpPr>
        <p:spPr>
          <a:xfrm>
            <a:off x="7696200" y="6324600"/>
            <a:ext cx="990598" cy="30479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a:t>
            </a:fld>
            <a:endParaRPr lang="en-US" sz="1800" b="0" i="0" u="none" strike="noStrike" cap="none">
              <a:solidFill>
                <a:srgbClr val="7F7F7F"/>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body" idx="1"/>
          </p:nvPr>
        </p:nvSpPr>
        <p:spPr>
          <a:xfrm>
            <a:off x="304800" y="381000"/>
            <a:ext cx="8458200" cy="5791200"/>
          </a:xfrm>
          <a:prstGeom prst="rect">
            <a:avLst/>
          </a:prstGeom>
          <a:noFill/>
          <a:ln>
            <a:noFill/>
          </a:ln>
        </p:spPr>
        <p:txBody>
          <a:bodyPr lIns="91425" tIns="91425" rIns="91425" bIns="91425" anchor="t" anchorCtr="0"/>
          <a:lstStyle>
            <a:lvl1pPr marL="342900" marR="0" lvl="0" indent="-342900" algn="l" rtl="0">
              <a:lnSpc>
                <a:spcPct val="100000"/>
              </a:lnSpc>
              <a:spcBef>
                <a:spcPts val="220"/>
              </a:spcBef>
              <a:spcAft>
                <a:spcPts val="0"/>
              </a:spcAft>
              <a:buClr>
                <a:srgbClr val="000000"/>
              </a:buClr>
              <a:buFont typeface="Arial"/>
              <a:buNone/>
              <a:defRPr/>
            </a:lvl1pPr>
            <a:lvl2pPr marL="742950" marR="0" lvl="1" indent="-285750" algn="l" rtl="0">
              <a:lnSpc>
                <a:spcPct val="100000"/>
              </a:lnSpc>
              <a:spcBef>
                <a:spcPts val="220"/>
              </a:spcBef>
              <a:spcAft>
                <a:spcPts val="0"/>
              </a:spcAft>
              <a:buClr>
                <a:srgbClr val="000000"/>
              </a:buClr>
              <a:buFont typeface="Arial"/>
              <a:buNone/>
              <a:defRPr/>
            </a:lvl2pPr>
            <a:lvl3pPr marL="1143000" marR="0" lvl="2" indent="-228600" algn="l" rtl="0">
              <a:lnSpc>
                <a:spcPct val="100000"/>
              </a:lnSpc>
              <a:spcBef>
                <a:spcPts val="220"/>
              </a:spcBef>
              <a:spcAft>
                <a:spcPts val="0"/>
              </a:spcAft>
              <a:buClr>
                <a:srgbClr val="000000"/>
              </a:buClr>
              <a:buFont typeface="Arial"/>
              <a:buNone/>
              <a:defRPr/>
            </a:lvl3pPr>
            <a:lvl4pPr marL="1600200" marR="0" lvl="3" indent="-228600" algn="l" rtl="0">
              <a:lnSpc>
                <a:spcPct val="100000"/>
              </a:lnSpc>
              <a:spcBef>
                <a:spcPts val="220"/>
              </a:spcBef>
              <a:spcAft>
                <a:spcPts val="0"/>
              </a:spcAft>
              <a:buClr>
                <a:srgbClr val="000000"/>
              </a:buClr>
              <a:buFont typeface="Arial"/>
              <a:buNone/>
              <a:defRPr/>
            </a:lvl4pPr>
            <a:lvl5pPr marL="2057400" marR="0" lvl="4" indent="-228600" algn="l" rtl="0">
              <a:lnSpc>
                <a:spcPct val="100000"/>
              </a:lnSpc>
              <a:spcBef>
                <a:spcPts val="220"/>
              </a:spcBef>
              <a:spcAft>
                <a:spcPts val="0"/>
              </a:spcAft>
              <a:buClr>
                <a:srgbClr val="000000"/>
              </a:buClr>
              <a:buFont typeface="Arial"/>
              <a:buNone/>
              <a:defRPr/>
            </a:lvl5pPr>
            <a:lvl6pPr marL="2514600" marR="0" lvl="5" indent="-12700" algn="l" rtl="0">
              <a:lnSpc>
                <a:spcPct val="100000"/>
              </a:lnSpc>
              <a:spcBef>
                <a:spcPts val="400"/>
              </a:spcBef>
              <a:spcAft>
                <a:spcPts val="0"/>
              </a:spcAft>
              <a:buClr>
                <a:schemeClr val="dk1"/>
              </a:buClr>
              <a:buFont typeface="Calibri"/>
              <a:buChar char="•"/>
              <a:defRPr/>
            </a:lvl6pPr>
            <a:lvl7pPr marL="2971800" marR="0" lvl="6" indent="-12700" algn="l" rtl="0">
              <a:lnSpc>
                <a:spcPct val="100000"/>
              </a:lnSpc>
              <a:spcBef>
                <a:spcPts val="400"/>
              </a:spcBef>
              <a:spcAft>
                <a:spcPts val="0"/>
              </a:spcAft>
              <a:buClr>
                <a:schemeClr val="dk1"/>
              </a:buClr>
              <a:buFont typeface="Calibri"/>
              <a:buChar char="•"/>
              <a:defRPr/>
            </a:lvl7pPr>
            <a:lvl8pPr marL="3429000" marR="0" lvl="7" indent="-12700" algn="l" rtl="0">
              <a:lnSpc>
                <a:spcPct val="100000"/>
              </a:lnSpc>
              <a:spcBef>
                <a:spcPts val="400"/>
              </a:spcBef>
              <a:spcAft>
                <a:spcPts val="0"/>
              </a:spcAft>
              <a:buClr>
                <a:schemeClr val="dk1"/>
              </a:buClr>
              <a:buFont typeface="Calibri"/>
              <a:buChar char="•"/>
              <a:defRPr/>
            </a:lvl8pPr>
            <a:lvl9pPr marL="3886200" marR="0" lvl="8" indent="-12700" algn="l" rtl="0">
              <a:lnSpc>
                <a:spcPct val="100000"/>
              </a:lnSpc>
              <a:spcBef>
                <a:spcPts val="400"/>
              </a:spcBef>
              <a:spcAft>
                <a:spcPts val="0"/>
              </a:spcAft>
              <a:buClr>
                <a:schemeClr val="dk1"/>
              </a:buClr>
              <a:buFont typeface="Calibri"/>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drugabuse.gov/about-nida/legislative-activities/testimony-to-congress/2016/americas-addiction-to-opioids-heroin-prescription-drug-abuse" TargetMode="External"/><Relationship Id="rId3" Type="http://schemas.openxmlformats.org/officeDocument/2006/relationships/hyperlink" Target="http://www.healthpolicyreview.org/daily_review/2017/01/page/2/" TargetMode="External"/><Relationship Id="rId7" Type="http://schemas.openxmlformats.org/officeDocument/2006/relationships/hyperlink" Target="http://www.healthline.com/health-news/prescription-drugs-lead-to-addiction#1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ciencedaily.com/releases/2016/09/160914105756.htm" TargetMode="External"/><Relationship Id="rId5" Type="http://schemas.openxmlformats.org/officeDocument/2006/relationships/hyperlink" Target="http://www.healthtransformation.ohio.gov/CurrentInitiatives.aspx" TargetMode="External"/><Relationship Id="rId4" Type="http://schemas.openxmlformats.org/officeDocument/2006/relationships/hyperlink" Target="http://www.drugfree.org/wp-content/uploads/2015/04/Matrix_OpioidAbuse_040415.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
        <p:cNvGrpSpPr/>
        <p:nvPr/>
      </p:nvGrpSpPr>
      <p:grpSpPr>
        <a:xfrm>
          <a:off x="0" y="0"/>
          <a:ext cx="0" cy="0"/>
          <a:chOff x="0" y="0"/>
          <a:chExt cx="0" cy="0"/>
        </a:xfrm>
      </p:grpSpPr>
      <p:pic>
        <p:nvPicPr>
          <p:cNvPr id="22" name="Shape 22" descr="opiode pills.jpe"/>
          <p:cNvPicPr preferRelativeResize="0"/>
          <p:nvPr/>
        </p:nvPicPr>
        <p:blipFill>
          <a:blip r:embed="rId3">
            <a:alphaModFix/>
          </a:blip>
          <a:stretch>
            <a:fillRect/>
          </a:stretch>
        </p:blipFill>
        <p:spPr>
          <a:xfrm>
            <a:off x="5740400" y="2814716"/>
            <a:ext cx="2952750" cy="1552575"/>
          </a:xfrm>
          <a:prstGeom prst="rect">
            <a:avLst/>
          </a:prstGeom>
          <a:noFill/>
          <a:ln>
            <a:noFill/>
          </a:ln>
        </p:spPr>
      </p:pic>
      <p:sp>
        <p:nvSpPr>
          <p:cNvPr id="23" name="Shape 23"/>
          <p:cNvSpPr/>
          <p:nvPr/>
        </p:nvSpPr>
        <p:spPr>
          <a:xfrm>
            <a:off x="698500" y="1435129"/>
            <a:ext cx="7226400" cy="2202300"/>
          </a:xfrm>
          <a:prstGeom prst="rect">
            <a:avLst/>
          </a:prstGeom>
          <a:noFill/>
          <a:ln w="28575" cap="flat" cmpd="sng">
            <a:solidFill>
              <a:srgbClr val="FF9900"/>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A5A5A5"/>
              </a:solidFill>
              <a:latin typeface="Arial"/>
              <a:ea typeface="Arial"/>
              <a:cs typeface="Arial"/>
              <a:sym typeface="Arial"/>
            </a:endParaRPr>
          </a:p>
        </p:txBody>
      </p:sp>
      <p:sp>
        <p:nvSpPr>
          <p:cNvPr id="24" name="Shape 24"/>
          <p:cNvSpPr txBox="1"/>
          <p:nvPr/>
        </p:nvSpPr>
        <p:spPr>
          <a:xfrm>
            <a:off x="698500" y="2993787"/>
            <a:ext cx="38481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88A0AC"/>
              </a:buClr>
              <a:buSzPct val="25000"/>
              <a:buFont typeface="Calibri"/>
              <a:buNone/>
            </a:pPr>
            <a:r>
              <a:rPr lang="en-US" sz="1600">
                <a:solidFill>
                  <a:schemeClr val="dk1"/>
                </a:solidFill>
                <a:latin typeface="Calibri"/>
                <a:ea typeface="Calibri"/>
                <a:cs typeface="Calibri"/>
                <a:sym typeface="Calibri"/>
              </a:rPr>
              <a:t>Blockchain in Healthcare Code-A-Thon</a:t>
            </a:r>
          </a:p>
          <a:p>
            <a:pPr marL="0" marR="0" lvl="0" indent="0" algn="l" rtl="0">
              <a:lnSpc>
                <a:spcPct val="100000"/>
              </a:lnSpc>
              <a:spcBef>
                <a:spcPts val="0"/>
              </a:spcBef>
              <a:spcAft>
                <a:spcPts val="0"/>
              </a:spcAft>
              <a:buClr>
                <a:srgbClr val="88A0AC"/>
              </a:buClr>
              <a:buSzPct val="25000"/>
              <a:buFont typeface="Calibri"/>
              <a:buNone/>
            </a:pPr>
            <a:r>
              <a:rPr lang="en-US" sz="1600">
                <a:solidFill>
                  <a:schemeClr val="dk1"/>
                </a:solidFill>
                <a:latin typeface="Calibri"/>
                <a:ea typeface="Calibri"/>
                <a:cs typeface="Calibri"/>
                <a:sym typeface="Calibri"/>
              </a:rPr>
              <a:t>March 13-14, 2017 | Washington, DC</a:t>
            </a:r>
          </a:p>
          <a:p>
            <a:pPr marL="0" marR="0" lvl="0" indent="0" algn="l" rtl="0">
              <a:lnSpc>
                <a:spcPct val="100000"/>
              </a:lnSpc>
              <a:spcBef>
                <a:spcPts val="0"/>
              </a:spcBef>
              <a:spcAft>
                <a:spcPts val="0"/>
              </a:spcAft>
              <a:buClr>
                <a:srgbClr val="88A0AC"/>
              </a:buClr>
              <a:buFont typeface="Calibri"/>
              <a:buNone/>
            </a:pPr>
            <a:endParaRPr>
              <a:solidFill>
                <a:schemeClr val="dk1"/>
              </a:solidFill>
              <a:latin typeface="Calibri"/>
              <a:ea typeface="Calibri"/>
              <a:cs typeface="Calibri"/>
              <a:sym typeface="Calibri"/>
            </a:endParaRPr>
          </a:p>
        </p:txBody>
      </p:sp>
      <p:sp>
        <p:nvSpPr>
          <p:cNvPr id="25" name="Shape 25"/>
          <p:cNvSpPr txBox="1"/>
          <p:nvPr/>
        </p:nvSpPr>
        <p:spPr>
          <a:xfrm>
            <a:off x="698500" y="3745350"/>
            <a:ext cx="24780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Font typeface="Calibri"/>
              <a:buNone/>
            </a:pPr>
            <a:r>
              <a:rPr lang="en-US">
                <a:solidFill>
                  <a:schemeClr val="dk1"/>
                </a:solidFill>
                <a:latin typeface="Calibri"/>
                <a:ea typeface="Calibri"/>
                <a:cs typeface="Calibri"/>
                <a:sym typeface="Calibri"/>
              </a:rPr>
              <a:t>Team Divvy</a:t>
            </a:r>
          </a:p>
          <a:p>
            <a:pPr marL="0" marR="0" lvl="0" indent="0" algn="l" rtl="0">
              <a:lnSpc>
                <a:spcPct val="100000"/>
              </a:lnSpc>
              <a:spcBef>
                <a:spcPts val="0"/>
              </a:spcBef>
              <a:spcAft>
                <a:spcPts val="0"/>
              </a:spcAft>
              <a:buClr>
                <a:srgbClr val="A5A5A5"/>
              </a:buClr>
              <a:buFont typeface="Calibri"/>
              <a:buNone/>
            </a:pPr>
            <a:r>
              <a:rPr lang="en-US">
                <a:solidFill>
                  <a:schemeClr val="dk1"/>
                </a:solidFill>
                <a:latin typeface="Calibri"/>
                <a:ea typeface="Calibri"/>
                <a:cs typeface="Calibri"/>
                <a:sym typeface="Calibri"/>
              </a:rPr>
              <a:t>Track #3</a:t>
            </a:r>
          </a:p>
        </p:txBody>
      </p:sp>
      <p:sp>
        <p:nvSpPr>
          <p:cNvPr id="26" name="Shape 26"/>
          <p:cNvSpPr txBox="1"/>
          <p:nvPr/>
        </p:nvSpPr>
        <p:spPr>
          <a:xfrm>
            <a:off x="698500" y="1435125"/>
            <a:ext cx="7226400" cy="1552500"/>
          </a:xfrm>
          <a:prstGeom prst="rect">
            <a:avLst/>
          </a:prstGeom>
          <a:noFill/>
          <a:ln>
            <a:noFill/>
          </a:ln>
        </p:spPr>
        <p:txBody>
          <a:bodyPr lIns="91425" tIns="91425" rIns="91425" bIns="91425" anchor="ctr" anchorCtr="0">
            <a:noAutofit/>
          </a:bodyPr>
          <a:lstStyle/>
          <a:p>
            <a:pPr lvl="0" rtl="0">
              <a:spcBef>
                <a:spcPts val="0"/>
              </a:spcBef>
              <a:buNone/>
            </a:pPr>
            <a:r>
              <a:rPr lang="en-US" sz="4800">
                <a:latin typeface="Calibri"/>
                <a:ea typeface="Calibri"/>
                <a:cs typeface="Calibri"/>
                <a:sym typeface="Calibri"/>
              </a:rPr>
              <a:t>Blockchain: </a:t>
            </a:r>
          </a:p>
          <a:p>
            <a:pPr lvl="0" rtl="0">
              <a:spcBef>
                <a:spcPts val="0"/>
              </a:spcBef>
              <a:buNone/>
            </a:pPr>
            <a:r>
              <a:rPr lang="en-US" sz="3600">
                <a:latin typeface="Calibri"/>
                <a:ea typeface="Calibri"/>
                <a:cs typeface="Calibri"/>
                <a:sym typeface="Calibri"/>
              </a:rPr>
              <a:t>A Tool for Fighting Drug Abuse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pic>
        <p:nvPicPr>
          <p:cNvPr id="32" name="Shape 32"/>
          <p:cNvPicPr preferRelativeResize="0"/>
          <p:nvPr/>
        </p:nvPicPr>
        <p:blipFill rotWithShape="1">
          <a:blip r:embed="rId3">
            <a:alphaModFix amt="81000"/>
          </a:blip>
          <a:srcRect l="8857" r="5142" b="4589"/>
          <a:stretch/>
        </p:blipFill>
        <p:spPr>
          <a:xfrm>
            <a:off x="-14900" y="-76200"/>
            <a:ext cx="9158899" cy="7016100"/>
          </a:xfrm>
          <a:prstGeom prst="rect">
            <a:avLst/>
          </a:prstGeom>
          <a:noFill/>
          <a:ln>
            <a:noFill/>
          </a:ln>
        </p:spPr>
      </p:pic>
      <p:sp>
        <p:nvSpPr>
          <p:cNvPr id="33" name="Shape 33"/>
          <p:cNvSpPr txBox="1">
            <a:spLocks noGrp="1"/>
          </p:cNvSpPr>
          <p:nvPr>
            <p:ph type="sldNum" idx="12"/>
          </p:nvPr>
        </p:nvSpPr>
        <p:spPr>
          <a:xfrm>
            <a:off x="7696200" y="6324600"/>
            <a:ext cx="990600" cy="304800"/>
          </a:xfrm>
          <a:prstGeom prst="rect">
            <a:avLst/>
          </a:prstGeom>
        </p:spPr>
        <p:txBody>
          <a:bodyPr lIns="91425" tIns="45700" rIns="91425" bIns="45700" anchor="ctr" anchorCtr="0">
            <a:noAutofit/>
          </a:bodyPr>
          <a:lstStyle/>
          <a:p>
            <a:pPr lvl="0">
              <a:spcBef>
                <a:spcPts val="0"/>
              </a:spcBef>
              <a:buClr>
                <a:schemeClr val="dk1"/>
              </a:buClr>
              <a:buSzPct val="25000"/>
              <a:buFont typeface="Calibri"/>
              <a:buNone/>
            </a:pPr>
            <a:fld id="{00000000-1234-1234-1234-123412341234}" type="slidenum">
              <a:rPr lang="en-US"/>
              <a:t>2</a:t>
            </a:fld>
            <a:endParaRPr lang="en-US"/>
          </a:p>
        </p:txBody>
      </p:sp>
      <p:sp>
        <p:nvSpPr>
          <p:cNvPr id="34" name="Shape 34"/>
          <p:cNvSpPr txBox="1"/>
          <p:nvPr/>
        </p:nvSpPr>
        <p:spPr>
          <a:xfrm>
            <a:off x="317500" y="297250"/>
            <a:ext cx="77286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FFFFFF"/>
                </a:solidFill>
                <a:latin typeface="Calibri"/>
                <a:ea typeface="Calibri"/>
                <a:cs typeface="Calibri"/>
                <a:sym typeface="Calibri"/>
              </a:rPr>
              <a:t>Problem Statement: Opioid Epidemic</a:t>
            </a:r>
          </a:p>
        </p:txBody>
      </p:sp>
      <p:sp>
        <p:nvSpPr>
          <p:cNvPr id="35" name="Shape 35"/>
          <p:cNvSpPr txBox="1"/>
          <p:nvPr/>
        </p:nvSpPr>
        <p:spPr>
          <a:xfrm>
            <a:off x="241300" y="1043650"/>
            <a:ext cx="4000500" cy="4343400"/>
          </a:xfrm>
          <a:prstGeom prst="rect">
            <a:avLst/>
          </a:prstGeom>
          <a:noFill/>
          <a:ln>
            <a:noFill/>
          </a:ln>
        </p:spPr>
        <p:txBody>
          <a:bodyPr lIns="91425" tIns="91425" rIns="91425" bIns="91425" anchor="ctr" anchorCtr="0">
            <a:noAutofit/>
          </a:bodyPr>
          <a:lstStyle/>
          <a:p>
            <a:pPr marL="457200" lvl="0" indent="-330200" algn="just" rtl="0">
              <a:spcBef>
                <a:spcPts val="0"/>
              </a:spcBef>
              <a:buClr>
                <a:srgbClr val="FFFFFF"/>
              </a:buClr>
              <a:buSzPct val="100000"/>
              <a:buFont typeface="Calibri"/>
              <a:buChar char="●"/>
            </a:pPr>
            <a:r>
              <a:rPr lang="en-US" sz="1600" i="1">
                <a:solidFill>
                  <a:srgbClr val="FFFFFF"/>
                </a:solidFill>
                <a:latin typeface="Calibri"/>
                <a:ea typeface="Calibri"/>
                <a:cs typeface="Calibri"/>
                <a:sym typeface="Calibri"/>
              </a:rPr>
              <a:t>Opioid abuse affects about 2.2 million Americans per year.</a:t>
            </a:r>
          </a:p>
          <a:p>
            <a:pPr marL="457200" lvl="0" indent="-330200" algn="just" rtl="0">
              <a:spcBef>
                <a:spcPts val="0"/>
              </a:spcBef>
              <a:buClr>
                <a:srgbClr val="FFFFFF"/>
              </a:buClr>
              <a:buSzPct val="100000"/>
              <a:buFont typeface="Calibri"/>
              <a:buChar char="●"/>
            </a:pPr>
            <a:r>
              <a:rPr lang="en-US" sz="1600" i="1">
                <a:solidFill>
                  <a:srgbClr val="FFFFFF"/>
                </a:solidFill>
                <a:latin typeface="Calibri"/>
                <a:ea typeface="Calibri"/>
                <a:cs typeface="Calibri"/>
                <a:sym typeface="Calibri"/>
              </a:rPr>
              <a:t>About 4% percent of people classified as prescription opioid abusers progress to heroin use within five years.</a:t>
            </a:r>
          </a:p>
          <a:p>
            <a:pPr marL="457200" lvl="0" indent="-330200" algn="just" rtl="0">
              <a:spcBef>
                <a:spcPts val="0"/>
              </a:spcBef>
              <a:buClr>
                <a:srgbClr val="FFFFFF"/>
              </a:buClr>
              <a:buSzPct val="100000"/>
              <a:buFont typeface="Calibri"/>
              <a:buChar char="●"/>
            </a:pPr>
            <a:r>
              <a:rPr lang="en-US" sz="1600" i="1">
                <a:solidFill>
                  <a:srgbClr val="FFFFFF"/>
                </a:solidFill>
                <a:latin typeface="Calibri"/>
                <a:ea typeface="Calibri"/>
                <a:cs typeface="Calibri"/>
                <a:sym typeface="Calibri"/>
              </a:rPr>
              <a:t>Prescription opioids abuse killed over 50,000 people in 2016</a:t>
            </a:r>
          </a:p>
          <a:p>
            <a:pPr marL="457200" lvl="0" indent="-330200" algn="just" rtl="0">
              <a:spcBef>
                <a:spcPts val="0"/>
              </a:spcBef>
              <a:buClr>
                <a:srgbClr val="FFFFFF"/>
              </a:buClr>
              <a:buSzPct val="100000"/>
              <a:buFont typeface="Calibri"/>
              <a:buChar char="●"/>
            </a:pPr>
            <a:r>
              <a:rPr lang="en-US" sz="1600" i="1">
                <a:solidFill>
                  <a:srgbClr val="FFFFFF"/>
                </a:solidFill>
                <a:latin typeface="Calibri"/>
                <a:ea typeface="Calibri"/>
                <a:cs typeface="Calibri"/>
                <a:sym typeface="Calibri"/>
              </a:rPr>
              <a:t>Addicts are likely to seek opioids at any cost, including going across state boundaries to avoid oversight.</a:t>
            </a:r>
            <a:r>
              <a:rPr lang="en-US" sz="1600">
                <a:solidFill>
                  <a:srgbClr val="FFFFFF"/>
                </a:solidFill>
                <a:latin typeface="Calibri"/>
                <a:ea typeface="Calibri"/>
                <a:cs typeface="Calibri"/>
                <a:sym typeface="Calibri"/>
              </a:rPr>
              <a:t>  </a:t>
            </a:r>
          </a:p>
          <a:p>
            <a:pPr marL="457200" lvl="0" indent="-330200" algn="just" rtl="0">
              <a:spcBef>
                <a:spcPts val="0"/>
              </a:spcBef>
              <a:buClr>
                <a:srgbClr val="FFFFFF"/>
              </a:buClr>
              <a:buSzPct val="100000"/>
              <a:buFont typeface="Calibri"/>
              <a:buChar char="●"/>
            </a:pPr>
            <a:r>
              <a:rPr lang="en-US" sz="1600" i="1">
                <a:solidFill>
                  <a:srgbClr val="FFFFFF"/>
                </a:solidFill>
                <a:latin typeface="Calibri"/>
                <a:ea typeface="Calibri"/>
                <a:cs typeface="Calibri"/>
                <a:sym typeface="Calibri"/>
              </a:rPr>
              <a:t>Currently, state-centric  drug monitoring systems have been used but are limited in-scope to that state’s jurisdiction. Not all states have these systems.</a:t>
            </a:r>
          </a:p>
          <a:p>
            <a:pPr lvl="0" algn="just" rtl="0">
              <a:spcBef>
                <a:spcPts val="0"/>
              </a:spcBef>
              <a:buNone/>
            </a:pPr>
            <a:endParaRPr sz="1600" i="1">
              <a:solidFill>
                <a:srgbClr val="FFFFFF"/>
              </a:solidFill>
              <a:latin typeface="Calibri"/>
              <a:ea typeface="Calibri"/>
              <a:cs typeface="Calibri"/>
              <a:sym typeface="Calibri"/>
            </a:endParaRPr>
          </a:p>
          <a:p>
            <a:pPr lvl="0" indent="457200" algn="just" rtl="0">
              <a:spcBef>
                <a:spcPts val="0"/>
              </a:spcBef>
              <a:buNone/>
            </a:pPr>
            <a:r>
              <a:rPr lang="en-US" sz="1600" i="1">
                <a:solidFill>
                  <a:srgbClr val="FFFFFF"/>
                </a:solidFill>
                <a:latin typeface="Calibri"/>
                <a:ea typeface="Calibri"/>
                <a:cs typeface="Calibri"/>
                <a:sym typeface="Calibri"/>
              </a:rPr>
              <a:t>Source: DrugAbuse.gov</a:t>
            </a:r>
          </a:p>
          <a:p>
            <a:pPr lvl="0" algn="just" rtl="0">
              <a:spcBef>
                <a:spcPts val="0"/>
              </a:spcBef>
              <a:buNone/>
            </a:pPr>
            <a:endParaRPr sz="1600" i="1">
              <a:solidFill>
                <a:srgbClr val="FFFFFF"/>
              </a:solidFill>
              <a:latin typeface="Calibri"/>
              <a:ea typeface="Calibri"/>
              <a:cs typeface="Calibri"/>
              <a:sym typeface="Calibri"/>
            </a:endParaRPr>
          </a:p>
        </p:txBody>
      </p:sp>
      <p:sp>
        <p:nvSpPr>
          <p:cNvPr id="36" name="Shape 36"/>
          <p:cNvSpPr txBox="1"/>
          <p:nvPr/>
        </p:nvSpPr>
        <p:spPr>
          <a:xfrm>
            <a:off x="546000" y="5490900"/>
            <a:ext cx="8364000" cy="1138500"/>
          </a:xfrm>
          <a:prstGeom prst="rect">
            <a:avLst/>
          </a:prstGeom>
          <a:noFill/>
          <a:ln>
            <a:noFill/>
          </a:ln>
        </p:spPr>
        <p:txBody>
          <a:bodyPr lIns="91425" tIns="45700" rIns="91425" bIns="45700" anchor="t" anchorCtr="0">
            <a:noAutofit/>
          </a:bodyPr>
          <a:lstStyle/>
          <a:p>
            <a:pPr lvl="0" algn="just" rtl="0">
              <a:spcBef>
                <a:spcPts val="0"/>
              </a:spcBef>
              <a:buNone/>
            </a:pPr>
            <a:r>
              <a:rPr lang="en-US" sz="2200" b="1" i="1">
                <a:solidFill>
                  <a:srgbClr val="F3F3F3"/>
                </a:solidFill>
                <a:latin typeface="Calibri"/>
                <a:ea typeface="Calibri"/>
                <a:cs typeface="Calibri"/>
                <a:sym typeface="Calibri"/>
              </a:rPr>
              <a:t>We have developed a blockchain solution for nationwide opioid prescription monitoring. Our solution helps control the dispensing and over-prescription of these medications.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2" name="Shape 42"/>
          <p:cNvSpPr txBox="1"/>
          <p:nvPr/>
        </p:nvSpPr>
        <p:spPr>
          <a:xfrm>
            <a:off x="8153400" y="6553200"/>
            <a:ext cx="990598" cy="30479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00" b="0" i="0" u="none" strike="noStrike" cap="none">
                <a:solidFill>
                  <a:srgbClr val="FFFFFF"/>
                </a:solidFill>
                <a:latin typeface="Calibri"/>
                <a:ea typeface="Calibri"/>
                <a:cs typeface="Calibri"/>
                <a:sym typeface="Calibri"/>
              </a:rPr>
              <a:t>3</a:t>
            </a:fld>
            <a:endParaRPr lang="en-US" sz="1000" b="0" i="0" u="none" strike="noStrike" cap="none">
              <a:solidFill>
                <a:srgbClr val="FFFFFF"/>
              </a:solidFill>
              <a:latin typeface="Calibri"/>
              <a:ea typeface="Calibri"/>
              <a:cs typeface="Calibri"/>
              <a:sym typeface="Calibri"/>
            </a:endParaRPr>
          </a:p>
        </p:txBody>
      </p:sp>
      <p:sp>
        <p:nvSpPr>
          <p:cNvPr id="43" name="Shape 43"/>
          <p:cNvSpPr txBox="1">
            <a:spLocks noGrp="1"/>
          </p:cNvSpPr>
          <p:nvPr>
            <p:ph type="sldNum" idx="12"/>
          </p:nvPr>
        </p:nvSpPr>
        <p:spPr>
          <a:xfrm>
            <a:off x="7696200" y="6324600"/>
            <a:ext cx="990598" cy="30479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3</a:t>
            </a:fld>
            <a:endParaRPr lang="en-US" sz="1800" b="0" i="0" u="none" strike="noStrike" cap="none">
              <a:solidFill>
                <a:srgbClr val="7F7F7F"/>
              </a:solidFill>
              <a:latin typeface="Calibri"/>
              <a:ea typeface="Calibri"/>
              <a:cs typeface="Calibri"/>
              <a:sym typeface="Calibri"/>
            </a:endParaRPr>
          </a:p>
        </p:txBody>
      </p:sp>
      <p:sp>
        <p:nvSpPr>
          <p:cNvPr id="44" name="Shape 44"/>
          <p:cNvSpPr txBox="1"/>
          <p:nvPr/>
        </p:nvSpPr>
        <p:spPr>
          <a:xfrm>
            <a:off x="317500" y="297250"/>
            <a:ext cx="78972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Case Study Example: A Slippery Slope in Ohio</a:t>
            </a:r>
          </a:p>
        </p:txBody>
      </p:sp>
      <p:sp>
        <p:nvSpPr>
          <p:cNvPr id="45" name="Shape 45"/>
          <p:cNvSpPr txBox="1"/>
          <p:nvPr/>
        </p:nvSpPr>
        <p:spPr>
          <a:xfrm>
            <a:off x="623400" y="5384700"/>
            <a:ext cx="7897200" cy="1168500"/>
          </a:xfrm>
          <a:prstGeom prst="rect">
            <a:avLst/>
          </a:prstGeom>
          <a:noFill/>
          <a:ln>
            <a:noFill/>
          </a:ln>
        </p:spPr>
        <p:txBody>
          <a:bodyPr lIns="91425" tIns="91425" rIns="91425" bIns="91425" anchor="t" anchorCtr="0">
            <a:noAutofit/>
          </a:bodyPr>
          <a:lstStyle/>
          <a:p>
            <a:pPr lvl="0" algn="just">
              <a:spcBef>
                <a:spcPts val="0"/>
              </a:spcBef>
              <a:buNone/>
            </a:pPr>
            <a:r>
              <a:rPr lang="en-US" sz="1600" i="1" dirty="0">
                <a:latin typeface="Calibri"/>
                <a:ea typeface="Calibri"/>
                <a:cs typeface="Calibri"/>
                <a:sym typeface="Calibri"/>
              </a:rPr>
              <a:t>In Ohio, Governor Kasich signed a bill to address addiction prevention given that the State led the U.S. in deaths due to opioid overdose in 2015.</a:t>
            </a:r>
            <a:r>
              <a:rPr lang="en-US" sz="1600" baseline="30000" dirty="0">
                <a:latin typeface="Calibri"/>
                <a:ea typeface="Calibri"/>
                <a:cs typeface="Calibri"/>
                <a:sym typeface="Calibri"/>
              </a:rPr>
              <a:t>1 </a:t>
            </a:r>
            <a:r>
              <a:rPr lang="en-US" sz="1600" i="1" dirty="0">
                <a:latin typeface="Calibri"/>
                <a:ea typeface="Calibri"/>
                <a:cs typeface="Calibri"/>
                <a:sym typeface="Calibri"/>
              </a:rPr>
              <a:t>Total healthcare costs to Ohio stemming from opioid abuse totaled an estimated $1.1B in 2007.  The surrounding states of Michigan, Indiana, Kentucky, W. Virginia, and Pennsylvania totaled an additional $2.7B in 2007.</a:t>
            </a:r>
            <a:r>
              <a:rPr lang="en-US" sz="1600" baseline="30000" dirty="0">
                <a:solidFill>
                  <a:schemeClr val="dk1"/>
                </a:solidFill>
                <a:latin typeface="Calibri"/>
                <a:ea typeface="Calibri"/>
                <a:cs typeface="Calibri"/>
                <a:sym typeface="Calibri"/>
              </a:rPr>
              <a:t>2</a:t>
            </a:r>
          </a:p>
        </p:txBody>
      </p:sp>
      <p:pic>
        <p:nvPicPr>
          <p:cNvPr id="46" name="Shape 46"/>
          <p:cNvPicPr preferRelativeResize="0"/>
          <p:nvPr/>
        </p:nvPicPr>
        <p:blipFill rotWithShape="1">
          <a:blip r:embed="rId3">
            <a:alphaModFix/>
          </a:blip>
          <a:srcRect l="29378" t="30330" r="2709" b="19866"/>
          <a:stretch/>
        </p:blipFill>
        <p:spPr>
          <a:xfrm>
            <a:off x="471300" y="1240200"/>
            <a:ext cx="2552699" cy="2339999"/>
          </a:xfrm>
          <a:prstGeom prst="rect">
            <a:avLst/>
          </a:prstGeom>
          <a:noFill/>
          <a:ln>
            <a:noFill/>
          </a:ln>
        </p:spPr>
      </p:pic>
      <p:sp>
        <p:nvSpPr>
          <p:cNvPr id="47" name="Shape 47"/>
          <p:cNvSpPr/>
          <p:nvPr/>
        </p:nvSpPr>
        <p:spPr>
          <a:xfrm rot="-6172500" flipH="1">
            <a:off x="2482961" y="1308682"/>
            <a:ext cx="893975" cy="1823681"/>
          </a:xfrm>
          <a:prstGeom prst="triangle">
            <a:avLst>
              <a:gd name="adj" fmla="val 97799"/>
            </a:avLst>
          </a:prstGeom>
          <a:solidFill>
            <a:srgbClr val="999999"/>
          </a:solidFill>
          <a:ln>
            <a:noFill/>
          </a:ln>
        </p:spPr>
        <p:txBody>
          <a:bodyPr lIns="91425" tIns="91425" rIns="91425" bIns="91425" anchor="ctr" anchorCtr="0">
            <a:noAutofit/>
          </a:bodyPr>
          <a:lstStyle/>
          <a:p>
            <a:pPr lvl="0">
              <a:spcBef>
                <a:spcPts val="0"/>
              </a:spcBef>
              <a:buNone/>
            </a:pPr>
            <a:endParaRPr/>
          </a:p>
        </p:txBody>
      </p:sp>
      <p:sp>
        <p:nvSpPr>
          <p:cNvPr id="48" name="Shape 48"/>
          <p:cNvSpPr/>
          <p:nvPr/>
        </p:nvSpPr>
        <p:spPr>
          <a:xfrm>
            <a:off x="1705800" y="2658000"/>
            <a:ext cx="387600" cy="304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0" name="Shape 50"/>
          <p:cNvSpPr/>
          <p:nvPr/>
        </p:nvSpPr>
        <p:spPr>
          <a:xfrm rot="-3633193" flipH="1">
            <a:off x="2557053" y="2392402"/>
            <a:ext cx="893992" cy="2301795"/>
          </a:xfrm>
          <a:prstGeom prst="triangle">
            <a:avLst>
              <a:gd name="adj" fmla="val 97799"/>
            </a:avLst>
          </a:prstGeom>
          <a:solidFill>
            <a:srgbClr val="999999"/>
          </a:solidFill>
          <a:ln>
            <a:noFill/>
          </a:ln>
        </p:spPr>
        <p:txBody>
          <a:bodyPr lIns="91425" tIns="91425" rIns="91425" bIns="91425" anchor="ctr" anchorCtr="0">
            <a:noAutofit/>
          </a:bodyPr>
          <a:lstStyle/>
          <a:p>
            <a:pPr lvl="0">
              <a:spcBef>
                <a:spcPts val="0"/>
              </a:spcBef>
              <a:buNone/>
            </a:pPr>
            <a:endParaRPr/>
          </a:p>
        </p:txBody>
      </p:sp>
      <p:sp>
        <p:nvSpPr>
          <p:cNvPr id="51" name="Shape 51"/>
          <p:cNvSpPr txBox="1"/>
          <p:nvPr/>
        </p:nvSpPr>
        <p:spPr>
          <a:xfrm>
            <a:off x="3552300" y="1425874"/>
            <a:ext cx="5014800" cy="1329473"/>
          </a:xfrm>
          <a:prstGeom prst="rect">
            <a:avLst/>
          </a:prstGeom>
          <a:solidFill>
            <a:srgbClr val="999999"/>
          </a:solidFill>
          <a:ln>
            <a:noFill/>
          </a:ln>
        </p:spPr>
        <p:txBody>
          <a:bodyPr lIns="91425" tIns="91425" rIns="91425" bIns="91425" anchor="t" anchorCtr="0">
            <a:noAutofit/>
          </a:bodyPr>
          <a:lstStyle/>
          <a:p>
            <a:pPr marL="457200" lvl="0" indent="-228600" algn="just" rtl="0">
              <a:spcBef>
                <a:spcPts val="0"/>
              </a:spcBef>
              <a:buFont typeface="Calibri"/>
              <a:buChar char="●"/>
            </a:pPr>
            <a:r>
              <a:rPr lang="en-US" dirty="0">
                <a:latin typeface="Calibri"/>
                <a:ea typeface="Calibri"/>
                <a:cs typeface="Calibri"/>
                <a:sym typeface="Calibri"/>
              </a:rPr>
              <a:t>Patient visits his or her doctor for chronic pain</a:t>
            </a:r>
          </a:p>
          <a:p>
            <a:pPr marL="457200" lvl="0" indent="-228600" algn="just" rtl="0">
              <a:spcBef>
                <a:spcPts val="0"/>
              </a:spcBef>
              <a:buFont typeface="Calibri"/>
              <a:buChar char="●"/>
            </a:pPr>
            <a:r>
              <a:rPr lang="en-US" dirty="0">
                <a:latin typeface="Calibri"/>
                <a:ea typeface="Calibri"/>
                <a:cs typeface="Calibri"/>
                <a:sym typeface="Calibri"/>
              </a:rPr>
              <a:t>Provider issues a prescription </a:t>
            </a:r>
          </a:p>
          <a:p>
            <a:pPr marL="457200" lvl="0" indent="-228600" algn="just" rtl="0">
              <a:spcBef>
                <a:spcPts val="0"/>
              </a:spcBef>
              <a:buFont typeface="Calibri"/>
              <a:buChar char="●"/>
            </a:pPr>
            <a:r>
              <a:rPr lang="en-US" dirty="0">
                <a:latin typeface="Calibri"/>
                <a:ea typeface="Calibri"/>
                <a:cs typeface="Calibri"/>
                <a:sym typeface="Calibri"/>
              </a:rPr>
              <a:t>Pharmacy fills prescription</a:t>
            </a:r>
          </a:p>
          <a:p>
            <a:pPr marL="457200" lvl="0" indent="-228600" algn="just" rtl="0">
              <a:spcBef>
                <a:spcPts val="0"/>
              </a:spcBef>
              <a:buFont typeface="Calibri"/>
              <a:buChar char="●"/>
            </a:pPr>
            <a:r>
              <a:rPr lang="en-US" dirty="0">
                <a:latin typeface="Calibri"/>
                <a:ea typeface="Calibri"/>
                <a:cs typeface="Calibri"/>
                <a:sym typeface="Calibri"/>
              </a:rPr>
              <a:t>Patient becomes addicted to prescription opioids over time</a:t>
            </a:r>
          </a:p>
          <a:p>
            <a:pPr marL="457200" lvl="0" indent="-228600" algn="just" rtl="0">
              <a:spcBef>
                <a:spcPts val="0"/>
              </a:spcBef>
              <a:buFont typeface="Calibri"/>
              <a:buChar char="●"/>
            </a:pPr>
            <a:r>
              <a:rPr lang="en-US" dirty="0">
                <a:latin typeface="Calibri"/>
                <a:ea typeface="Calibri"/>
                <a:cs typeface="Calibri"/>
                <a:sym typeface="Calibri"/>
              </a:rPr>
              <a:t>Provider detects addiction and curtails prescription</a:t>
            </a:r>
          </a:p>
        </p:txBody>
      </p:sp>
      <p:sp>
        <p:nvSpPr>
          <p:cNvPr id="52" name="Shape 52"/>
          <p:cNvSpPr/>
          <p:nvPr/>
        </p:nvSpPr>
        <p:spPr>
          <a:xfrm>
            <a:off x="1553850" y="3170400"/>
            <a:ext cx="387600" cy="304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p:nvPr/>
        </p:nvSpPr>
        <p:spPr>
          <a:xfrm>
            <a:off x="3703524" y="3450475"/>
            <a:ext cx="4863575" cy="1699200"/>
          </a:xfrm>
          <a:prstGeom prst="rect">
            <a:avLst/>
          </a:prstGeom>
          <a:solidFill>
            <a:srgbClr val="999999"/>
          </a:solidFill>
          <a:ln>
            <a:noFill/>
          </a:ln>
        </p:spPr>
        <p:txBody>
          <a:bodyPr lIns="91425" tIns="91425" rIns="91425" bIns="91425" anchor="t" anchorCtr="0">
            <a:noAutofit/>
          </a:bodyPr>
          <a:lstStyle/>
          <a:p>
            <a:pPr marL="457200" lvl="0" indent="-228600" algn="just" rtl="0">
              <a:spcBef>
                <a:spcPts val="0"/>
              </a:spcBef>
              <a:buFont typeface="Calibri"/>
              <a:buChar char="●"/>
            </a:pPr>
            <a:r>
              <a:rPr lang="en-US" dirty="0">
                <a:latin typeface="Calibri"/>
                <a:ea typeface="Calibri"/>
                <a:cs typeface="Calibri"/>
                <a:sym typeface="Calibri"/>
              </a:rPr>
              <a:t>Patient becomes increasingly desperate and makes a midnight run to nearby Kentucky</a:t>
            </a:r>
          </a:p>
          <a:p>
            <a:pPr marL="457200" lvl="0" indent="-228600" algn="just" rtl="0">
              <a:spcBef>
                <a:spcPts val="0"/>
              </a:spcBef>
              <a:buFont typeface="Calibri"/>
              <a:buChar char="●"/>
            </a:pPr>
            <a:r>
              <a:rPr lang="en-US" dirty="0">
                <a:latin typeface="Calibri"/>
                <a:ea typeface="Calibri"/>
                <a:cs typeface="Calibri"/>
                <a:sym typeface="Calibri"/>
              </a:rPr>
              <a:t>ER physician is unable to confirm with Ohio provider whether prescription should be given for “acute pain” </a:t>
            </a:r>
          </a:p>
          <a:p>
            <a:pPr marL="457200" lvl="0" indent="-228600" algn="just" rtl="0">
              <a:spcBef>
                <a:spcPts val="0"/>
              </a:spcBef>
              <a:buFont typeface="Calibri"/>
              <a:buChar char="●"/>
            </a:pPr>
            <a:r>
              <a:rPr lang="en-US" dirty="0">
                <a:latin typeface="Calibri"/>
                <a:ea typeface="Calibri"/>
                <a:cs typeface="Calibri"/>
                <a:sym typeface="Calibri"/>
              </a:rPr>
              <a:t>Prescription is subsequently  issued and filled in Kentucky  </a:t>
            </a:r>
          </a:p>
          <a:p>
            <a:pPr marL="457200" lvl="0" indent="-228600" algn="just" rtl="0">
              <a:spcBef>
                <a:spcPts val="0"/>
              </a:spcBef>
              <a:buFont typeface="Calibri"/>
              <a:buChar char="●"/>
            </a:pPr>
            <a:r>
              <a:rPr lang="en-US" dirty="0">
                <a:latin typeface="Calibri"/>
                <a:ea typeface="Calibri"/>
                <a:cs typeface="Calibri"/>
                <a:sym typeface="Calibri"/>
              </a:rPr>
              <a:t>Patient can give away or  sell excess pills (an 80mg pill of </a:t>
            </a:r>
            <a:r>
              <a:rPr lang="en-US" dirty="0" smtClean="0">
                <a:latin typeface="Calibri"/>
                <a:ea typeface="Calibri"/>
                <a:cs typeface="Calibri"/>
                <a:sym typeface="Calibri"/>
              </a:rPr>
              <a:t>OxyContin </a:t>
            </a:r>
            <a:r>
              <a:rPr lang="en-US" dirty="0">
                <a:latin typeface="Calibri"/>
                <a:ea typeface="Calibri"/>
                <a:cs typeface="Calibri"/>
                <a:sym typeface="Calibri"/>
              </a:rPr>
              <a:t>sells for up to $80 on the black market)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sldNum" idx="12"/>
          </p:nvPr>
        </p:nvSpPr>
        <p:spPr>
          <a:xfrm>
            <a:off x="7696200" y="63246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4</a:t>
            </a:fld>
            <a:endParaRPr lang="en-US" sz="1800" b="0" i="0" u="none" strike="noStrike" cap="none">
              <a:solidFill>
                <a:srgbClr val="7F7F7F"/>
              </a:solidFill>
              <a:latin typeface="Calibri"/>
              <a:ea typeface="Calibri"/>
              <a:cs typeface="Calibri"/>
              <a:sym typeface="Calibri"/>
            </a:endParaRPr>
          </a:p>
        </p:txBody>
      </p:sp>
      <p:sp>
        <p:nvSpPr>
          <p:cNvPr id="59" name="Shape 59"/>
          <p:cNvSpPr txBox="1"/>
          <p:nvPr/>
        </p:nvSpPr>
        <p:spPr>
          <a:xfrm>
            <a:off x="317500" y="297250"/>
            <a:ext cx="66348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Two-tier Solution</a:t>
            </a:r>
          </a:p>
        </p:txBody>
      </p:sp>
      <p:sp>
        <p:nvSpPr>
          <p:cNvPr id="60" name="Shape 60"/>
          <p:cNvSpPr txBox="1"/>
          <p:nvPr/>
        </p:nvSpPr>
        <p:spPr>
          <a:xfrm>
            <a:off x="1345925" y="4015700"/>
            <a:ext cx="990600" cy="540900"/>
          </a:xfrm>
          <a:prstGeom prst="rect">
            <a:avLst/>
          </a:prstGeom>
          <a:noFill/>
          <a:ln>
            <a:noFill/>
          </a:ln>
        </p:spPr>
        <p:txBody>
          <a:bodyPr lIns="91425" tIns="91425" rIns="91425" bIns="91425" anchor="t" anchorCtr="0">
            <a:noAutofit/>
          </a:bodyPr>
          <a:lstStyle/>
          <a:p>
            <a:pPr lv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1</a:t>
            </a:r>
          </a:p>
        </p:txBody>
      </p:sp>
      <p:sp>
        <p:nvSpPr>
          <p:cNvPr id="61" name="Shape 61"/>
          <p:cNvSpPr txBox="1"/>
          <p:nvPr/>
        </p:nvSpPr>
        <p:spPr>
          <a:xfrm>
            <a:off x="2413050" y="4015700"/>
            <a:ext cx="990600" cy="540900"/>
          </a:xfrm>
          <a:prstGeom prst="rect">
            <a:avLst/>
          </a:prstGeom>
          <a:noFill/>
          <a:ln>
            <a:noFill/>
          </a:ln>
        </p:spPr>
        <p:txBody>
          <a:bodyPr lIns="91425" tIns="91425" rIns="91425" bIns="91425" anchor="t" anchorCtr="0">
            <a:noAutofit/>
          </a:bodyPr>
          <a:lstStyle/>
          <a:p>
            <a:pPr lvl="0" rt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2</a:t>
            </a:r>
          </a:p>
        </p:txBody>
      </p:sp>
      <p:sp>
        <p:nvSpPr>
          <p:cNvPr id="62" name="Shape 62"/>
          <p:cNvSpPr txBox="1"/>
          <p:nvPr/>
        </p:nvSpPr>
        <p:spPr>
          <a:xfrm>
            <a:off x="3569575" y="4015700"/>
            <a:ext cx="990600" cy="540900"/>
          </a:xfrm>
          <a:prstGeom prst="rect">
            <a:avLst/>
          </a:prstGeom>
          <a:noFill/>
          <a:ln>
            <a:noFill/>
          </a:ln>
        </p:spPr>
        <p:txBody>
          <a:bodyPr lIns="91425" tIns="91425" rIns="91425" bIns="91425" anchor="t" anchorCtr="0">
            <a:noAutofit/>
          </a:bodyPr>
          <a:lstStyle/>
          <a:p>
            <a:pPr lvl="0" rt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n</a:t>
            </a:r>
          </a:p>
        </p:txBody>
      </p:sp>
      <p:sp>
        <p:nvSpPr>
          <p:cNvPr id="63" name="Shape 63"/>
          <p:cNvSpPr txBox="1"/>
          <p:nvPr/>
        </p:nvSpPr>
        <p:spPr>
          <a:xfrm>
            <a:off x="264375" y="3103450"/>
            <a:ext cx="1150800" cy="1028100"/>
          </a:xfrm>
          <a:prstGeom prst="rect">
            <a:avLst/>
          </a:prstGeom>
          <a:noFill/>
          <a:ln>
            <a:noFill/>
          </a:ln>
        </p:spPr>
        <p:txBody>
          <a:bodyPr lIns="91425" tIns="91425" rIns="91425" bIns="91425" anchor="t" anchorCtr="0">
            <a:noAutofit/>
          </a:bodyPr>
          <a:lstStyle/>
          <a:p>
            <a:pPr lvl="0" rtl="0">
              <a:spcBef>
                <a:spcPts val="0"/>
              </a:spcBef>
              <a:buNone/>
            </a:pPr>
            <a:r>
              <a:rPr lang="en-US" b="1">
                <a:latin typeface="Calibri"/>
                <a:ea typeface="Calibri"/>
                <a:cs typeface="Calibri"/>
                <a:sym typeface="Calibri"/>
              </a:rPr>
              <a:t>Electronic medical health records</a:t>
            </a:r>
          </a:p>
        </p:txBody>
      </p:sp>
      <p:sp>
        <p:nvSpPr>
          <p:cNvPr id="64" name="Shape 64"/>
          <p:cNvSpPr txBox="1"/>
          <p:nvPr/>
        </p:nvSpPr>
        <p:spPr>
          <a:xfrm>
            <a:off x="5353600" y="4015700"/>
            <a:ext cx="990600" cy="540900"/>
          </a:xfrm>
          <a:prstGeom prst="rect">
            <a:avLst/>
          </a:prstGeom>
          <a:noFill/>
          <a:ln>
            <a:noFill/>
          </a:ln>
        </p:spPr>
        <p:txBody>
          <a:bodyPr lIns="91425" tIns="91425" rIns="91425" bIns="91425" anchor="t" anchorCtr="0">
            <a:noAutofit/>
          </a:bodyPr>
          <a:lstStyle/>
          <a:p>
            <a:pPr lvl="0" rt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1</a:t>
            </a:r>
          </a:p>
        </p:txBody>
      </p:sp>
      <p:sp>
        <p:nvSpPr>
          <p:cNvPr id="65" name="Shape 65"/>
          <p:cNvSpPr txBox="1"/>
          <p:nvPr/>
        </p:nvSpPr>
        <p:spPr>
          <a:xfrm>
            <a:off x="6420725" y="4015700"/>
            <a:ext cx="990600" cy="540900"/>
          </a:xfrm>
          <a:prstGeom prst="rect">
            <a:avLst/>
          </a:prstGeom>
          <a:noFill/>
          <a:ln>
            <a:noFill/>
          </a:ln>
        </p:spPr>
        <p:txBody>
          <a:bodyPr lIns="91425" tIns="91425" rIns="91425" bIns="91425" anchor="t" anchorCtr="0">
            <a:noAutofit/>
          </a:bodyPr>
          <a:lstStyle/>
          <a:p>
            <a:pPr lvl="0" rt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2</a:t>
            </a:r>
          </a:p>
        </p:txBody>
      </p:sp>
      <p:sp>
        <p:nvSpPr>
          <p:cNvPr id="66" name="Shape 66"/>
          <p:cNvSpPr txBox="1"/>
          <p:nvPr/>
        </p:nvSpPr>
        <p:spPr>
          <a:xfrm>
            <a:off x="7577250" y="4015700"/>
            <a:ext cx="990600" cy="540900"/>
          </a:xfrm>
          <a:prstGeom prst="rect">
            <a:avLst/>
          </a:prstGeom>
          <a:noFill/>
          <a:ln>
            <a:noFill/>
          </a:ln>
        </p:spPr>
        <p:txBody>
          <a:bodyPr lIns="91425" tIns="91425" rIns="91425" bIns="91425" anchor="t" anchorCtr="0">
            <a:noAutofit/>
          </a:bodyPr>
          <a:lstStyle/>
          <a:p>
            <a:pPr lvl="0" rtl="0">
              <a:spcBef>
                <a:spcPts val="0"/>
              </a:spcBef>
              <a:buNone/>
            </a:pPr>
            <a:r>
              <a:rPr lang="en-US" sz="1500">
                <a:latin typeface="Calibri"/>
                <a:ea typeface="Calibri"/>
                <a:cs typeface="Calibri"/>
                <a:sym typeface="Calibri"/>
              </a:rPr>
              <a:t>Provider</a:t>
            </a:r>
            <a:r>
              <a:rPr lang="en-US" sz="1500" baseline="-25000">
                <a:latin typeface="Calibri"/>
                <a:ea typeface="Calibri"/>
                <a:cs typeface="Calibri"/>
                <a:sym typeface="Calibri"/>
              </a:rPr>
              <a:t>n</a:t>
            </a:r>
          </a:p>
        </p:txBody>
      </p:sp>
      <p:sp>
        <p:nvSpPr>
          <p:cNvPr id="67" name="Shape 67"/>
          <p:cNvSpPr/>
          <p:nvPr/>
        </p:nvSpPr>
        <p:spPr>
          <a:xfrm>
            <a:off x="1422875" y="3170300"/>
            <a:ext cx="684300" cy="769200"/>
          </a:xfrm>
          <a:prstGeom prst="foldedCorner">
            <a:avLst>
              <a:gd name="adj" fmla="val 16667"/>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8" name="Shape 68"/>
          <p:cNvSpPr/>
          <p:nvPr/>
        </p:nvSpPr>
        <p:spPr>
          <a:xfrm>
            <a:off x="2490000" y="3170300"/>
            <a:ext cx="684300" cy="769200"/>
          </a:xfrm>
          <a:prstGeom prst="foldedCorner">
            <a:avLst>
              <a:gd name="adj" fmla="val 16667"/>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69" name="Shape 69"/>
          <p:cNvSpPr/>
          <p:nvPr/>
        </p:nvSpPr>
        <p:spPr>
          <a:xfrm>
            <a:off x="3633325" y="3170300"/>
            <a:ext cx="684300" cy="769200"/>
          </a:xfrm>
          <a:prstGeom prst="foldedCorner">
            <a:avLst>
              <a:gd name="adj" fmla="val 16667"/>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0" name="Shape 70"/>
          <p:cNvSpPr/>
          <p:nvPr/>
        </p:nvSpPr>
        <p:spPr>
          <a:xfrm>
            <a:off x="5468650" y="3170300"/>
            <a:ext cx="684300" cy="769200"/>
          </a:xfrm>
          <a:prstGeom prst="foldedCorner">
            <a:avLst>
              <a:gd name="adj" fmla="val 16667"/>
            </a:avLst>
          </a:prstGeom>
          <a:solidFill>
            <a:srgbClr val="CFE2F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1" name="Shape 71"/>
          <p:cNvSpPr/>
          <p:nvPr/>
        </p:nvSpPr>
        <p:spPr>
          <a:xfrm>
            <a:off x="6535775" y="3170300"/>
            <a:ext cx="684300" cy="769200"/>
          </a:xfrm>
          <a:prstGeom prst="foldedCorner">
            <a:avLst>
              <a:gd name="adj" fmla="val 16667"/>
            </a:avLst>
          </a:prstGeom>
          <a:solidFill>
            <a:srgbClr val="CFE2F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2" name="Shape 72"/>
          <p:cNvSpPr/>
          <p:nvPr/>
        </p:nvSpPr>
        <p:spPr>
          <a:xfrm>
            <a:off x="7679100" y="3170300"/>
            <a:ext cx="684300" cy="769200"/>
          </a:xfrm>
          <a:prstGeom prst="foldedCorner">
            <a:avLst>
              <a:gd name="adj" fmla="val 16667"/>
            </a:avLst>
          </a:prstGeom>
          <a:solidFill>
            <a:srgbClr val="CFE2F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73" name="Shape 73"/>
          <p:cNvSpPr txBox="1"/>
          <p:nvPr/>
        </p:nvSpPr>
        <p:spPr>
          <a:xfrm>
            <a:off x="1345925" y="4370550"/>
            <a:ext cx="2649300" cy="540900"/>
          </a:xfrm>
          <a:prstGeom prst="rect">
            <a:avLst/>
          </a:prstGeom>
          <a:noFill/>
          <a:ln>
            <a:noFill/>
          </a:ln>
        </p:spPr>
        <p:txBody>
          <a:bodyPr lIns="91425" tIns="91425" rIns="91425" bIns="91425" anchor="t" anchorCtr="0">
            <a:noAutofit/>
          </a:bodyPr>
          <a:lstStyle/>
          <a:p>
            <a:pPr lvl="0" rtl="0">
              <a:spcBef>
                <a:spcPts val="0"/>
              </a:spcBef>
              <a:buNone/>
            </a:pPr>
            <a:r>
              <a:rPr lang="en-US" sz="1500" b="1">
                <a:latin typeface="Calibri"/>
                <a:ea typeface="Calibri"/>
                <a:cs typeface="Calibri"/>
                <a:sym typeface="Calibri"/>
              </a:rPr>
              <a:t>In-state sources</a:t>
            </a:r>
          </a:p>
        </p:txBody>
      </p:sp>
      <p:sp>
        <p:nvSpPr>
          <p:cNvPr id="74" name="Shape 74"/>
          <p:cNvSpPr txBox="1"/>
          <p:nvPr/>
        </p:nvSpPr>
        <p:spPr>
          <a:xfrm>
            <a:off x="5381600" y="4356825"/>
            <a:ext cx="3675300" cy="540900"/>
          </a:xfrm>
          <a:prstGeom prst="rect">
            <a:avLst/>
          </a:prstGeom>
          <a:noFill/>
          <a:ln>
            <a:noFill/>
          </a:ln>
        </p:spPr>
        <p:txBody>
          <a:bodyPr lIns="91425" tIns="91425" rIns="91425" bIns="91425" anchor="t" anchorCtr="0">
            <a:noAutofit/>
          </a:bodyPr>
          <a:lstStyle/>
          <a:p>
            <a:pPr lvl="0" rtl="0">
              <a:spcBef>
                <a:spcPts val="0"/>
              </a:spcBef>
              <a:buNone/>
            </a:pPr>
            <a:r>
              <a:rPr lang="en-US" sz="1500" b="1">
                <a:solidFill>
                  <a:schemeClr val="dk1"/>
                </a:solidFill>
                <a:latin typeface="Calibri"/>
                <a:ea typeface="Calibri"/>
                <a:cs typeface="Calibri"/>
                <a:sym typeface="Calibri"/>
              </a:rPr>
              <a:t>Out-of-state sources</a:t>
            </a:r>
          </a:p>
        </p:txBody>
      </p:sp>
      <p:cxnSp>
        <p:nvCxnSpPr>
          <p:cNvPr id="75" name="Shape 75"/>
          <p:cNvCxnSpPr/>
          <p:nvPr/>
        </p:nvCxnSpPr>
        <p:spPr>
          <a:xfrm rot="10800000">
            <a:off x="1765025" y="2915092"/>
            <a:ext cx="0" cy="291900"/>
          </a:xfrm>
          <a:prstGeom prst="straightConnector1">
            <a:avLst/>
          </a:prstGeom>
          <a:noFill/>
          <a:ln w="19050" cap="flat" cmpd="sng">
            <a:solidFill>
              <a:srgbClr val="CCCCCC"/>
            </a:solidFill>
            <a:prstDash val="solid"/>
            <a:round/>
            <a:headEnd type="none" w="lg" len="lg"/>
            <a:tailEnd type="triangle" w="lg" len="lg"/>
          </a:ln>
        </p:spPr>
      </p:cxnSp>
      <p:sp>
        <p:nvSpPr>
          <p:cNvPr id="76" name="Shape 76"/>
          <p:cNvSpPr/>
          <p:nvPr/>
        </p:nvSpPr>
        <p:spPr>
          <a:xfrm>
            <a:off x="771025" y="2343600"/>
            <a:ext cx="3972000" cy="540900"/>
          </a:xfrm>
          <a:prstGeom prst="rect">
            <a:avLst/>
          </a:prstGeom>
          <a:solidFill>
            <a:srgbClr val="F3F3F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cxnSp>
        <p:nvCxnSpPr>
          <p:cNvPr id="77" name="Shape 77"/>
          <p:cNvCxnSpPr/>
          <p:nvPr/>
        </p:nvCxnSpPr>
        <p:spPr>
          <a:xfrm>
            <a:off x="1324575" y="2357700"/>
            <a:ext cx="0" cy="512700"/>
          </a:xfrm>
          <a:prstGeom prst="straightConnector1">
            <a:avLst/>
          </a:prstGeom>
          <a:noFill/>
          <a:ln w="9525" cap="flat" cmpd="sng">
            <a:solidFill>
              <a:schemeClr val="dk2"/>
            </a:solidFill>
            <a:prstDash val="solid"/>
            <a:round/>
            <a:headEnd type="none" w="lg" len="lg"/>
            <a:tailEnd type="none" w="lg" len="lg"/>
          </a:ln>
        </p:spPr>
      </p:cxnSp>
      <p:cxnSp>
        <p:nvCxnSpPr>
          <p:cNvPr id="78" name="Shape 78"/>
          <p:cNvCxnSpPr/>
          <p:nvPr/>
        </p:nvCxnSpPr>
        <p:spPr>
          <a:xfrm>
            <a:off x="1917425" y="2344600"/>
            <a:ext cx="0" cy="512700"/>
          </a:xfrm>
          <a:prstGeom prst="straightConnector1">
            <a:avLst/>
          </a:prstGeom>
          <a:noFill/>
          <a:ln w="9525" cap="flat" cmpd="sng">
            <a:solidFill>
              <a:schemeClr val="dk2"/>
            </a:solidFill>
            <a:prstDash val="solid"/>
            <a:round/>
            <a:headEnd type="none" w="lg" len="lg"/>
            <a:tailEnd type="none" w="lg" len="lg"/>
          </a:ln>
        </p:spPr>
      </p:cxnSp>
      <p:cxnSp>
        <p:nvCxnSpPr>
          <p:cNvPr id="79" name="Shape 79"/>
          <p:cNvCxnSpPr/>
          <p:nvPr/>
        </p:nvCxnSpPr>
        <p:spPr>
          <a:xfrm>
            <a:off x="2490000" y="2357700"/>
            <a:ext cx="0" cy="512700"/>
          </a:xfrm>
          <a:prstGeom prst="straightConnector1">
            <a:avLst/>
          </a:prstGeom>
          <a:noFill/>
          <a:ln w="9525" cap="flat" cmpd="sng">
            <a:solidFill>
              <a:schemeClr val="dk2"/>
            </a:solidFill>
            <a:prstDash val="solid"/>
            <a:round/>
            <a:headEnd type="none" w="lg" len="lg"/>
            <a:tailEnd type="none" w="lg" len="lg"/>
          </a:ln>
        </p:spPr>
      </p:cxnSp>
      <p:cxnSp>
        <p:nvCxnSpPr>
          <p:cNvPr id="80" name="Shape 80"/>
          <p:cNvCxnSpPr/>
          <p:nvPr/>
        </p:nvCxnSpPr>
        <p:spPr>
          <a:xfrm>
            <a:off x="3079600" y="2344600"/>
            <a:ext cx="0" cy="512700"/>
          </a:xfrm>
          <a:prstGeom prst="straightConnector1">
            <a:avLst/>
          </a:prstGeom>
          <a:noFill/>
          <a:ln w="9525" cap="flat" cmpd="sng">
            <a:solidFill>
              <a:schemeClr val="dk2"/>
            </a:solidFill>
            <a:prstDash val="solid"/>
            <a:round/>
            <a:headEnd type="none" w="lg" len="lg"/>
            <a:tailEnd type="none" w="lg" len="lg"/>
          </a:ln>
        </p:spPr>
      </p:cxnSp>
      <p:cxnSp>
        <p:nvCxnSpPr>
          <p:cNvPr id="81" name="Shape 81"/>
          <p:cNvCxnSpPr/>
          <p:nvPr/>
        </p:nvCxnSpPr>
        <p:spPr>
          <a:xfrm>
            <a:off x="3657100" y="2344600"/>
            <a:ext cx="0" cy="512700"/>
          </a:xfrm>
          <a:prstGeom prst="straightConnector1">
            <a:avLst/>
          </a:prstGeom>
          <a:noFill/>
          <a:ln w="9525" cap="flat" cmpd="sng">
            <a:solidFill>
              <a:schemeClr val="dk2"/>
            </a:solidFill>
            <a:prstDash val="solid"/>
            <a:round/>
            <a:headEnd type="none" w="lg" len="lg"/>
            <a:tailEnd type="none" w="lg" len="lg"/>
          </a:ln>
        </p:spPr>
      </p:cxnSp>
      <p:cxnSp>
        <p:nvCxnSpPr>
          <p:cNvPr id="82" name="Shape 82"/>
          <p:cNvCxnSpPr/>
          <p:nvPr/>
        </p:nvCxnSpPr>
        <p:spPr>
          <a:xfrm>
            <a:off x="4194075" y="2357700"/>
            <a:ext cx="0" cy="512700"/>
          </a:xfrm>
          <a:prstGeom prst="straightConnector1">
            <a:avLst/>
          </a:prstGeom>
          <a:noFill/>
          <a:ln w="9525" cap="flat" cmpd="sng">
            <a:solidFill>
              <a:schemeClr val="dk2"/>
            </a:solidFill>
            <a:prstDash val="solid"/>
            <a:round/>
            <a:headEnd type="none" w="lg" len="lg"/>
            <a:tailEnd type="none" w="lg" len="lg"/>
          </a:ln>
        </p:spPr>
      </p:cxnSp>
      <p:sp>
        <p:nvSpPr>
          <p:cNvPr id="83" name="Shape 83"/>
          <p:cNvSpPr txBox="1"/>
          <p:nvPr/>
        </p:nvSpPr>
        <p:spPr>
          <a:xfrm>
            <a:off x="647175" y="1135175"/>
            <a:ext cx="7093800" cy="540900"/>
          </a:xfrm>
          <a:prstGeom prst="rect">
            <a:avLst/>
          </a:prstGeom>
          <a:noFill/>
          <a:ln>
            <a:noFill/>
          </a:ln>
        </p:spPr>
        <p:txBody>
          <a:bodyPr lIns="91425" tIns="91425" rIns="91425" bIns="91425" anchor="t" anchorCtr="0">
            <a:noAutofit/>
          </a:bodyPr>
          <a:lstStyle/>
          <a:p>
            <a:pPr lvl="0" rtl="0">
              <a:spcBef>
                <a:spcPts val="0"/>
              </a:spcBef>
              <a:buNone/>
            </a:pPr>
            <a:r>
              <a:rPr lang="en-US" sz="1700" b="1">
                <a:latin typeface="Calibri"/>
                <a:ea typeface="Calibri"/>
                <a:cs typeface="Calibri"/>
                <a:sym typeface="Calibri"/>
              </a:rPr>
              <a:t>CONSTRUCTION OF A PATIENT-CENTRIC BLOCKCHAIN</a:t>
            </a:r>
          </a:p>
        </p:txBody>
      </p:sp>
      <p:sp>
        <p:nvSpPr>
          <p:cNvPr id="84" name="Shape 84"/>
          <p:cNvSpPr txBox="1"/>
          <p:nvPr/>
        </p:nvSpPr>
        <p:spPr>
          <a:xfrm>
            <a:off x="5205987" y="2364975"/>
            <a:ext cx="534000" cy="512700"/>
          </a:xfrm>
          <a:prstGeom prst="rect">
            <a:avLst/>
          </a:prstGeom>
          <a:noFill/>
          <a:ln w="19050" cap="flat" cmpd="sng">
            <a:solidFill>
              <a:srgbClr val="F4CCCC"/>
            </a:solidFill>
            <a:prstDash val="solid"/>
            <a:round/>
            <a:headEnd type="none" w="med" len="med"/>
            <a:tailEnd type="none" w="med" len="med"/>
          </a:ln>
        </p:spPr>
        <p:txBody>
          <a:bodyPr lIns="91425" tIns="91425" rIns="91425" bIns="91425" anchor="t" anchorCtr="0">
            <a:noAutofit/>
          </a:bodyPr>
          <a:lstStyle/>
          <a:p>
            <a:pPr lvl="0">
              <a:spcBef>
                <a:spcPts val="0"/>
              </a:spcBef>
              <a:buNone/>
            </a:pPr>
            <a:endParaRPr/>
          </a:p>
        </p:txBody>
      </p:sp>
      <p:sp>
        <p:nvSpPr>
          <p:cNvPr id="85" name="Shape 85"/>
          <p:cNvSpPr txBox="1"/>
          <p:nvPr/>
        </p:nvSpPr>
        <p:spPr>
          <a:xfrm>
            <a:off x="6050550" y="2344600"/>
            <a:ext cx="534000" cy="512700"/>
          </a:xfrm>
          <a:prstGeom prst="rect">
            <a:avLst/>
          </a:prstGeom>
          <a:noFill/>
          <a:ln w="19050" cap="flat" cmpd="sng">
            <a:solidFill>
              <a:srgbClr val="F4CCCC"/>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p:txBody>
      </p:sp>
      <p:sp>
        <p:nvSpPr>
          <p:cNvPr id="86" name="Shape 86"/>
          <p:cNvSpPr txBox="1"/>
          <p:nvPr/>
        </p:nvSpPr>
        <p:spPr>
          <a:xfrm>
            <a:off x="6952250" y="2344600"/>
            <a:ext cx="534000" cy="512700"/>
          </a:xfrm>
          <a:prstGeom prst="rect">
            <a:avLst/>
          </a:prstGeom>
          <a:noFill/>
          <a:ln w="19050" cap="flat" cmpd="sng">
            <a:solidFill>
              <a:srgbClr val="F4CCCC"/>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p:txBody>
      </p:sp>
      <p:sp>
        <p:nvSpPr>
          <p:cNvPr id="87" name="Shape 87"/>
          <p:cNvSpPr txBox="1"/>
          <p:nvPr/>
        </p:nvSpPr>
        <p:spPr>
          <a:xfrm>
            <a:off x="7904500" y="2344600"/>
            <a:ext cx="534000" cy="512700"/>
          </a:xfrm>
          <a:prstGeom prst="rect">
            <a:avLst/>
          </a:prstGeom>
          <a:noFill/>
          <a:ln w="19050" cap="flat" cmpd="sng">
            <a:solidFill>
              <a:srgbClr val="F4CCCC"/>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a:p>
        </p:txBody>
      </p:sp>
      <p:cxnSp>
        <p:nvCxnSpPr>
          <p:cNvPr id="88" name="Shape 88"/>
          <p:cNvCxnSpPr/>
          <p:nvPr/>
        </p:nvCxnSpPr>
        <p:spPr>
          <a:xfrm rot="10800000">
            <a:off x="2757025" y="2902087"/>
            <a:ext cx="0" cy="291900"/>
          </a:xfrm>
          <a:prstGeom prst="straightConnector1">
            <a:avLst/>
          </a:prstGeom>
          <a:noFill/>
          <a:ln w="19050" cap="flat" cmpd="sng">
            <a:solidFill>
              <a:srgbClr val="CCCCCC"/>
            </a:solidFill>
            <a:prstDash val="solid"/>
            <a:round/>
            <a:headEnd type="none" w="lg" len="lg"/>
            <a:tailEnd type="triangle" w="lg" len="lg"/>
          </a:ln>
        </p:spPr>
      </p:cxnSp>
      <p:cxnSp>
        <p:nvCxnSpPr>
          <p:cNvPr id="89" name="Shape 89"/>
          <p:cNvCxnSpPr/>
          <p:nvPr/>
        </p:nvCxnSpPr>
        <p:spPr>
          <a:xfrm rot="10800000">
            <a:off x="3841350" y="2915092"/>
            <a:ext cx="0" cy="291900"/>
          </a:xfrm>
          <a:prstGeom prst="straightConnector1">
            <a:avLst/>
          </a:prstGeom>
          <a:noFill/>
          <a:ln w="19050" cap="flat" cmpd="sng">
            <a:solidFill>
              <a:srgbClr val="CCCCCC"/>
            </a:solidFill>
            <a:prstDash val="solid"/>
            <a:round/>
            <a:headEnd type="none" w="lg" len="lg"/>
            <a:tailEnd type="triangle" w="lg" len="lg"/>
          </a:ln>
        </p:spPr>
      </p:cxnSp>
      <p:cxnSp>
        <p:nvCxnSpPr>
          <p:cNvPr id="90" name="Shape 90"/>
          <p:cNvCxnSpPr/>
          <p:nvPr/>
        </p:nvCxnSpPr>
        <p:spPr>
          <a:xfrm rot="10800000">
            <a:off x="5587600" y="2915092"/>
            <a:ext cx="0" cy="291900"/>
          </a:xfrm>
          <a:prstGeom prst="straightConnector1">
            <a:avLst/>
          </a:prstGeom>
          <a:noFill/>
          <a:ln w="19050" cap="flat" cmpd="sng">
            <a:solidFill>
              <a:srgbClr val="CCCCCC"/>
            </a:solidFill>
            <a:prstDash val="solid"/>
            <a:round/>
            <a:headEnd type="none" w="lg" len="lg"/>
            <a:tailEnd type="triangle" w="lg" len="lg"/>
          </a:ln>
        </p:spPr>
      </p:cxnSp>
      <p:sp>
        <p:nvSpPr>
          <p:cNvPr id="91" name="Shape 91"/>
          <p:cNvSpPr txBox="1"/>
          <p:nvPr/>
        </p:nvSpPr>
        <p:spPr>
          <a:xfrm>
            <a:off x="4855312" y="2364475"/>
            <a:ext cx="534000" cy="540900"/>
          </a:xfrm>
          <a:prstGeom prst="rect">
            <a:avLst/>
          </a:prstGeom>
          <a:noFill/>
          <a:ln>
            <a:noFill/>
          </a:ln>
        </p:spPr>
        <p:txBody>
          <a:bodyPr lIns="91425" tIns="91425" rIns="91425" bIns="91425" anchor="t" anchorCtr="0">
            <a:noAutofit/>
          </a:bodyPr>
          <a:lstStyle/>
          <a:p>
            <a:pPr lvl="0" rtl="0">
              <a:spcBef>
                <a:spcPts val="0"/>
              </a:spcBef>
              <a:buNone/>
            </a:pPr>
            <a:r>
              <a:rPr lang="en-US" b="1"/>
              <a:t>...</a:t>
            </a:r>
          </a:p>
        </p:txBody>
      </p:sp>
      <p:sp>
        <p:nvSpPr>
          <p:cNvPr id="92" name="Shape 92"/>
          <p:cNvSpPr txBox="1"/>
          <p:nvPr/>
        </p:nvSpPr>
        <p:spPr>
          <a:xfrm>
            <a:off x="5706075" y="2364475"/>
            <a:ext cx="534000" cy="540900"/>
          </a:xfrm>
          <a:prstGeom prst="rect">
            <a:avLst/>
          </a:prstGeom>
          <a:noFill/>
          <a:ln>
            <a:noFill/>
          </a:ln>
        </p:spPr>
        <p:txBody>
          <a:bodyPr lIns="91425" tIns="91425" rIns="91425" bIns="91425" anchor="t" anchorCtr="0">
            <a:noAutofit/>
          </a:bodyPr>
          <a:lstStyle/>
          <a:p>
            <a:pPr lvl="0" rtl="0">
              <a:spcBef>
                <a:spcPts val="0"/>
              </a:spcBef>
              <a:buNone/>
            </a:pPr>
            <a:r>
              <a:rPr lang="en-US" b="1"/>
              <a:t>...</a:t>
            </a:r>
          </a:p>
        </p:txBody>
      </p:sp>
      <p:sp>
        <p:nvSpPr>
          <p:cNvPr id="93" name="Shape 93"/>
          <p:cNvSpPr txBox="1"/>
          <p:nvPr/>
        </p:nvSpPr>
        <p:spPr>
          <a:xfrm>
            <a:off x="6587537" y="2392600"/>
            <a:ext cx="534000" cy="540900"/>
          </a:xfrm>
          <a:prstGeom prst="rect">
            <a:avLst/>
          </a:prstGeom>
          <a:noFill/>
          <a:ln>
            <a:noFill/>
          </a:ln>
        </p:spPr>
        <p:txBody>
          <a:bodyPr lIns="91425" tIns="91425" rIns="91425" bIns="91425" anchor="t" anchorCtr="0">
            <a:noAutofit/>
          </a:bodyPr>
          <a:lstStyle/>
          <a:p>
            <a:pPr lvl="0" rtl="0">
              <a:spcBef>
                <a:spcPts val="0"/>
              </a:spcBef>
              <a:buNone/>
            </a:pPr>
            <a:r>
              <a:rPr lang="en-US" b="1"/>
              <a:t>...</a:t>
            </a:r>
          </a:p>
        </p:txBody>
      </p:sp>
      <p:sp>
        <p:nvSpPr>
          <p:cNvPr id="94" name="Shape 94"/>
          <p:cNvSpPr txBox="1"/>
          <p:nvPr/>
        </p:nvSpPr>
        <p:spPr>
          <a:xfrm>
            <a:off x="7514500" y="2392600"/>
            <a:ext cx="534000" cy="540900"/>
          </a:xfrm>
          <a:prstGeom prst="rect">
            <a:avLst/>
          </a:prstGeom>
          <a:noFill/>
          <a:ln>
            <a:noFill/>
          </a:ln>
        </p:spPr>
        <p:txBody>
          <a:bodyPr lIns="91425" tIns="91425" rIns="91425" bIns="91425" anchor="t" anchorCtr="0">
            <a:noAutofit/>
          </a:bodyPr>
          <a:lstStyle/>
          <a:p>
            <a:pPr lvl="0" rtl="0">
              <a:spcBef>
                <a:spcPts val="0"/>
              </a:spcBef>
              <a:buNone/>
            </a:pPr>
            <a:r>
              <a:rPr lang="en-US" b="1"/>
              <a:t>...</a:t>
            </a:r>
          </a:p>
        </p:txBody>
      </p:sp>
      <p:sp>
        <p:nvSpPr>
          <p:cNvPr id="95" name="Shape 95"/>
          <p:cNvSpPr txBox="1"/>
          <p:nvPr/>
        </p:nvSpPr>
        <p:spPr>
          <a:xfrm>
            <a:off x="647175" y="1445925"/>
            <a:ext cx="8261700" cy="769200"/>
          </a:xfrm>
          <a:prstGeom prst="rect">
            <a:avLst/>
          </a:prstGeom>
          <a:noFill/>
          <a:ln>
            <a:noFill/>
          </a:ln>
        </p:spPr>
        <p:txBody>
          <a:bodyPr lIns="91425" tIns="91425" rIns="91425" bIns="91425" anchor="t" anchorCtr="0">
            <a:noAutofit/>
          </a:bodyPr>
          <a:lstStyle/>
          <a:p>
            <a:pPr lvl="0" algn="just" rtl="0">
              <a:spcBef>
                <a:spcPts val="0"/>
              </a:spcBef>
              <a:buNone/>
            </a:pPr>
            <a:r>
              <a:rPr lang="en-US">
                <a:latin typeface="Calibri"/>
                <a:ea typeface="Calibri"/>
                <a:cs typeface="Calibri"/>
                <a:sym typeface="Calibri"/>
              </a:rPr>
              <a:t>When a provider prescribes opioids, new blocks are added to the chain.  If a patient is at risk for addiction, or is already addicted, s/he may go out of state.  But, these providers also contribute to the chain, improving visibility and monitoring of the problem. </a:t>
            </a:r>
          </a:p>
        </p:txBody>
      </p:sp>
      <p:sp>
        <p:nvSpPr>
          <p:cNvPr id="96" name="Shape 96"/>
          <p:cNvSpPr/>
          <p:nvPr/>
        </p:nvSpPr>
        <p:spPr>
          <a:xfrm>
            <a:off x="264375" y="1195475"/>
            <a:ext cx="291900" cy="291900"/>
          </a:xfrm>
          <a:prstGeom prst="ellipse">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
        <p:nvSpPr>
          <p:cNvPr id="97" name="Shape 97"/>
          <p:cNvSpPr txBox="1"/>
          <p:nvPr/>
        </p:nvSpPr>
        <p:spPr>
          <a:xfrm>
            <a:off x="264375" y="1135175"/>
            <a:ext cx="304800" cy="291900"/>
          </a:xfrm>
          <a:prstGeom prst="rect">
            <a:avLst/>
          </a:prstGeom>
          <a:noFill/>
          <a:ln>
            <a:noFill/>
          </a:ln>
        </p:spPr>
        <p:txBody>
          <a:bodyPr lIns="91425" tIns="91425" rIns="91425" bIns="91425" anchor="t" anchorCtr="0">
            <a:noAutofit/>
          </a:bodyPr>
          <a:lstStyle/>
          <a:p>
            <a:pPr lvl="0" rtl="0">
              <a:spcBef>
                <a:spcPts val="0"/>
              </a:spcBef>
              <a:buNone/>
            </a:pPr>
            <a:r>
              <a:rPr lang="en-US" b="1">
                <a:solidFill>
                  <a:srgbClr val="FFFFFF"/>
                </a:solidFill>
              </a:rPr>
              <a:t>1</a:t>
            </a:r>
          </a:p>
        </p:txBody>
      </p:sp>
      <p:sp>
        <p:nvSpPr>
          <p:cNvPr id="98" name="Shape 98"/>
          <p:cNvSpPr txBox="1"/>
          <p:nvPr/>
        </p:nvSpPr>
        <p:spPr>
          <a:xfrm>
            <a:off x="647175" y="4785800"/>
            <a:ext cx="8261700" cy="540900"/>
          </a:xfrm>
          <a:prstGeom prst="rect">
            <a:avLst/>
          </a:prstGeom>
          <a:noFill/>
          <a:ln>
            <a:noFill/>
          </a:ln>
        </p:spPr>
        <p:txBody>
          <a:bodyPr lIns="91425" tIns="91425" rIns="91425" bIns="91425" anchor="t" anchorCtr="0">
            <a:noAutofit/>
          </a:bodyPr>
          <a:lstStyle/>
          <a:p>
            <a:pPr lvl="0" rtl="0">
              <a:spcBef>
                <a:spcPts val="0"/>
              </a:spcBef>
              <a:buNone/>
            </a:pPr>
            <a:r>
              <a:rPr lang="en-US" sz="1700" b="1">
                <a:latin typeface="Calibri"/>
                <a:ea typeface="Calibri"/>
                <a:cs typeface="Calibri"/>
                <a:sym typeface="Calibri"/>
              </a:rPr>
              <a:t>QUERYING AND AGGREGATIONS</a:t>
            </a:r>
          </a:p>
        </p:txBody>
      </p:sp>
      <p:sp>
        <p:nvSpPr>
          <p:cNvPr id="99" name="Shape 99"/>
          <p:cNvSpPr txBox="1"/>
          <p:nvPr/>
        </p:nvSpPr>
        <p:spPr>
          <a:xfrm>
            <a:off x="1668900" y="5093600"/>
            <a:ext cx="7190700" cy="1540200"/>
          </a:xfrm>
          <a:prstGeom prst="rect">
            <a:avLst/>
          </a:prstGeom>
          <a:noFill/>
          <a:ln>
            <a:noFill/>
          </a:ln>
        </p:spPr>
        <p:txBody>
          <a:bodyPr lIns="91425" tIns="91425" rIns="91425" bIns="91425" anchor="t" anchorCtr="0">
            <a:noAutofit/>
          </a:bodyPr>
          <a:lstStyle/>
          <a:p>
            <a:pPr marL="457200" lvl="0" indent="-228600" algn="just" rtl="0">
              <a:spcBef>
                <a:spcPts val="0"/>
              </a:spcBef>
              <a:buFont typeface="Calibri"/>
              <a:buChar char="●"/>
            </a:pPr>
            <a:r>
              <a:rPr lang="en-US">
                <a:latin typeface="Calibri"/>
                <a:ea typeface="Calibri"/>
                <a:cs typeface="Calibri"/>
                <a:sym typeface="Calibri"/>
              </a:rPr>
              <a:t>Providers query patient centric blockchain to ascertain whether the patient has received too many opioid prescriptions in the past.  Queries count as new blocks (as do new prescriptions).</a:t>
            </a:r>
          </a:p>
          <a:p>
            <a:pPr marL="457200" lvl="0" indent="-228600" algn="just" rtl="0">
              <a:spcBef>
                <a:spcPts val="0"/>
              </a:spcBef>
              <a:buFont typeface="Calibri"/>
              <a:buChar char="●"/>
            </a:pPr>
            <a:r>
              <a:rPr lang="en-US">
                <a:latin typeface="Calibri"/>
                <a:ea typeface="Calibri"/>
                <a:cs typeface="Calibri"/>
                <a:sym typeface="Calibri"/>
              </a:rPr>
              <a:t>Aggregations across patient-centric blockchains could be available to researchers given patient approval.  Alternatively, a second blockchain could be created in parallel to the one below but with de-identified data for research purposes.</a:t>
            </a:r>
          </a:p>
        </p:txBody>
      </p:sp>
      <p:pic>
        <p:nvPicPr>
          <p:cNvPr id="100" name="Shape 100"/>
          <p:cNvPicPr preferRelativeResize="0"/>
          <p:nvPr/>
        </p:nvPicPr>
        <p:blipFill>
          <a:blip r:embed="rId3">
            <a:alphaModFix/>
          </a:blip>
          <a:stretch>
            <a:fillRect/>
          </a:stretch>
        </p:blipFill>
        <p:spPr>
          <a:xfrm>
            <a:off x="771025" y="5326701"/>
            <a:ext cx="897886" cy="886374"/>
          </a:xfrm>
          <a:prstGeom prst="rect">
            <a:avLst/>
          </a:prstGeom>
          <a:noFill/>
          <a:ln>
            <a:noFill/>
          </a:ln>
        </p:spPr>
      </p:pic>
      <p:sp>
        <p:nvSpPr>
          <p:cNvPr id="101" name="Shape 101"/>
          <p:cNvSpPr/>
          <p:nvPr/>
        </p:nvSpPr>
        <p:spPr>
          <a:xfrm>
            <a:off x="241300" y="4862000"/>
            <a:ext cx="291900" cy="291900"/>
          </a:xfrm>
          <a:prstGeom prst="ellipse">
            <a:avLst/>
          </a:prstGeom>
          <a:solidFill>
            <a:srgbClr val="00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p>
        </p:txBody>
      </p:sp>
      <p:sp>
        <p:nvSpPr>
          <p:cNvPr id="102" name="Shape 102"/>
          <p:cNvSpPr txBox="1"/>
          <p:nvPr/>
        </p:nvSpPr>
        <p:spPr>
          <a:xfrm>
            <a:off x="241300" y="4801700"/>
            <a:ext cx="304800" cy="291900"/>
          </a:xfrm>
          <a:prstGeom prst="rect">
            <a:avLst/>
          </a:prstGeom>
          <a:noFill/>
          <a:ln>
            <a:noFill/>
          </a:ln>
        </p:spPr>
        <p:txBody>
          <a:bodyPr lIns="91425" tIns="91425" rIns="91425" bIns="91425" anchor="t" anchorCtr="0">
            <a:noAutofit/>
          </a:bodyPr>
          <a:lstStyle/>
          <a:p>
            <a:pPr lvl="0" rtl="0">
              <a:spcBef>
                <a:spcPts val="0"/>
              </a:spcBef>
              <a:buNone/>
            </a:pPr>
            <a:r>
              <a:rPr lang="en-US" b="1">
                <a:solidFill>
                  <a:srgbClr val="FFFFFF"/>
                </a:solidFill>
              </a:rPr>
              <a:t>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p:nvPr/>
        </p:nvSpPr>
        <p:spPr>
          <a:xfrm rot="5400000">
            <a:off x="5943598" y="3047999"/>
            <a:ext cx="5867400" cy="533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a:solidFill>
                <a:schemeClr val="dk1"/>
              </a:solidFill>
              <a:latin typeface="Arial"/>
              <a:ea typeface="Arial"/>
              <a:cs typeface="Arial"/>
              <a:sym typeface="Arial"/>
            </a:endParaRPr>
          </a:p>
        </p:txBody>
      </p:sp>
      <p:sp>
        <p:nvSpPr>
          <p:cNvPr id="108" name="Shape 108"/>
          <p:cNvSpPr txBox="1"/>
          <p:nvPr/>
        </p:nvSpPr>
        <p:spPr>
          <a:xfrm rot="5400000">
            <a:off x="5943598" y="3047999"/>
            <a:ext cx="5867400" cy="533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Calibri"/>
              <a:buNone/>
            </a:pPr>
            <a:r>
              <a:rPr lang="en-US" sz="2200" b="0" i="0" u="none" strike="noStrike" cap="none">
                <a:solidFill>
                  <a:schemeClr val="lt1"/>
                </a:solidFill>
                <a:latin typeface="Calibri"/>
                <a:ea typeface="Calibri"/>
                <a:cs typeface="Calibri"/>
                <a:sym typeface="Calibri"/>
              </a:rPr>
              <a:t>Reporting</a:t>
            </a:r>
          </a:p>
        </p:txBody>
      </p:sp>
      <p:sp>
        <p:nvSpPr>
          <p:cNvPr id="109" name="Shape 109"/>
          <p:cNvSpPr txBox="1"/>
          <p:nvPr/>
        </p:nvSpPr>
        <p:spPr>
          <a:xfrm>
            <a:off x="228600" y="4227512"/>
            <a:ext cx="3886200" cy="3666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a:solidFill>
                <a:schemeClr val="dk1"/>
              </a:solidFill>
              <a:latin typeface="Arial"/>
              <a:ea typeface="Arial"/>
              <a:cs typeface="Arial"/>
              <a:sym typeface="Arial"/>
            </a:endParaRPr>
          </a:p>
        </p:txBody>
      </p:sp>
      <p:sp>
        <p:nvSpPr>
          <p:cNvPr id="110" name="Shape 110"/>
          <p:cNvSpPr txBox="1"/>
          <p:nvPr/>
        </p:nvSpPr>
        <p:spPr>
          <a:xfrm>
            <a:off x="8153400" y="65532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00" b="0" i="0" u="none" strike="noStrike" cap="none">
                <a:solidFill>
                  <a:srgbClr val="FFFFFF"/>
                </a:solidFill>
                <a:latin typeface="Calibri"/>
                <a:ea typeface="Calibri"/>
                <a:cs typeface="Calibri"/>
                <a:sym typeface="Calibri"/>
              </a:rPr>
              <a:t>5</a:t>
            </a:fld>
            <a:endParaRPr lang="en-US" sz="1000" b="0" i="0" u="none" strike="noStrike" cap="none">
              <a:solidFill>
                <a:srgbClr val="FFFFFF"/>
              </a:solidFill>
              <a:latin typeface="Calibri"/>
              <a:ea typeface="Calibri"/>
              <a:cs typeface="Calibri"/>
              <a:sym typeface="Calibri"/>
            </a:endParaRPr>
          </a:p>
        </p:txBody>
      </p:sp>
      <p:sp>
        <p:nvSpPr>
          <p:cNvPr id="111" name="Shape 111"/>
          <p:cNvSpPr txBox="1">
            <a:spLocks noGrp="1"/>
          </p:cNvSpPr>
          <p:nvPr>
            <p:ph type="sldNum" idx="12"/>
          </p:nvPr>
        </p:nvSpPr>
        <p:spPr>
          <a:xfrm>
            <a:off x="7696200" y="63246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5</a:t>
            </a:fld>
            <a:endParaRPr lang="en-US" sz="1800" b="0" i="0" u="none" strike="noStrike" cap="none">
              <a:solidFill>
                <a:srgbClr val="7F7F7F"/>
              </a:solidFill>
              <a:latin typeface="Calibri"/>
              <a:ea typeface="Calibri"/>
              <a:cs typeface="Calibri"/>
              <a:sym typeface="Calibri"/>
            </a:endParaRPr>
          </a:p>
        </p:txBody>
      </p:sp>
      <p:sp>
        <p:nvSpPr>
          <p:cNvPr id="112" name="Shape 112"/>
          <p:cNvSpPr txBox="1"/>
          <p:nvPr/>
        </p:nvSpPr>
        <p:spPr>
          <a:xfrm>
            <a:off x="317500" y="297253"/>
            <a:ext cx="58674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Proof of Concept</a:t>
            </a:r>
          </a:p>
        </p:txBody>
      </p:sp>
      <p:sp>
        <p:nvSpPr>
          <p:cNvPr id="113" name="Shape 113"/>
          <p:cNvSpPr txBox="1"/>
          <p:nvPr/>
        </p:nvSpPr>
        <p:spPr>
          <a:xfrm>
            <a:off x="609150" y="1229925"/>
            <a:ext cx="7896300" cy="2846100"/>
          </a:xfrm>
          <a:prstGeom prst="rect">
            <a:avLst/>
          </a:prstGeom>
          <a:noFill/>
          <a:ln>
            <a:noFill/>
          </a:ln>
        </p:spPr>
        <p:txBody>
          <a:bodyPr lIns="91425" tIns="91425" rIns="91425" bIns="91425" anchor="t" anchorCtr="0">
            <a:noAutofit/>
          </a:bodyPr>
          <a:lstStyle/>
          <a:p>
            <a:pPr lvl="0" algn="just" rtl="0">
              <a:spcBef>
                <a:spcPts val="0"/>
              </a:spcBef>
              <a:buNone/>
            </a:pPr>
            <a:r>
              <a:rPr lang="en-US" sz="2400">
                <a:latin typeface="Calibri"/>
                <a:ea typeface="Calibri"/>
                <a:cs typeface="Calibri"/>
                <a:sym typeface="Calibri"/>
              </a:rPr>
              <a:t>We have produced a service that facilitates the coordination of the drug prescription process between patients and providers.</a:t>
            </a:r>
          </a:p>
          <a:p>
            <a:pPr lvl="0" algn="just" rtl="0">
              <a:spcBef>
                <a:spcPts val="0"/>
              </a:spcBef>
              <a:buNone/>
            </a:pPr>
            <a:endParaRPr sz="2400">
              <a:latin typeface="Calibri"/>
              <a:ea typeface="Calibri"/>
              <a:cs typeface="Calibri"/>
              <a:sym typeface="Calibri"/>
            </a:endParaRPr>
          </a:p>
          <a:p>
            <a:pPr lvl="0" algn="just" rtl="0">
              <a:spcBef>
                <a:spcPts val="0"/>
              </a:spcBef>
              <a:buNone/>
            </a:pPr>
            <a:r>
              <a:rPr lang="en-US" sz="2400">
                <a:latin typeface="Calibri"/>
                <a:ea typeface="Calibri"/>
                <a:cs typeface="Calibri"/>
                <a:sym typeface="Calibri"/>
              </a:rPr>
              <a:t>Demo Attributes:</a:t>
            </a:r>
          </a:p>
          <a:p>
            <a:pPr lvl="0" algn="just" rtl="0">
              <a:spcBef>
                <a:spcPts val="0"/>
              </a:spcBef>
              <a:buNone/>
            </a:pPr>
            <a:endParaRPr sz="800">
              <a:latin typeface="Calibri"/>
              <a:ea typeface="Calibri"/>
              <a:cs typeface="Calibri"/>
              <a:sym typeface="Calibri"/>
            </a:endParaRPr>
          </a:p>
          <a:p>
            <a:pPr marL="914400" lvl="0" indent="-355600" algn="just" rtl="0">
              <a:spcBef>
                <a:spcPts val="0"/>
              </a:spcBef>
              <a:buClr>
                <a:schemeClr val="dk1"/>
              </a:buClr>
              <a:buSzPct val="100000"/>
              <a:buFont typeface="Calibri"/>
              <a:buChar char="❏"/>
            </a:pPr>
            <a:r>
              <a:rPr lang="en-US" sz="2000">
                <a:solidFill>
                  <a:schemeClr val="dk1"/>
                </a:solidFill>
                <a:latin typeface="Calibri"/>
                <a:ea typeface="Calibri"/>
                <a:cs typeface="Calibri"/>
                <a:sym typeface="Calibri"/>
              </a:rPr>
              <a:t>It is a hard-fork of an existing open source project.</a:t>
            </a:r>
          </a:p>
          <a:p>
            <a:pPr lvl="0" algn="just" rtl="0">
              <a:spcBef>
                <a:spcPts val="0"/>
              </a:spcBef>
              <a:buNone/>
            </a:pPr>
            <a:endParaRPr sz="2000">
              <a:solidFill>
                <a:schemeClr val="dk1"/>
              </a:solidFill>
              <a:latin typeface="Calibri"/>
              <a:ea typeface="Calibri"/>
              <a:cs typeface="Calibri"/>
              <a:sym typeface="Calibri"/>
            </a:endParaRPr>
          </a:p>
          <a:p>
            <a:pPr marL="914400" lvl="0" indent="-355600" algn="just" rtl="0">
              <a:spcBef>
                <a:spcPts val="0"/>
              </a:spcBef>
              <a:buClr>
                <a:schemeClr val="dk1"/>
              </a:buClr>
              <a:buSzPct val="100000"/>
              <a:buFont typeface="Calibri"/>
              <a:buChar char="❏"/>
            </a:pPr>
            <a:r>
              <a:rPr lang="en-US" sz="2000">
                <a:solidFill>
                  <a:schemeClr val="dk1"/>
                </a:solidFill>
                <a:latin typeface="Calibri"/>
                <a:ea typeface="Calibri"/>
                <a:cs typeface="Calibri"/>
                <a:sym typeface="Calibri"/>
              </a:rPr>
              <a:t>The code runs on IBM Blockchain on BlueMix.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idx="4294967295"/>
          </p:nvPr>
        </p:nvSpPr>
        <p:spPr>
          <a:xfrm>
            <a:off x="2845025" y="3048000"/>
            <a:ext cx="5867400" cy="533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Calibri"/>
              <a:buNone/>
            </a:pPr>
            <a:r>
              <a:rPr lang="en-US" sz="2200" b="0" i="0" u="none" strike="noStrike" cap="small">
                <a:solidFill>
                  <a:schemeClr val="lt1"/>
                </a:solidFill>
                <a:latin typeface="Calibri"/>
                <a:ea typeface="Calibri"/>
                <a:cs typeface="Calibri"/>
                <a:sym typeface="Calibri"/>
              </a:rPr>
              <a:t>FUND MANAGEMENT</a:t>
            </a:r>
          </a:p>
        </p:txBody>
      </p:sp>
      <p:sp>
        <p:nvSpPr>
          <p:cNvPr id="120" name="Shape 120"/>
          <p:cNvSpPr txBox="1">
            <a:spLocks noGrp="1"/>
          </p:cNvSpPr>
          <p:nvPr>
            <p:ph type="body" idx="4294967295"/>
          </p:nvPr>
        </p:nvSpPr>
        <p:spPr>
          <a:xfrm>
            <a:off x="1040025" y="3033450"/>
            <a:ext cx="3087300" cy="791100"/>
          </a:xfrm>
          <a:prstGeom prst="rect">
            <a:avLst/>
          </a:prstGeom>
          <a:noFill/>
          <a:ln>
            <a:noFill/>
          </a:ln>
        </p:spPr>
        <p:txBody>
          <a:bodyPr lIns="91425" tIns="45700" rIns="91425" bIns="45700" anchor="t" anchorCtr="0">
            <a:noAutofit/>
          </a:bodyPr>
          <a:lstStyle/>
          <a:p>
            <a:pPr marL="0" marR="0" lvl="0" indent="0" rtl="0">
              <a:lnSpc>
                <a:spcPct val="110000"/>
              </a:lnSpc>
              <a:spcBef>
                <a:spcPts val="0"/>
              </a:spcBef>
              <a:spcAft>
                <a:spcPts val="0"/>
              </a:spcAft>
              <a:buClr>
                <a:schemeClr val="dk1"/>
              </a:buClr>
              <a:buSzPct val="25000"/>
              <a:buFont typeface="Calibri"/>
              <a:buNone/>
            </a:pPr>
            <a:r>
              <a:rPr lang="en-US" sz="2000" b="1">
                <a:solidFill>
                  <a:srgbClr val="A5A5A5"/>
                </a:solidFill>
                <a:latin typeface="Calibri"/>
                <a:ea typeface="Calibri"/>
                <a:cs typeface="Calibri"/>
                <a:sym typeface="Calibri"/>
              </a:rPr>
              <a:t>Bunmi Agboola, MD</a:t>
            </a:r>
          </a:p>
          <a:p>
            <a:pPr marL="0" marR="0" lvl="0" indent="0" rtl="0">
              <a:lnSpc>
                <a:spcPct val="110000"/>
              </a:lnSpc>
              <a:spcBef>
                <a:spcPts val="0"/>
              </a:spcBef>
              <a:spcAft>
                <a:spcPts val="0"/>
              </a:spcAft>
              <a:buClr>
                <a:schemeClr val="dk1"/>
              </a:buClr>
              <a:buSzPct val="25000"/>
              <a:buFont typeface="Calibri"/>
              <a:buNone/>
            </a:pPr>
            <a:r>
              <a:rPr lang="en-US" b="1">
                <a:solidFill>
                  <a:srgbClr val="A5A5A5"/>
                </a:solidFill>
                <a:latin typeface="Calibri"/>
                <a:ea typeface="Calibri"/>
                <a:cs typeface="Calibri"/>
                <a:sym typeface="Calibri"/>
              </a:rPr>
              <a:t>Duke University | Clinical Researcher</a:t>
            </a:r>
          </a:p>
          <a:p>
            <a:pPr marL="0" marR="0" lvl="0" indent="0" algn="just" rtl="0">
              <a:lnSpc>
                <a:spcPct val="110000"/>
              </a:lnSpc>
              <a:spcBef>
                <a:spcPts val="200"/>
              </a:spcBef>
              <a:spcAft>
                <a:spcPts val="0"/>
              </a:spcAft>
              <a:buClr>
                <a:schemeClr val="dk1"/>
              </a:buClr>
              <a:buSzPct val="25000"/>
              <a:buFont typeface="Calibri"/>
              <a:buNone/>
            </a:pPr>
            <a:endParaRPr sz="2400"/>
          </a:p>
        </p:txBody>
      </p:sp>
      <p:sp>
        <p:nvSpPr>
          <p:cNvPr id="121" name="Shape 121"/>
          <p:cNvSpPr txBox="1">
            <a:spLocks noGrp="1"/>
          </p:cNvSpPr>
          <p:nvPr>
            <p:ph type="sldNum" idx="12"/>
          </p:nvPr>
        </p:nvSpPr>
        <p:spPr>
          <a:xfrm>
            <a:off x="7696200" y="6324600"/>
            <a:ext cx="990598" cy="30479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b="0" i="0" u="none" strike="noStrike" cap="none">
                <a:solidFill>
                  <a:srgbClr val="7F7F7F"/>
                </a:solidFill>
                <a:latin typeface="Calibri"/>
                <a:ea typeface="Calibri"/>
                <a:cs typeface="Calibri"/>
                <a:sym typeface="Calibri"/>
              </a:rPr>
              <a:t>6</a:t>
            </a:fld>
            <a:endParaRPr lang="en-US" b="0" i="0" u="none" strike="noStrike" cap="none">
              <a:solidFill>
                <a:srgbClr val="7F7F7F"/>
              </a:solidFill>
              <a:latin typeface="Calibri"/>
              <a:ea typeface="Calibri"/>
              <a:cs typeface="Calibri"/>
              <a:sym typeface="Calibri"/>
            </a:endParaRPr>
          </a:p>
        </p:txBody>
      </p:sp>
      <p:pic>
        <p:nvPicPr>
          <p:cNvPr id="122" name="Shape 122" descr="Sanjay.jpg"/>
          <p:cNvPicPr preferRelativeResize="0"/>
          <p:nvPr/>
        </p:nvPicPr>
        <p:blipFill>
          <a:blip r:embed="rId3">
            <a:alphaModFix/>
          </a:blip>
          <a:stretch>
            <a:fillRect/>
          </a:stretch>
        </p:blipFill>
        <p:spPr>
          <a:xfrm>
            <a:off x="4876220" y="1134245"/>
            <a:ext cx="1805000" cy="1805000"/>
          </a:xfrm>
          <a:prstGeom prst="rect">
            <a:avLst/>
          </a:prstGeom>
          <a:noFill/>
          <a:ln>
            <a:noFill/>
          </a:ln>
        </p:spPr>
      </p:pic>
      <p:pic>
        <p:nvPicPr>
          <p:cNvPr id="123" name="Shape 123" descr="Wade_Drew_li.jpg"/>
          <p:cNvPicPr preferRelativeResize="0"/>
          <p:nvPr/>
        </p:nvPicPr>
        <p:blipFill>
          <a:blip r:embed="rId4">
            <a:alphaModFix/>
          </a:blip>
          <a:stretch>
            <a:fillRect/>
          </a:stretch>
        </p:blipFill>
        <p:spPr>
          <a:xfrm>
            <a:off x="4933575" y="4051300"/>
            <a:ext cx="1739900" cy="1739900"/>
          </a:xfrm>
          <a:prstGeom prst="rect">
            <a:avLst/>
          </a:prstGeom>
          <a:noFill/>
          <a:ln>
            <a:noFill/>
          </a:ln>
        </p:spPr>
      </p:pic>
      <p:pic>
        <p:nvPicPr>
          <p:cNvPr id="124" name="Shape 124" descr="marcus.jpg"/>
          <p:cNvPicPr preferRelativeResize="0"/>
          <p:nvPr/>
        </p:nvPicPr>
        <p:blipFill rotWithShape="1">
          <a:blip r:embed="rId5">
            <a:alphaModFix/>
          </a:blip>
          <a:srcRect l="17464" t="6730" r="15850" b="28985"/>
          <a:stretch/>
        </p:blipFill>
        <p:spPr>
          <a:xfrm>
            <a:off x="1040025" y="4051300"/>
            <a:ext cx="1805000" cy="1739900"/>
          </a:xfrm>
          <a:prstGeom prst="rect">
            <a:avLst/>
          </a:prstGeom>
          <a:noFill/>
          <a:ln>
            <a:noFill/>
          </a:ln>
        </p:spPr>
      </p:pic>
      <p:sp>
        <p:nvSpPr>
          <p:cNvPr id="125" name="Shape 125"/>
          <p:cNvSpPr txBox="1"/>
          <p:nvPr/>
        </p:nvSpPr>
        <p:spPr>
          <a:xfrm>
            <a:off x="317500" y="297253"/>
            <a:ext cx="58674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Code-A-Thon Participants</a:t>
            </a:r>
          </a:p>
        </p:txBody>
      </p:sp>
      <p:pic>
        <p:nvPicPr>
          <p:cNvPr id="126" name="Shape 126" descr="Bunmi_Profile Picture.jpeg"/>
          <p:cNvPicPr preferRelativeResize="0"/>
          <p:nvPr/>
        </p:nvPicPr>
        <p:blipFill rotWithShape="1">
          <a:blip r:embed="rId6">
            <a:alphaModFix/>
          </a:blip>
          <a:srcRect l="3163" r="4611" b="30824"/>
          <a:stretch/>
        </p:blipFill>
        <p:spPr>
          <a:xfrm>
            <a:off x="1040025" y="1134249"/>
            <a:ext cx="1805000" cy="1804998"/>
          </a:xfrm>
          <a:prstGeom prst="rect">
            <a:avLst/>
          </a:prstGeom>
          <a:noFill/>
          <a:ln>
            <a:noFill/>
          </a:ln>
        </p:spPr>
      </p:pic>
      <p:sp>
        <p:nvSpPr>
          <p:cNvPr id="127" name="Shape 127"/>
          <p:cNvSpPr txBox="1">
            <a:spLocks noGrp="1"/>
          </p:cNvSpPr>
          <p:nvPr>
            <p:ph type="body" idx="4294967295"/>
          </p:nvPr>
        </p:nvSpPr>
        <p:spPr>
          <a:xfrm>
            <a:off x="4790824" y="3033450"/>
            <a:ext cx="4245300" cy="791100"/>
          </a:xfrm>
          <a:prstGeom prst="rect">
            <a:avLst/>
          </a:prstGeom>
          <a:noFill/>
          <a:ln>
            <a:noFill/>
          </a:ln>
        </p:spPr>
        <p:txBody>
          <a:bodyPr lIns="91425" tIns="45700" rIns="91425" bIns="45700" anchor="t" anchorCtr="0">
            <a:noAutofit/>
          </a:bodyPr>
          <a:lstStyle/>
          <a:p>
            <a:pPr marL="0" marR="0" lvl="0" indent="0" rtl="0">
              <a:lnSpc>
                <a:spcPct val="110000"/>
              </a:lnSpc>
              <a:spcBef>
                <a:spcPts val="0"/>
              </a:spcBef>
              <a:spcAft>
                <a:spcPts val="0"/>
              </a:spcAft>
              <a:buClr>
                <a:schemeClr val="dk1"/>
              </a:buClr>
              <a:buSzPct val="25000"/>
              <a:buFont typeface="Calibri"/>
              <a:buNone/>
            </a:pPr>
            <a:r>
              <a:rPr lang="en-US" sz="2000" b="1">
                <a:solidFill>
                  <a:srgbClr val="A5A5A5"/>
                </a:solidFill>
                <a:latin typeface="Calibri"/>
                <a:ea typeface="Calibri"/>
                <a:cs typeface="Calibri"/>
                <a:sym typeface="Calibri"/>
              </a:rPr>
              <a:t>Sanjay Arora, PhD</a:t>
            </a:r>
          </a:p>
          <a:p>
            <a:pPr marL="0" marR="0" lvl="0" indent="0" rtl="0">
              <a:lnSpc>
                <a:spcPct val="110000"/>
              </a:lnSpc>
              <a:spcBef>
                <a:spcPts val="0"/>
              </a:spcBef>
              <a:spcAft>
                <a:spcPts val="0"/>
              </a:spcAft>
              <a:buClr>
                <a:schemeClr val="dk1"/>
              </a:buClr>
              <a:buSzPct val="25000"/>
              <a:buFont typeface="Calibri"/>
              <a:buNone/>
            </a:pPr>
            <a:r>
              <a:rPr lang="en-US" b="1">
                <a:solidFill>
                  <a:srgbClr val="A5A5A5"/>
                </a:solidFill>
                <a:latin typeface="Calibri"/>
                <a:ea typeface="Calibri"/>
                <a:cs typeface="Calibri"/>
                <a:sym typeface="Calibri"/>
              </a:rPr>
              <a:t>American Institutes for Research | Sr. Data Scientist</a:t>
            </a:r>
          </a:p>
          <a:p>
            <a:pPr marL="0" marR="0" lvl="0" indent="0" algn="just" rtl="0">
              <a:lnSpc>
                <a:spcPct val="110000"/>
              </a:lnSpc>
              <a:spcBef>
                <a:spcPts val="200"/>
              </a:spcBef>
              <a:spcAft>
                <a:spcPts val="0"/>
              </a:spcAft>
              <a:buClr>
                <a:schemeClr val="dk1"/>
              </a:buClr>
              <a:buSzPct val="25000"/>
              <a:buFont typeface="Calibri"/>
              <a:buNone/>
            </a:pPr>
            <a:endParaRPr sz="2400"/>
          </a:p>
        </p:txBody>
      </p:sp>
      <p:sp>
        <p:nvSpPr>
          <p:cNvPr id="128" name="Shape 128"/>
          <p:cNvSpPr txBox="1">
            <a:spLocks noGrp="1"/>
          </p:cNvSpPr>
          <p:nvPr>
            <p:ph type="body" idx="4294967295"/>
          </p:nvPr>
        </p:nvSpPr>
        <p:spPr>
          <a:xfrm>
            <a:off x="1040012" y="5791250"/>
            <a:ext cx="3087300" cy="791100"/>
          </a:xfrm>
          <a:prstGeom prst="rect">
            <a:avLst/>
          </a:prstGeom>
          <a:noFill/>
          <a:ln>
            <a:noFill/>
          </a:ln>
        </p:spPr>
        <p:txBody>
          <a:bodyPr lIns="91425" tIns="45700" rIns="91425" bIns="45700" anchor="t" anchorCtr="0">
            <a:noAutofit/>
          </a:bodyPr>
          <a:lstStyle/>
          <a:p>
            <a:pPr marL="0" marR="0" lvl="0" indent="0" rtl="0">
              <a:lnSpc>
                <a:spcPct val="110000"/>
              </a:lnSpc>
              <a:spcBef>
                <a:spcPts val="0"/>
              </a:spcBef>
              <a:spcAft>
                <a:spcPts val="0"/>
              </a:spcAft>
              <a:buClr>
                <a:schemeClr val="dk1"/>
              </a:buClr>
              <a:buSzPct val="25000"/>
              <a:buFont typeface="Calibri"/>
              <a:buNone/>
            </a:pPr>
            <a:r>
              <a:rPr lang="en-US" sz="2000" b="1">
                <a:solidFill>
                  <a:srgbClr val="A5A5A5"/>
                </a:solidFill>
                <a:latin typeface="Calibri"/>
                <a:ea typeface="Calibri"/>
                <a:cs typeface="Calibri"/>
                <a:sym typeface="Calibri"/>
              </a:rPr>
              <a:t>Marcus Eagan</a:t>
            </a:r>
          </a:p>
          <a:p>
            <a:pPr marL="0" marR="0" lvl="0" indent="0" rtl="0">
              <a:lnSpc>
                <a:spcPct val="110000"/>
              </a:lnSpc>
              <a:spcBef>
                <a:spcPts val="0"/>
              </a:spcBef>
              <a:spcAft>
                <a:spcPts val="0"/>
              </a:spcAft>
              <a:buClr>
                <a:schemeClr val="dk1"/>
              </a:buClr>
              <a:buSzPct val="25000"/>
              <a:buFont typeface="Calibri"/>
              <a:buNone/>
            </a:pPr>
            <a:r>
              <a:rPr lang="en-US" b="1">
                <a:solidFill>
                  <a:srgbClr val="A5A5A5"/>
                </a:solidFill>
                <a:latin typeface="Calibri"/>
                <a:ea typeface="Calibri"/>
                <a:cs typeface="Calibri"/>
                <a:sym typeface="Calibri"/>
              </a:rPr>
              <a:t>Luma | Developer</a:t>
            </a:r>
          </a:p>
          <a:p>
            <a:pPr marL="0" marR="0" lvl="0" indent="0" algn="just" rtl="0">
              <a:lnSpc>
                <a:spcPct val="110000"/>
              </a:lnSpc>
              <a:spcBef>
                <a:spcPts val="200"/>
              </a:spcBef>
              <a:spcAft>
                <a:spcPts val="0"/>
              </a:spcAft>
              <a:buClr>
                <a:schemeClr val="dk1"/>
              </a:buClr>
              <a:buSzPct val="25000"/>
              <a:buFont typeface="Calibri"/>
              <a:buNone/>
            </a:pPr>
            <a:endParaRPr sz="2400"/>
          </a:p>
        </p:txBody>
      </p:sp>
      <p:sp>
        <p:nvSpPr>
          <p:cNvPr id="129" name="Shape 129"/>
          <p:cNvSpPr txBox="1">
            <a:spLocks noGrp="1"/>
          </p:cNvSpPr>
          <p:nvPr>
            <p:ph type="body" idx="4294967295"/>
          </p:nvPr>
        </p:nvSpPr>
        <p:spPr>
          <a:xfrm>
            <a:off x="4876212" y="5762100"/>
            <a:ext cx="3087300" cy="791100"/>
          </a:xfrm>
          <a:prstGeom prst="rect">
            <a:avLst/>
          </a:prstGeom>
          <a:noFill/>
          <a:ln>
            <a:noFill/>
          </a:ln>
        </p:spPr>
        <p:txBody>
          <a:bodyPr lIns="91425" tIns="45700" rIns="91425" bIns="45700" anchor="t" anchorCtr="0">
            <a:noAutofit/>
          </a:bodyPr>
          <a:lstStyle/>
          <a:p>
            <a:pPr marL="0" marR="0" lvl="0" indent="0" rtl="0">
              <a:lnSpc>
                <a:spcPct val="110000"/>
              </a:lnSpc>
              <a:spcBef>
                <a:spcPts val="0"/>
              </a:spcBef>
              <a:spcAft>
                <a:spcPts val="0"/>
              </a:spcAft>
              <a:buClr>
                <a:schemeClr val="dk1"/>
              </a:buClr>
              <a:buSzPct val="25000"/>
              <a:buFont typeface="Calibri"/>
              <a:buNone/>
            </a:pPr>
            <a:r>
              <a:rPr lang="en-US" sz="2000" b="1">
                <a:solidFill>
                  <a:srgbClr val="A5A5A5"/>
                </a:solidFill>
                <a:latin typeface="Calibri"/>
                <a:ea typeface="Calibri"/>
                <a:cs typeface="Calibri"/>
                <a:sym typeface="Calibri"/>
              </a:rPr>
              <a:t>Drew Wade</a:t>
            </a:r>
          </a:p>
          <a:p>
            <a:pPr marL="0" marR="0" lvl="0" indent="0" rtl="0">
              <a:lnSpc>
                <a:spcPct val="110000"/>
              </a:lnSpc>
              <a:spcBef>
                <a:spcPts val="0"/>
              </a:spcBef>
              <a:spcAft>
                <a:spcPts val="0"/>
              </a:spcAft>
              <a:buClr>
                <a:schemeClr val="dk1"/>
              </a:buClr>
              <a:buSzPct val="25000"/>
              <a:buFont typeface="Calibri"/>
              <a:buNone/>
            </a:pPr>
            <a:r>
              <a:rPr lang="en-US" b="1">
                <a:solidFill>
                  <a:srgbClr val="A5A5A5"/>
                </a:solidFill>
                <a:latin typeface="Calibri"/>
                <a:ea typeface="Calibri"/>
                <a:cs typeface="Calibri"/>
                <a:sym typeface="Calibri"/>
              </a:rPr>
              <a:t>DivvyBloc | Founder</a:t>
            </a:r>
          </a:p>
          <a:p>
            <a:pPr marL="0" marR="0" lvl="0" indent="0" algn="just" rtl="0">
              <a:lnSpc>
                <a:spcPct val="110000"/>
              </a:lnSpc>
              <a:spcBef>
                <a:spcPts val="200"/>
              </a:spcBef>
              <a:spcAft>
                <a:spcPts val="0"/>
              </a:spcAft>
              <a:buClr>
                <a:schemeClr val="dk1"/>
              </a:buClr>
              <a:buSzPct val="25000"/>
              <a:buFont typeface="Calibri"/>
              <a:buNone/>
            </a:pP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p:nvPr/>
        </p:nvSpPr>
        <p:spPr>
          <a:xfrm>
            <a:off x="8153400" y="65532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00" b="0" i="0" u="none" strike="noStrike" cap="none">
                <a:solidFill>
                  <a:srgbClr val="FFFFFF"/>
                </a:solidFill>
                <a:latin typeface="Calibri"/>
                <a:ea typeface="Calibri"/>
                <a:cs typeface="Calibri"/>
                <a:sym typeface="Calibri"/>
              </a:rPr>
              <a:t>7</a:t>
            </a:fld>
            <a:endParaRPr lang="en-US" sz="1000" b="0" i="0" u="none" strike="noStrike" cap="none">
              <a:solidFill>
                <a:srgbClr val="FFFFFF"/>
              </a:solidFill>
              <a:latin typeface="Calibri"/>
              <a:ea typeface="Calibri"/>
              <a:cs typeface="Calibri"/>
              <a:sym typeface="Calibri"/>
            </a:endParaRPr>
          </a:p>
        </p:txBody>
      </p:sp>
      <p:sp>
        <p:nvSpPr>
          <p:cNvPr id="136" name="Shape 136"/>
          <p:cNvSpPr txBox="1">
            <a:spLocks noGrp="1"/>
          </p:cNvSpPr>
          <p:nvPr>
            <p:ph type="sldNum" idx="12"/>
          </p:nvPr>
        </p:nvSpPr>
        <p:spPr>
          <a:xfrm>
            <a:off x="7696200" y="63246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b="0" i="0" u="none" strike="noStrike" cap="none">
                <a:solidFill>
                  <a:srgbClr val="7F7F7F"/>
                </a:solidFill>
                <a:latin typeface="Calibri"/>
                <a:ea typeface="Calibri"/>
                <a:cs typeface="Calibri"/>
                <a:sym typeface="Calibri"/>
              </a:rPr>
              <a:t>7</a:t>
            </a:fld>
            <a:endParaRPr lang="en-US" b="0" i="0" u="none" strike="noStrike" cap="none">
              <a:solidFill>
                <a:srgbClr val="7F7F7F"/>
              </a:solidFill>
              <a:latin typeface="Calibri"/>
              <a:ea typeface="Calibri"/>
              <a:cs typeface="Calibri"/>
              <a:sym typeface="Calibri"/>
            </a:endParaRPr>
          </a:p>
        </p:txBody>
      </p:sp>
      <p:sp>
        <p:nvSpPr>
          <p:cNvPr id="137" name="Shape 137"/>
          <p:cNvSpPr txBox="1"/>
          <p:nvPr/>
        </p:nvSpPr>
        <p:spPr>
          <a:xfrm>
            <a:off x="317500" y="297253"/>
            <a:ext cx="58674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Appendix - Bios</a:t>
            </a:r>
          </a:p>
        </p:txBody>
      </p:sp>
      <p:sp>
        <p:nvSpPr>
          <p:cNvPr id="138" name="Shape 138"/>
          <p:cNvSpPr txBox="1"/>
          <p:nvPr/>
        </p:nvSpPr>
        <p:spPr>
          <a:xfrm>
            <a:off x="430529" y="1060767"/>
            <a:ext cx="7772400" cy="5027700"/>
          </a:xfrm>
          <a:prstGeom prst="rect">
            <a:avLst/>
          </a:prstGeom>
          <a:noFill/>
          <a:ln>
            <a:noFill/>
          </a:ln>
        </p:spPr>
        <p:txBody>
          <a:bodyPr lIns="91425" tIns="45700" rIns="91425" bIns="45700" anchor="t" anchorCtr="0">
            <a:noAutofit/>
          </a:bodyPr>
          <a:lstStyle/>
          <a:p>
            <a:pPr lvl="0" algn="just" rtl="0">
              <a:lnSpc>
                <a:spcPct val="110000"/>
              </a:lnSpc>
              <a:spcBef>
                <a:spcPts val="0"/>
              </a:spcBef>
              <a:buNone/>
            </a:pPr>
            <a:r>
              <a:rPr lang="en-US" sz="1200" b="1">
                <a:solidFill>
                  <a:srgbClr val="7F7F7F"/>
                </a:solidFill>
                <a:latin typeface="Calibri"/>
                <a:ea typeface="Calibri"/>
                <a:cs typeface="Calibri"/>
                <a:sym typeface="Calibri"/>
              </a:rPr>
              <a:t>Bunmi Agboola, MD</a:t>
            </a:r>
          </a:p>
          <a:p>
            <a:pPr lvl="0" algn="just" rtl="0">
              <a:spcBef>
                <a:spcPts val="0"/>
              </a:spcBef>
              <a:buNone/>
            </a:pPr>
            <a:r>
              <a:rPr lang="en-US" sz="1200">
                <a:solidFill>
                  <a:srgbClr val="7F7F7F"/>
                </a:solidFill>
                <a:latin typeface="Calibri"/>
                <a:ea typeface="Calibri"/>
                <a:cs typeface="Calibri"/>
                <a:sym typeface="Calibri"/>
              </a:rPr>
              <a:t>Bunmi is a board certified physician focused on pediatrics, internal medicine and allergy/immunology.  She is currently a Fellow Physician in Allergy/Immunology at Duke University Medical Center in Durham, NC where she conducts asthma and transplant research. Bunmi completed medical school and residency at the University of Illinois at Chicago. She graduated from the University of Illinois at Urbana-Champaign with a BS degree in molecular and cellular biology.  She is presently pursuing a management and health policy degree from the University of North Carolina at Chapel Hill.</a:t>
            </a:r>
            <a:br>
              <a:rPr lang="en-US" sz="1200">
                <a:solidFill>
                  <a:srgbClr val="7F7F7F"/>
                </a:solidFill>
                <a:latin typeface="Calibri"/>
                <a:ea typeface="Calibri"/>
                <a:cs typeface="Calibri"/>
                <a:sym typeface="Calibri"/>
              </a:rPr>
            </a:br>
            <a:endParaRPr lang="en-US" sz="1200">
              <a:solidFill>
                <a:srgbClr val="7F7F7F"/>
              </a:solidFill>
              <a:latin typeface="Calibri"/>
              <a:ea typeface="Calibri"/>
              <a:cs typeface="Calibri"/>
              <a:sym typeface="Calibri"/>
            </a:endParaRPr>
          </a:p>
          <a:p>
            <a:pPr lvl="0" algn="just" rtl="0">
              <a:lnSpc>
                <a:spcPct val="110000"/>
              </a:lnSpc>
              <a:spcBef>
                <a:spcPts val="200"/>
              </a:spcBef>
              <a:buNone/>
            </a:pPr>
            <a:r>
              <a:rPr lang="en-US" sz="1200" b="1">
                <a:solidFill>
                  <a:srgbClr val="7F7F7F"/>
                </a:solidFill>
                <a:latin typeface="Calibri"/>
                <a:ea typeface="Calibri"/>
                <a:cs typeface="Calibri"/>
                <a:sym typeface="Calibri"/>
              </a:rPr>
              <a:t>Sanjay Arora, PhD</a:t>
            </a:r>
          </a:p>
          <a:p>
            <a:pPr lvl="0" algn="just" rtl="0">
              <a:lnSpc>
                <a:spcPct val="110000"/>
              </a:lnSpc>
              <a:spcBef>
                <a:spcPts val="200"/>
              </a:spcBef>
              <a:buNone/>
            </a:pPr>
            <a:r>
              <a:rPr lang="en-US" sz="1200">
                <a:solidFill>
                  <a:srgbClr val="7F7F7F"/>
                </a:solidFill>
                <a:highlight>
                  <a:srgbClr val="FFFFFF"/>
                </a:highlight>
                <a:latin typeface="Calibri"/>
                <a:ea typeface="Calibri"/>
                <a:cs typeface="Calibri"/>
                <a:sym typeface="Calibri"/>
              </a:rPr>
              <a:t>Sanjay is a Senior Data Scientist at American Institutes for Research,  a Washington, DC-based behavioral and social science research and evaluation non-profit organization.  His primary responsibilities include producing original theory, analysis, and research outputs in his area of expertise, innovation policy and management. Sanjay earned a </a:t>
            </a:r>
            <a:r>
              <a:rPr lang="en-US" sz="1200">
                <a:solidFill>
                  <a:srgbClr val="7F7F7F"/>
                </a:solidFill>
                <a:latin typeface="Calibri"/>
                <a:ea typeface="Calibri"/>
                <a:cs typeface="Calibri"/>
                <a:sym typeface="Calibri"/>
              </a:rPr>
              <a:t>doctorate in Public Policy from Georgia Institute of Technology, an MS in Information Systems Management from Carnegie Mellon University and a BA  in Information Systems from Wayne State University.</a:t>
            </a:r>
          </a:p>
          <a:p>
            <a:pPr lvl="0" algn="just" rtl="0">
              <a:lnSpc>
                <a:spcPct val="110000"/>
              </a:lnSpc>
              <a:spcBef>
                <a:spcPts val="200"/>
              </a:spcBef>
              <a:buNone/>
            </a:pPr>
            <a:r>
              <a:rPr lang="en-US" sz="1200">
                <a:solidFill>
                  <a:srgbClr val="7F7F7F"/>
                </a:solidFill>
                <a:latin typeface="Calibri"/>
                <a:ea typeface="Calibri"/>
                <a:cs typeface="Calibri"/>
                <a:sym typeface="Calibri"/>
              </a:rPr>
              <a:t/>
            </a:r>
            <a:br>
              <a:rPr lang="en-US" sz="1200">
                <a:solidFill>
                  <a:srgbClr val="7F7F7F"/>
                </a:solidFill>
                <a:latin typeface="Calibri"/>
                <a:ea typeface="Calibri"/>
                <a:cs typeface="Calibri"/>
                <a:sym typeface="Calibri"/>
              </a:rPr>
            </a:br>
            <a:r>
              <a:rPr lang="en-US" sz="1200" b="1">
                <a:solidFill>
                  <a:srgbClr val="7F7F7F"/>
                </a:solidFill>
                <a:latin typeface="Calibri"/>
                <a:ea typeface="Calibri"/>
                <a:cs typeface="Calibri"/>
                <a:sym typeface="Calibri"/>
              </a:rPr>
              <a:t>Marcus Eagan</a:t>
            </a:r>
          </a:p>
          <a:p>
            <a:pPr lvl="0" algn="just" rtl="0">
              <a:lnSpc>
                <a:spcPct val="110000"/>
              </a:lnSpc>
              <a:spcBef>
                <a:spcPts val="200"/>
              </a:spcBef>
              <a:buNone/>
            </a:pPr>
            <a:r>
              <a:rPr lang="en-US" sz="1200">
                <a:solidFill>
                  <a:srgbClr val="7F7F7F"/>
                </a:solidFill>
                <a:latin typeface="Calibri"/>
                <a:ea typeface="Calibri"/>
                <a:cs typeface="Calibri"/>
                <a:sym typeface="Calibri"/>
              </a:rPr>
              <a:t>Marcus is the Director of IoT for Atlanta-based Luma, a provider of WiFi systems for the connected home launched by Dr. Paul Judge and Mike Van Bruinisse. Prior to that, he co-founded Nodal Industries in 2014 which raised $200,000 from 500 Startups and others to develop </a:t>
            </a:r>
            <a:r>
              <a:rPr lang="en-US" sz="1200">
                <a:solidFill>
                  <a:srgbClr val="7F7F7F"/>
                </a:solidFill>
                <a:highlight>
                  <a:srgbClr val="FFFFFF"/>
                </a:highlight>
                <a:latin typeface="Calibri"/>
                <a:ea typeface="Calibri"/>
                <a:cs typeface="Calibri"/>
                <a:sym typeface="Calibri"/>
              </a:rPr>
              <a:t>security solutions to protect home networks and small businesses from online threats. Nodal was acquired by Luma in January 2016.  Marcus is a 2011 graduate of Grinnell College, which he completed in two years.  </a:t>
            </a:r>
          </a:p>
          <a:p>
            <a:pPr lvl="0" algn="just" rtl="0">
              <a:lnSpc>
                <a:spcPct val="110000"/>
              </a:lnSpc>
              <a:spcBef>
                <a:spcPts val="200"/>
              </a:spcBef>
              <a:buNone/>
            </a:pPr>
            <a:r>
              <a:rPr lang="en-US" sz="1200">
                <a:solidFill>
                  <a:srgbClr val="7F7F7F"/>
                </a:solidFill>
                <a:latin typeface="Calibri"/>
                <a:ea typeface="Calibri"/>
                <a:cs typeface="Calibri"/>
                <a:sym typeface="Calibri"/>
              </a:rPr>
              <a:t/>
            </a:r>
            <a:br>
              <a:rPr lang="en-US" sz="1200">
                <a:solidFill>
                  <a:srgbClr val="7F7F7F"/>
                </a:solidFill>
                <a:latin typeface="Calibri"/>
                <a:ea typeface="Calibri"/>
                <a:cs typeface="Calibri"/>
                <a:sym typeface="Calibri"/>
              </a:rPr>
            </a:br>
            <a:r>
              <a:rPr lang="en-US" sz="1200" b="1">
                <a:solidFill>
                  <a:srgbClr val="7F7F7F"/>
                </a:solidFill>
                <a:latin typeface="Calibri"/>
                <a:ea typeface="Calibri"/>
                <a:cs typeface="Calibri"/>
                <a:sym typeface="Calibri"/>
              </a:rPr>
              <a:t>Drew Wade</a:t>
            </a:r>
          </a:p>
          <a:p>
            <a:pPr lvl="0" algn="just" rtl="0">
              <a:spcBef>
                <a:spcPts val="0"/>
              </a:spcBef>
              <a:buClr>
                <a:schemeClr val="dk1"/>
              </a:buClr>
              <a:buSzPct val="25000"/>
              <a:buFont typeface="Arial"/>
              <a:buNone/>
            </a:pPr>
            <a:r>
              <a:rPr lang="en-US" sz="1200">
                <a:solidFill>
                  <a:srgbClr val="7F7F7F"/>
                </a:solidFill>
                <a:latin typeface="Calibri"/>
                <a:ea typeface="Calibri"/>
                <a:cs typeface="Calibri"/>
                <a:sym typeface="Calibri"/>
              </a:rPr>
              <a:t>Drew is the founder of DivvyBloc, a startup deploying blockchain technologies for enterprise markets.  In addition to DivvyBloc, he is in charge of the fintech operations of AIA Group, an alternative investment firm based in Chicago.  Previously, Drew spent time executing deals on Wall Street.  Drew is a graduate of the Wharton School of the University of Pennsylvania (MBA) and the University of Illinois at Urbana-Champaign, College of Business (BS, Finance).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p:nvPr/>
        </p:nvSpPr>
        <p:spPr>
          <a:xfrm rot="5400000">
            <a:off x="5943598" y="3047999"/>
            <a:ext cx="5867400" cy="533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a:solidFill>
                <a:schemeClr val="dk1"/>
              </a:solidFill>
              <a:latin typeface="Arial"/>
              <a:ea typeface="Arial"/>
              <a:cs typeface="Arial"/>
              <a:sym typeface="Arial"/>
            </a:endParaRPr>
          </a:p>
        </p:txBody>
      </p:sp>
      <p:sp>
        <p:nvSpPr>
          <p:cNvPr id="144" name="Shape 144"/>
          <p:cNvSpPr txBox="1"/>
          <p:nvPr/>
        </p:nvSpPr>
        <p:spPr>
          <a:xfrm>
            <a:off x="228600" y="1244600"/>
            <a:ext cx="8305800" cy="5003700"/>
          </a:xfrm>
          <a:prstGeom prst="rect">
            <a:avLst/>
          </a:prstGeom>
          <a:noFill/>
          <a:ln>
            <a:noFill/>
          </a:ln>
        </p:spPr>
        <p:txBody>
          <a:bodyPr lIns="91425" tIns="45700" rIns="91425" bIns="45700" anchor="t" anchorCtr="0">
            <a:noAutofit/>
          </a:bodyPr>
          <a:lstStyle/>
          <a:p>
            <a:pPr marL="457200" lvl="0" indent="-330200" rtl="0">
              <a:spcBef>
                <a:spcPts val="0"/>
              </a:spcBef>
              <a:buClr>
                <a:srgbClr val="999999"/>
              </a:buClr>
              <a:buSzPct val="100000"/>
              <a:buFont typeface="Calibri"/>
              <a:buAutoNum type="arabicPeriod"/>
            </a:pPr>
            <a:r>
              <a:rPr lang="en-US" sz="1600">
                <a:solidFill>
                  <a:srgbClr val="999999"/>
                </a:solidFill>
                <a:highlight>
                  <a:srgbClr val="FFFFFF"/>
                </a:highlight>
                <a:latin typeface="Calibri"/>
                <a:ea typeface="Calibri"/>
                <a:cs typeface="Calibri"/>
                <a:sym typeface="Calibri"/>
              </a:rPr>
              <a:t>Health Policy Institute of Ohio. (2017). Ohio Health Policy Review. Retrieved from:</a:t>
            </a:r>
            <a:r>
              <a:rPr lang="en-US" sz="1600" u="sng">
                <a:solidFill>
                  <a:srgbClr val="999999"/>
                </a:solidFill>
                <a:highlight>
                  <a:srgbClr val="FFFFFF"/>
                </a:highlight>
                <a:latin typeface="Calibri"/>
                <a:ea typeface="Calibri"/>
                <a:cs typeface="Calibri"/>
                <a:sym typeface="Calibri"/>
                <a:hlinkClick r:id="rId3"/>
              </a:rPr>
              <a:t>http://www.healthpolicyreview.org/daily_review/2017/01/page/2/</a:t>
            </a:r>
          </a:p>
          <a:p>
            <a:pPr marL="457200" lvl="0" indent="-330200" rtl="0">
              <a:spcBef>
                <a:spcPts val="0"/>
              </a:spcBef>
              <a:buClr>
                <a:srgbClr val="999999"/>
              </a:buClr>
              <a:buSzPct val="100000"/>
              <a:buFont typeface="Calibri"/>
              <a:buAutoNum type="arabicPeriod"/>
            </a:pPr>
            <a:r>
              <a:rPr lang="en-US" sz="1600">
                <a:solidFill>
                  <a:srgbClr val="999999"/>
                </a:solidFill>
                <a:latin typeface="Calibri"/>
                <a:ea typeface="Calibri"/>
                <a:cs typeface="Calibri"/>
                <a:sym typeface="Calibri"/>
              </a:rPr>
              <a:t>Matrix Global Advisors (2015).  Health Care Costs from Opioid Abuse: A State-by-State Analysis.  Retrieved from: </a:t>
            </a:r>
            <a:r>
              <a:rPr lang="en-US" sz="1600" u="sng">
                <a:solidFill>
                  <a:srgbClr val="999999"/>
                </a:solidFill>
                <a:latin typeface="Calibri"/>
                <a:ea typeface="Calibri"/>
                <a:cs typeface="Calibri"/>
                <a:sym typeface="Calibri"/>
                <a:hlinkClick r:id="rId4"/>
              </a:rPr>
              <a:t>http://www.drugfree.org/wp-content/uploads/2015/04/Matrix_OpioidAbuse_040415.pdf</a:t>
            </a:r>
            <a:r>
              <a:rPr lang="en-US" sz="1600">
                <a:solidFill>
                  <a:srgbClr val="999999"/>
                </a:solidFill>
                <a:latin typeface="Calibri"/>
                <a:ea typeface="Calibri"/>
                <a:cs typeface="Calibri"/>
                <a:sym typeface="Calibri"/>
              </a:rPr>
              <a:t> </a:t>
            </a:r>
          </a:p>
          <a:p>
            <a:pPr marL="457200" lvl="0" indent="-330200" rtl="0">
              <a:lnSpc>
                <a:spcPct val="115000"/>
              </a:lnSpc>
              <a:spcBef>
                <a:spcPts val="0"/>
              </a:spcBef>
              <a:buClr>
                <a:srgbClr val="999999"/>
              </a:buClr>
              <a:buSzPct val="100000"/>
              <a:buFont typeface="Calibri"/>
              <a:buAutoNum type="arabicPeriod"/>
            </a:pPr>
            <a:r>
              <a:rPr lang="en-US" sz="1600">
                <a:solidFill>
                  <a:srgbClr val="999999"/>
                </a:solidFill>
                <a:highlight>
                  <a:srgbClr val="FFFFFF"/>
                </a:highlight>
                <a:latin typeface="Calibri"/>
                <a:ea typeface="Calibri"/>
                <a:cs typeface="Calibri"/>
                <a:sym typeface="Calibri"/>
              </a:rPr>
              <a:t>Governor’s Office of Health Transformation. (2016). Current Initiatives. Retrieved from: </a:t>
            </a:r>
            <a:r>
              <a:rPr lang="en-US" sz="1600" u="sng">
                <a:solidFill>
                  <a:srgbClr val="999999"/>
                </a:solidFill>
                <a:highlight>
                  <a:srgbClr val="FFFFFF"/>
                </a:highlight>
                <a:latin typeface="Calibri"/>
                <a:ea typeface="Calibri"/>
                <a:cs typeface="Calibri"/>
                <a:sym typeface="Calibri"/>
                <a:hlinkClick r:id="rId5"/>
              </a:rPr>
              <a:t>http://www.healthtransformation.ohio.gov/CurrentInitiatives.aspx</a:t>
            </a:r>
          </a:p>
          <a:p>
            <a:pPr marL="457200" lvl="0" indent="-330200" rtl="0">
              <a:lnSpc>
                <a:spcPct val="110000"/>
              </a:lnSpc>
              <a:spcBef>
                <a:spcPts val="0"/>
              </a:spcBef>
              <a:buClr>
                <a:srgbClr val="999999"/>
              </a:buClr>
              <a:buSzPct val="100000"/>
              <a:buFont typeface="Calibri"/>
              <a:buAutoNum type="arabicPeriod"/>
            </a:pPr>
            <a:r>
              <a:rPr lang="en-US" sz="1600">
                <a:solidFill>
                  <a:srgbClr val="999999"/>
                </a:solidFill>
                <a:highlight>
                  <a:srgbClr val="FFFFFF"/>
                </a:highlight>
                <a:latin typeface="Calibri"/>
                <a:ea typeface="Calibri"/>
                <a:cs typeface="Calibri"/>
                <a:sym typeface="Calibri"/>
              </a:rPr>
              <a:t>Science Daily. (2016). Costs of US prescription opioid epidemic estimated at $78. 5 billion.</a:t>
            </a:r>
            <a:r>
              <a:rPr lang="en-US" sz="1600">
                <a:solidFill>
                  <a:srgbClr val="999999"/>
                </a:solidFill>
                <a:latin typeface="Calibri"/>
                <a:ea typeface="Calibri"/>
                <a:cs typeface="Calibri"/>
                <a:sym typeface="Calibri"/>
              </a:rPr>
              <a:t> Retrieved from: </a:t>
            </a:r>
            <a:r>
              <a:rPr lang="en-US" sz="1600" u="sng">
                <a:solidFill>
                  <a:srgbClr val="999999"/>
                </a:solidFill>
                <a:highlight>
                  <a:srgbClr val="FFFFFF"/>
                </a:highlight>
                <a:latin typeface="Calibri"/>
                <a:ea typeface="Calibri"/>
                <a:cs typeface="Calibri"/>
                <a:sym typeface="Calibri"/>
                <a:hlinkClick r:id="rId6"/>
              </a:rPr>
              <a:t>https://www.sciencedaily.com/releases/2016/09/160914105756.htm</a:t>
            </a:r>
          </a:p>
          <a:p>
            <a:pPr marL="457200" lvl="0" indent="-330200" rtl="0">
              <a:lnSpc>
                <a:spcPct val="110000"/>
              </a:lnSpc>
              <a:spcBef>
                <a:spcPts val="0"/>
              </a:spcBef>
              <a:buClr>
                <a:srgbClr val="999999"/>
              </a:buClr>
              <a:buSzPct val="100000"/>
              <a:buFont typeface="Calibri"/>
              <a:buAutoNum type="arabicPeriod"/>
            </a:pPr>
            <a:r>
              <a:rPr lang="en-US" sz="1600">
                <a:solidFill>
                  <a:srgbClr val="999999"/>
                </a:solidFill>
                <a:latin typeface="Calibri"/>
                <a:ea typeface="Calibri"/>
                <a:cs typeface="Calibri"/>
                <a:sym typeface="Calibri"/>
              </a:rPr>
              <a:t>Healthline. (2016). Prescription Drugs Are Leading to Heroin Addictions. </a:t>
            </a:r>
            <a:r>
              <a:rPr lang="en-US" sz="1600" u="sng">
                <a:solidFill>
                  <a:srgbClr val="999999"/>
                </a:solidFill>
                <a:highlight>
                  <a:srgbClr val="FFFFFF"/>
                </a:highlight>
                <a:latin typeface="Calibri"/>
                <a:ea typeface="Calibri"/>
                <a:cs typeface="Calibri"/>
                <a:sym typeface="Calibri"/>
                <a:hlinkClick r:id="rId7"/>
              </a:rPr>
              <a:t>http://www.healthline.com/health-news/prescription-drugs-lead-to-addiction#11</a:t>
            </a:r>
          </a:p>
          <a:p>
            <a:pPr marL="457200" lvl="0" indent="-330200" rtl="0">
              <a:lnSpc>
                <a:spcPct val="110000"/>
              </a:lnSpc>
              <a:spcBef>
                <a:spcPts val="0"/>
              </a:spcBef>
              <a:buClr>
                <a:srgbClr val="999999"/>
              </a:buClr>
              <a:buSzPct val="100000"/>
              <a:buFont typeface="Calibri"/>
              <a:buAutoNum type="arabicPeriod"/>
            </a:pPr>
            <a:r>
              <a:rPr lang="en-US" sz="1600">
                <a:solidFill>
                  <a:srgbClr val="999999"/>
                </a:solidFill>
                <a:highlight>
                  <a:srgbClr val="FFFFFF"/>
                </a:highlight>
                <a:latin typeface="Calibri"/>
                <a:ea typeface="Calibri"/>
                <a:cs typeface="Calibri"/>
                <a:sym typeface="Calibri"/>
              </a:rPr>
              <a:t>National Institute on Drug Abuse. (2014). America’s Addiction to Opioids: Heroin and Prescription Drug Abuse. </a:t>
            </a:r>
            <a:r>
              <a:rPr lang="en-US" sz="1600" u="sng">
                <a:solidFill>
                  <a:srgbClr val="999999"/>
                </a:solidFill>
                <a:highlight>
                  <a:srgbClr val="FFFFFF"/>
                </a:highlight>
                <a:latin typeface="Calibri"/>
                <a:ea typeface="Calibri"/>
                <a:cs typeface="Calibri"/>
                <a:sym typeface="Calibri"/>
                <a:hlinkClick r:id="rId8"/>
              </a:rPr>
              <a:t>https://www.drugabuse.gov/about-nida/legislative-activities/testimony-to-congress/2016/americas-addiction-to-opioids-heroin-prescription-drug-abuse</a:t>
            </a:r>
          </a:p>
          <a:p>
            <a:pPr lvl="0" rtl="0">
              <a:lnSpc>
                <a:spcPct val="115000"/>
              </a:lnSpc>
              <a:spcBef>
                <a:spcPts val="0"/>
              </a:spcBef>
              <a:spcAft>
                <a:spcPts val="1200"/>
              </a:spcAft>
              <a:buClr>
                <a:schemeClr val="dk1"/>
              </a:buClr>
              <a:buFont typeface="Arial"/>
              <a:buNone/>
            </a:pPr>
            <a:endParaRPr sz="1600">
              <a:solidFill>
                <a:srgbClr val="999999"/>
              </a:solidFill>
              <a:latin typeface="Calibri"/>
              <a:ea typeface="Calibri"/>
              <a:cs typeface="Calibri"/>
              <a:sym typeface="Calibri"/>
            </a:endParaRPr>
          </a:p>
        </p:txBody>
      </p:sp>
      <p:sp>
        <p:nvSpPr>
          <p:cNvPr id="145" name="Shape 145"/>
          <p:cNvSpPr txBox="1"/>
          <p:nvPr/>
        </p:nvSpPr>
        <p:spPr>
          <a:xfrm rot="5400000">
            <a:off x="5943598" y="3047999"/>
            <a:ext cx="5867400" cy="5334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lt1"/>
              </a:buClr>
              <a:buSzPct val="25000"/>
              <a:buFont typeface="Calibri"/>
              <a:buNone/>
            </a:pPr>
            <a:r>
              <a:rPr lang="en-US" sz="2200" b="0" i="0" u="none" strike="noStrike" cap="none">
                <a:solidFill>
                  <a:schemeClr val="lt1"/>
                </a:solidFill>
                <a:latin typeface="Calibri"/>
                <a:ea typeface="Calibri"/>
                <a:cs typeface="Calibri"/>
                <a:sym typeface="Calibri"/>
              </a:rPr>
              <a:t>Reporting</a:t>
            </a:r>
          </a:p>
        </p:txBody>
      </p:sp>
      <p:sp>
        <p:nvSpPr>
          <p:cNvPr id="146" name="Shape 146"/>
          <p:cNvSpPr txBox="1"/>
          <p:nvPr/>
        </p:nvSpPr>
        <p:spPr>
          <a:xfrm>
            <a:off x="8153400" y="65532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FFFFFF"/>
              </a:buClr>
              <a:buSzPct val="25000"/>
              <a:buFont typeface="Calibri"/>
              <a:buNone/>
            </a:pPr>
            <a:fld id="{00000000-1234-1234-1234-123412341234}" type="slidenum">
              <a:rPr lang="en-US" sz="1000" b="0" i="0" u="none" strike="noStrike" cap="none">
                <a:solidFill>
                  <a:srgbClr val="FFFFFF"/>
                </a:solidFill>
                <a:latin typeface="Calibri"/>
                <a:ea typeface="Calibri"/>
                <a:cs typeface="Calibri"/>
                <a:sym typeface="Calibri"/>
              </a:rPr>
              <a:t>8</a:t>
            </a:fld>
            <a:endParaRPr lang="en-US" sz="1000" b="0" i="0" u="none" strike="noStrike" cap="none">
              <a:solidFill>
                <a:srgbClr val="FFFFFF"/>
              </a:solidFill>
              <a:latin typeface="Calibri"/>
              <a:ea typeface="Calibri"/>
              <a:cs typeface="Calibri"/>
              <a:sym typeface="Calibri"/>
            </a:endParaRPr>
          </a:p>
        </p:txBody>
      </p:sp>
      <p:sp>
        <p:nvSpPr>
          <p:cNvPr id="147" name="Shape 147"/>
          <p:cNvSpPr txBox="1">
            <a:spLocks noGrp="1"/>
          </p:cNvSpPr>
          <p:nvPr>
            <p:ph type="sldNum" idx="12"/>
          </p:nvPr>
        </p:nvSpPr>
        <p:spPr>
          <a:xfrm>
            <a:off x="7696200" y="6324600"/>
            <a:ext cx="990600" cy="3048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1"/>
              </a:buClr>
              <a:buSzPct val="25000"/>
              <a:buFont typeface="Calibri"/>
              <a:buNone/>
            </a:pPr>
            <a:fld id="{00000000-1234-1234-1234-123412341234}" type="slidenum">
              <a:rPr lang="en-US" sz="1800" b="0" i="0" u="none" strike="noStrike" cap="none">
                <a:solidFill>
                  <a:srgbClr val="7F7F7F"/>
                </a:solidFill>
                <a:latin typeface="Calibri"/>
                <a:ea typeface="Calibri"/>
                <a:cs typeface="Calibri"/>
                <a:sym typeface="Calibri"/>
              </a:rPr>
              <a:t>8</a:t>
            </a:fld>
            <a:endParaRPr lang="en-US" sz="1800" b="0" i="0" u="none" strike="noStrike" cap="none">
              <a:solidFill>
                <a:srgbClr val="7F7F7F"/>
              </a:solidFill>
              <a:latin typeface="Calibri"/>
              <a:ea typeface="Calibri"/>
              <a:cs typeface="Calibri"/>
              <a:sym typeface="Calibri"/>
            </a:endParaRPr>
          </a:p>
        </p:txBody>
      </p:sp>
      <p:sp>
        <p:nvSpPr>
          <p:cNvPr id="148" name="Shape 148"/>
          <p:cNvSpPr txBox="1"/>
          <p:nvPr/>
        </p:nvSpPr>
        <p:spPr>
          <a:xfrm>
            <a:off x="317500" y="297253"/>
            <a:ext cx="5867400" cy="5409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A5A5A5"/>
              </a:buClr>
              <a:buSzPct val="25000"/>
              <a:buFont typeface="Calibri"/>
              <a:buNone/>
            </a:pPr>
            <a:r>
              <a:rPr lang="en-US" sz="3000">
                <a:solidFill>
                  <a:srgbClr val="A5A5A5"/>
                </a:solidFill>
                <a:latin typeface="Calibri"/>
                <a:ea typeface="Calibri"/>
                <a:cs typeface="Calibri"/>
                <a:sym typeface="Calibri"/>
              </a:rPr>
              <a:t>Appendix - References</a:t>
            </a:r>
          </a:p>
        </p:txBody>
      </p:sp>
    </p:spTree>
  </p:cSld>
  <p:clrMapOvr>
    <a:masterClrMapping/>
  </p:clrMapOvr>
</p:sld>
</file>

<file path=ppt/theme/theme1.xml><?xml version="1.0" encoding="utf-8"?>
<a:theme xmlns:a="http://schemas.openxmlformats.org/drawingml/2006/main" name="1_Pitchbook">
  <a:themeElements>
    <a:clrScheme name="Pitchbook 2">
      <a:dk1>
        <a:srgbClr val="000000"/>
      </a:dk1>
      <a:lt1>
        <a:srgbClr val="FFFFFF"/>
      </a:lt1>
      <a:dk2>
        <a:srgbClr val="646B86"/>
      </a:dk2>
      <a:lt2>
        <a:srgbClr val="C5D1D7"/>
      </a:lt2>
      <a:accent1>
        <a:srgbClr val="84BA60"/>
      </a:accent1>
      <a:accent2>
        <a:srgbClr val="CCB400"/>
      </a:accent2>
      <a:accent3>
        <a:srgbClr val="FFFFFF"/>
      </a:accent3>
      <a:accent4>
        <a:srgbClr val="000000"/>
      </a:accent4>
      <a:accent5>
        <a:srgbClr val="C2D9B6"/>
      </a:accent5>
      <a:accent6>
        <a:srgbClr val="B9A300"/>
      </a:accent6>
      <a:hlink>
        <a:srgbClr val="00A3D6"/>
      </a:hlink>
      <a:folHlink>
        <a:srgbClr val="694F0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785</Words>
  <Application>Microsoft Office PowerPoint</Application>
  <PresentationFormat>On-screen Show (4:3)</PresentationFormat>
  <Paragraphs>98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1_Pitchbook</vt:lpstr>
      <vt:lpstr>PowerPoint Presentation</vt:lpstr>
      <vt:lpstr>PowerPoint Presentation</vt:lpstr>
      <vt:lpstr>PowerPoint Presentation</vt:lpstr>
      <vt:lpstr>PowerPoint Presentation</vt:lpstr>
      <vt:lpstr>PowerPoint Presentation</vt:lpstr>
      <vt:lpstr>FUND MANAGEMENT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Ryan, Caitlin (OS/ONC) (CTR)</dc:creator>
  <cp:lastModifiedBy>Cait</cp:lastModifiedBy>
  <cp:revision>2</cp:revision>
  <dcterms:modified xsi:type="dcterms:W3CDTF">2017-03-29T01:03:39Z</dcterms:modified>
</cp:coreProperties>
</file>