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77" r:id="rId5"/>
    <p:sldId id="350" r:id="rId6"/>
    <p:sldId id="335" r:id="rId7"/>
    <p:sldId id="346" r:id="rId8"/>
    <p:sldId id="359" r:id="rId9"/>
    <p:sldId id="357" r:id="rId10"/>
    <p:sldId id="348" r:id="rId11"/>
    <p:sldId id="358" r:id="rId12"/>
    <p:sldId id="360" r:id="rId13"/>
    <p:sldId id="356" r:id="rId14"/>
    <p:sldId id="293" r:id="rId15"/>
  </p:sldIdLst>
  <p:sldSz cx="9144000" cy="6858000" type="screen4x3"/>
  <p:notesSz cx="7077075" cy="9363075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1327FBE-92DB-444E-A51E-C4EB02A17EA4}">
          <p14:sldIdLst>
            <p14:sldId id="277"/>
            <p14:sldId id="350"/>
            <p14:sldId id="335"/>
            <p14:sldId id="346"/>
            <p14:sldId id="359"/>
            <p14:sldId id="357"/>
            <p14:sldId id="348"/>
            <p14:sldId id="358"/>
            <p14:sldId id="360"/>
            <p14:sldId id="356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lavi Talekar" initials="PT" lastIdx="1" clrIdx="0">
    <p:extLst>
      <p:ext uri="{19B8F6BF-5375-455C-9EA6-DF929625EA0E}">
        <p15:presenceInfo xmlns:p15="http://schemas.microsoft.com/office/powerpoint/2012/main" userId="S-1-5-21-2758041337-947011872-962231082-1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CCCCFF"/>
    <a:srgbClr val="99CCFF"/>
    <a:srgbClr val="DDD9C3"/>
    <a:srgbClr val="3399FF"/>
    <a:srgbClr val="0F4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262" autoAdjust="0"/>
  </p:normalViewPr>
  <p:slideViewPr>
    <p:cSldViewPr>
      <p:cViewPr varScale="1">
        <p:scale>
          <a:sx n="86" d="100"/>
          <a:sy n="86" d="100"/>
        </p:scale>
        <p:origin x="133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286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y Wilkerson" userId="d01690da-dd82-472d-8611-56f366eb87d0" providerId="ADAL" clId="{93B92D53-64C2-40AB-B386-08AF6F94F64C}"/>
    <pc:docChg chg="modSld">
      <pc:chgData name="Ray Wilkerson" userId="d01690da-dd82-472d-8611-56f366eb87d0" providerId="ADAL" clId="{93B92D53-64C2-40AB-B386-08AF6F94F64C}" dt="2019-08-01T17:00:53.300" v="9" actId="20577"/>
      <pc:docMkLst>
        <pc:docMk/>
      </pc:docMkLst>
      <pc:sldChg chg="modSp">
        <pc:chgData name="Ray Wilkerson" userId="d01690da-dd82-472d-8611-56f366eb87d0" providerId="ADAL" clId="{93B92D53-64C2-40AB-B386-08AF6F94F64C}" dt="2019-08-01T17:00:53.300" v="9" actId="20577"/>
        <pc:sldMkLst>
          <pc:docMk/>
          <pc:sldMk cId="0" sldId="277"/>
        </pc:sldMkLst>
        <pc:spChg chg="mod">
          <ac:chgData name="Ray Wilkerson" userId="d01690da-dd82-472d-8611-56f366eb87d0" providerId="ADAL" clId="{93B92D53-64C2-40AB-B386-08AF6F94F64C}" dt="2019-08-01T17:00:53.300" v="9" actId="20577"/>
          <ac:spMkLst>
            <pc:docMk/>
            <pc:sldMk cId="0" sldId="277"/>
            <ac:spMk id="307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C2ED3249-E1DD-8447-8482-BEC558ABB20B}" type="datetimeFigureOut">
              <a:rPr lang="en-US" smtClean="0"/>
              <a:t>8/1/2019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A5BEBD53-BEFB-974F-B3B0-C9D15891F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382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B0F781F7-5234-4A1D-8DF8-4A12A6D2BCF5}" type="datetimeFigureOut">
              <a:rPr lang="en-US" smtClean="0"/>
              <a:t>8/1/2019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B85F00A1-C84F-4874-9081-55CD92359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906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63233" indent="-29355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74204" indent="-23484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43885" indent="-23484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13567" indent="-23484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83249" indent="-234841" defTabSz="4696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52930" indent="-234841" defTabSz="4696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22612" indent="-234841" defTabSz="4696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92293" indent="-234841" defTabSz="4696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C3140F0-ECC2-4E5E-BA03-74C9A1B1516F}" type="slidenum">
              <a:rPr lang="en-US" smtClean="0"/>
              <a:pPr eaLnBrk="1" hangingPunct="1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580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F00A1-C84F-4874-9081-55CD92359B6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176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F00A1-C84F-4874-9081-55CD92359B6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473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F00A1-C84F-4874-9081-55CD92359B6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307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F00A1-C84F-4874-9081-55CD92359B6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518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21941" indent="-27767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10680" indent="-222136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54951" indent="-222136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1999223" indent="-222136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443495" indent="-222136" defTabSz="4442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887767" indent="-222136" defTabSz="4442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332038" indent="-222136" defTabSz="4442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776311" indent="-222136" defTabSz="4442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8321E78-CCD9-4671-BAC5-3235ADB26059}" type="slidenum">
              <a:rPr lang="en-US" smtClean="0"/>
              <a:pPr eaLnBrk="1" hangingPunct="1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769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F4B9A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8F97-B2C2-A640-B4E0-6360370458D4}" type="datetime1">
              <a:rPr lang="en-US" smtClean="0"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71247-108F-4781-8913-319514F6F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9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0" y="1517650"/>
            <a:ext cx="9144000" cy="1470025"/>
          </a:xfrm>
        </p:spPr>
        <p:txBody>
          <a:bodyPr/>
          <a:lstStyle/>
          <a:p>
            <a:pPr eaLnBrk="1" hangingPunct="1"/>
            <a:r>
              <a:rPr lang="en-US" sz="3600" b="1">
                <a:latin typeface="Cambria" pitchFamily="18" charset="0"/>
                <a:ea typeface="ＭＳ Ｐゴシック" pitchFamily="34" charset="-128"/>
              </a:rPr>
              <a:t>Click to edit Master title style</a:t>
            </a:r>
            <a:endParaRPr lang="en-US" sz="3600" b="1" dirty="0">
              <a:latin typeface="Cambria" pitchFamily="18" charset="0"/>
              <a:ea typeface="ＭＳ Ｐゴシック" pitchFamily="34" charset="-128"/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419350" y="3792538"/>
            <a:ext cx="6400800" cy="1055687"/>
          </a:xfrm>
        </p:spPr>
        <p:txBody>
          <a:bodyPr>
            <a:normAutofit fontScale="92500" lnSpcReduction="10000"/>
          </a:bodyPr>
          <a:lstStyle>
            <a:lvl1pPr marL="0" indent="0">
              <a:buNone/>
              <a:defRPr/>
            </a:lvl1pPr>
          </a:lstStyle>
          <a:p>
            <a:pPr algn="r" eaLnBrk="1" hangingPunct="1"/>
            <a:r>
              <a:rPr lang="en-US" b="1">
                <a:solidFill>
                  <a:schemeClr val="tx1"/>
                </a:solidFill>
                <a:latin typeface="Cambria" pitchFamily="18" charset="0"/>
                <a:ea typeface="ＭＳ Ｐゴシック" pitchFamily="34" charset="-128"/>
              </a:rPr>
              <a:t>Click to edit Master subtitle style</a:t>
            </a:r>
            <a:endParaRPr lang="en-US" b="1" dirty="0">
              <a:solidFill>
                <a:schemeClr val="tx1"/>
              </a:solidFill>
              <a:latin typeface="Cambria" pitchFamily="18" charset="0"/>
              <a:ea typeface="ＭＳ Ｐゴシック" pitchFamily="34" charset="-128"/>
            </a:endParaRPr>
          </a:p>
        </p:txBody>
      </p:sp>
      <p:pic>
        <p:nvPicPr>
          <p:cNvPr id="11" name="Picture 6" descr="Figure of a Medical Pin and Stetoscope.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3132138"/>
            <a:ext cx="152558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Figure of a Prescription Pad.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4362450"/>
            <a:ext cx="1525588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Figure of a Medical Pin.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619750"/>
            <a:ext cx="15494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8"/>
          <p:cNvSpPr>
            <a:spLocks noChangeArrowheads="1"/>
          </p:cNvSpPr>
          <p:nvPr userDrawn="1"/>
        </p:nvSpPr>
        <p:spPr bwMode="auto">
          <a:xfrm>
            <a:off x="0" y="228600"/>
            <a:ext cx="914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Cambria" pitchFamily="18" charset="0"/>
              </a:rPr>
              <a:t>Centers for Medicare &amp; Medicaid Services</a:t>
            </a:r>
          </a:p>
          <a:p>
            <a:pPr algn="ctr"/>
            <a:r>
              <a:rPr lang="en-US" b="1" dirty="0">
                <a:latin typeface="Cambria" pitchFamily="18" charset="0"/>
              </a:rPr>
              <a:t>Center</a:t>
            </a:r>
            <a:r>
              <a:rPr lang="en-US" b="1" baseline="0" dirty="0">
                <a:latin typeface="Cambria" pitchFamily="18" charset="0"/>
              </a:rPr>
              <a:t> for Program Integrity (CPI)</a:t>
            </a:r>
            <a:r>
              <a:rPr lang="en-US" b="1" dirty="0">
                <a:latin typeface="Cambria" pitchFamily="18" charset="0"/>
              </a:rPr>
              <a:t>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5C1A56C-6C97-4E23-B925-9EFB104A3E48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‹#›</a:t>
            </a:fld>
            <a:endParaRPr lang="en-US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1905000" cy="77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3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B0742-39EF-5D42-BE98-ED7D1AA6B2AB}" type="datetime1">
              <a:rPr lang="en-US" smtClean="0"/>
              <a:t>8/1/2019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71247-108F-4781-8913-319514F6F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46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A5E7-F9E7-334D-968A-05B14157798E}" type="datetime1">
              <a:rPr lang="en-US" smtClean="0"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71247-108F-4781-8913-319514F6F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684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BEA5-CC3E-A346-A9EE-EB93433251E1}" type="datetime1">
              <a:rPr lang="en-US" smtClean="0"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71247-108F-4781-8913-319514F6F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44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806B-182D-8645-8171-F867857ABFA1}" type="datetime1">
              <a:rPr lang="en-US" smtClean="0"/>
              <a:t>8/1/2019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71247-108F-4781-8913-319514F6F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399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rgbClr val="0F4B9A"/>
          </a:solidFill>
          <a:effectLst>
            <a:outerShdw dist="76200" dir="5400000" algn="t" rotWithShape="0">
              <a:srgbClr val="FFC000"/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A4D92-D73A-A749-BD84-C4AED9463E3A}" type="datetime1">
              <a:rPr lang="en-US" smtClean="0"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71247-108F-4781-8913-319514F6F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78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8" r:id="rId4"/>
    <p:sldLayoutId id="2147483659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0" i="0" u="none" kern="1200">
          <a:solidFill>
            <a:schemeClr val="bg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0" i="0" u="none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EMDI_Team@Scopeinfotechinc.com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EMDI_TEAM@scopeinfotechinc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ncprojectracking.healthit.gov/wiki/download/attachments/25985222/EMDI_Implementation_Guide.docx?version=14&amp;modificationDate=1528903775000&amp;api=v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0" y="1517650"/>
            <a:ext cx="91440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>
                <a:ea typeface="ＭＳ Ｐゴシック" pitchFamily="34" charset="-128"/>
              </a:rPr>
              <a:t>Electronic Medical Documentation Interoperability (EMDI) Pilot Update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819140" y="3657600"/>
            <a:ext cx="7324859" cy="19224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2800" b="1" dirty="0">
                <a:ea typeface="ＭＳ Ｐゴシック" pitchFamily="34" charset="-128"/>
              </a:rPr>
              <a:t>EMDI Pilot</a:t>
            </a:r>
          </a:p>
          <a:p>
            <a:pPr algn="ctr"/>
            <a:r>
              <a:rPr lang="en-US" sz="2800" b="1" dirty="0">
                <a:ea typeface="ＭＳ Ｐゴシック" pitchFamily="34" charset="-128"/>
              </a:rPr>
              <a:t>Monthly </a:t>
            </a:r>
            <a:r>
              <a:rPr lang="en-US" sz="2800" b="1">
                <a:ea typeface="ＭＳ Ｐゴシック" pitchFamily="34" charset="-128"/>
              </a:rPr>
              <a:t>Status Update</a:t>
            </a:r>
            <a:endParaRPr lang="en-US" sz="1600" b="1" dirty="0">
              <a:ea typeface="ＭＳ Ｐゴシック" pitchFamily="34" charset="-128"/>
            </a:endParaRPr>
          </a:p>
          <a:p>
            <a:pPr algn="ctr"/>
            <a:endParaRPr lang="en-US" b="1" dirty="0">
              <a:ea typeface="ＭＳ Ｐゴシック" pitchFamily="34" charset="-128"/>
            </a:endParaRPr>
          </a:p>
          <a:p>
            <a:pPr algn="ctr" eaLnBrk="1" hangingPunct="1"/>
            <a:endParaRPr lang="en-US" dirty="0">
              <a:latin typeface="Cambria" pitchFamily="18" charset="0"/>
              <a:ea typeface="ＭＳ Ｐゴシック" pitchFamily="34" charset="-128"/>
            </a:endParaRPr>
          </a:p>
        </p:txBody>
      </p:sp>
      <p:pic>
        <p:nvPicPr>
          <p:cNvPr id="3077" name="Picture 6" descr="Figure of a Medical Pin and Stetoscope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3132138"/>
            <a:ext cx="152558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7" descr="Figure of a Prescription Pad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4362450"/>
            <a:ext cx="1525588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8" descr="Figure of a Medical Pin.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619750"/>
            <a:ext cx="15494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0"/>
            <a:ext cx="27959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EMDIC-052-EMDI_Pilot_Update_Template-v1.0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FE627F-74C9-4A84-9EFA-FFAAB5D833FA}"/>
              </a:ext>
            </a:extLst>
          </p:cNvPr>
          <p:cNvSpPr txBox="1"/>
          <p:nvPr/>
        </p:nvSpPr>
        <p:spPr>
          <a:xfrm>
            <a:off x="2402040" y="6400800"/>
            <a:ext cx="62712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This pilot update document is for providing status updates to CMS. It will NOT be distributed further.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Submission Directions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271"/>
            <a:ext cx="8229600" cy="5262929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frequency: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Monthly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Timeline: During each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check-in meeting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submits: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representative per pilot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any organization that is part of a pilot. 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Submit the updated document to the EMDI team at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EMDI_Team@Scopeinfotechinc.com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do not have any updates, please let us know. 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CMS and the EMDI team will review the document and provide feedback  and next steps if necessary.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Please feel free to reach out to the EMDI team for any reason and we will be sure to respond as soon as possible.</a:t>
            </a:r>
          </a:p>
          <a:p>
            <a:pPr marL="57150" indent="0" algn="ctr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 algn="ctr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continued participation in the EMDI Program</a:t>
            </a:r>
          </a:p>
          <a:p>
            <a:pPr marL="5715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5ED6-D327-482B-9473-501C53EEDC81}" type="slidenum">
              <a:rPr lang="en-IN" smtClean="0"/>
              <a:pPr/>
              <a:t>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82180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or Questions?</a:t>
            </a:r>
          </a:p>
        </p:txBody>
      </p:sp>
      <p:pic>
        <p:nvPicPr>
          <p:cNvPr id="6" name="Picture 2" descr="Questions Image" title="Questions Imag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6520" y="1906365"/>
            <a:ext cx="3870960" cy="3913632"/>
          </a:xfrm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BD0ED57-68DE-4D0E-9A5D-31F3E758DCD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98701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lvl="1" algn="ctr"/>
            <a:r>
              <a:rPr lang="en-US" dirty="0"/>
              <a:t>Email to: </a:t>
            </a:r>
            <a:r>
              <a:rPr lang="en-US" dirty="0">
                <a:hlinkClick r:id="rId4"/>
              </a:rPr>
              <a:t>EMDI_TEAM@scopeinfotechinc.com</a:t>
            </a:r>
            <a:endParaRPr lang="en-US" dirty="0"/>
          </a:p>
          <a:p>
            <a:pPr marL="14288" lvl="1"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0687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Hospital/Provider Incentive Program " title="Hospital/Provider Incentive Program 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Pilot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0414-B0C2-4A47-9626-FDBB4ACE070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5290" y="1366163"/>
            <a:ext cx="914399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Goal: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(e.g. The Interoperability Pilot is designed around achieving interoperability, improved communication with providers, and increased patient care.)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the following Use Cases: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 1: Order –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Yes/No/Undecided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 2: Additional Documentation Request –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Yes/No/Undecided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 3: Signature Request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Yes/No/Undecided</a:t>
            </a:r>
          </a:p>
          <a:p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Referring to EMDI metadata for provider-to-provider communication from EMDI Implementation Guide (Appendix B) –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Yes/No</a:t>
            </a:r>
          </a:p>
          <a:p>
            <a:endParaRPr lang="en-US" sz="19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 Protocols -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 API, CONNECT, Direct, SOAP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Medical Document Content Type –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FHIR, HL7 CCDA, HL7 CDP1, Structured PDF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Messaging Standards –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 7 v2, X12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AE396B-F89F-4F27-9B3B-66C51448AD39}"/>
              </a:ext>
            </a:extLst>
          </p:cNvPr>
          <p:cNvSpPr txBox="1"/>
          <p:nvPr/>
        </p:nvSpPr>
        <p:spPr>
          <a:xfrm>
            <a:off x="76200" y="6100330"/>
            <a:ext cx="89916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Duplicate this slide if participating in multiple pilots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 EMDI Implementation Guide for more details on use cases: </a:t>
            </a:r>
          </a:p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https://oncprojectracking.healthit.gov/wiki/download/attachments/25985222/EMDI_Implementation_Guide.docx?version=14&amp;modificationDate=1528903775000&amp;api=v2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970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Hospital/Provider Incentive Program " title="Hospital/Provider Incentive Program 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EMDI Pilot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0414-B0C2-4A47-9626-FDBB4ACE070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52266" y="4219660"/>
            <a:ext cx="11256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Pilot Stream:</a:t>
            </a:r>
          </a:p>
        </p:txBody>
      </p: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328985"/>
              </p:ext>
            </p:extLst>
          </p:nvPr>
        </p:nvGraphicFramePr>
        <p:xfrm>
          <a:off x="642944" y="4842605"/>
          <a:ext cx="7924797" cy="124184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80533">
                  <a:extLst>
                    <a:ext uri="{9D8B030D-6E8A-4147-A177-3AD203B41FA5}">
                      <a16:colId xmlns:a16="http://schemas.microsoft.com/office/drawing/2014/main" val="3348842530"/>
                    </a:ext>
                  </a:extLst>
                </a:gridCol>
                <a:gridCol w="999419">
                  <a:extLst>
                    <a:ext uri="{9D8B030D-6E8A-4147-A177-3AD203B41FA5}">
                      <a16:colId xmlns:a16="http://schemas.microsoft.com/office/drawing/2014/main" val="675707069"/>
                    </a:ext>
                  </a:extLst>
                </a:gridCol>
                <a:gridCol w="761647">
                  <a:extLst>
                    <a:ext uri="{9D8B030D-6E8A-4147-A177-3AD203B41FA5}">
                      <a16:colId xmlns:a16="http://schemas.microsoft.com/office/drawing/2014/main" val="1040126424"/>
                    </a:ext>
                  </a:extLst>
                </a:gridCol>
                <a:gridCol w="787401">
                  <a:extLst>
                    <a:ext uri="{9D8B030D-6E8A-4147-A177-3AD203B41FA5}">
                      <a16:colId xmlns:a16="http://schemas.microsoft.com/office/drawing/2014/main" val="415843541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461781928"/>
                    </a:ext>
                  </a:extLst>
                </a:gridCol>
                <a:gridCol w="787398">
                  <a:extLst>
                    <a:ext uri="{9D8B030D-6E8A-4147-A177-3AD203B41FA5}">
                      <a16:colId xmlns:a16="http://schemas.microsoft.com/office/drawing/2014/main" val="3426407559"/>
                    </a:ext>
                  </a:extLst>
                </a:gridCol>
                <a:gridCol w="711554">
                  <a:extLst>
                    <a:ext uri="{9D8B030D-6E8A-4147-A177-3AD203B41FA5}">
                      <a16:colId xmlns:a16="http://schemas.microsoft.com/office/drawing/2014/main" val="3099536778"/>
                    </a:ext>
                  </a:extLst>
                </a:gridCol>
                <a:gridCol w="1049512">
                  <a:extLst>
                    <a:ext uri="{9D8B030D-6E8A-4147-A177-3AD203B41FA5}">
                      <a16:colId xmlns:a16="http://schemas.microsoft.com/office/drawing/2014/main" val="217967335"/>
                    </a:ext>
                  </a:extLst>
                </a:gridCol>
                <a:gridCol w="880533">
                  <a:extLst>
                    <a:ext uri="{9D8B030D-6E8A-4147-A177-3AD203B41FA5}">
                      <a16:colId xmlns:a16="http://schemas.microsoft.com/office/drawing/2014/main" val="382918704"/>
                    </a:ext>
                  </a:extLst>
                </a:gridCol>
              </a:tblGrid>
              <a:tr h="7961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Order/ Referral System </a:t>
                      </a:r>
                    </a:p>
                    <a:p>
                      <a:pPr algn="ctr"/>
                      <a:r>
                        <a:rPr lang="en-US" sz="105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(if applicable)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Transport </a:t>
                      </a:r>
                      <a:r>
                        <a:rPr lang="en-US" sz="105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(e.g. Direct, Connect, REST etc.)</a:t>
                      </a:r>
                      <a:endParaRPr lang="en-US" sz="12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Order/ Referral System </a:t>
                      </a:r>
                    </a:p>
                    <a:p>
                      <a:pPr algn="ctr"/>
                      <a:r>
                        <a:rPr lang="en-US" sz="105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(if applicable)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8231521"/>
                  </a:ext>
                </a:extLst>
              </a:tr>
              <a:tr h="44174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</a:t>
                      </a:r>
                      <a:endParaRPr lang="en-US" sz="1400" b="1" i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</a:t>
                      </a:r>
                      <a:endParaRPr lang="en-US" sz="1400" b="1" i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</a:t>
                      </a:r>
                      <a:endParaRPr lang="en-US" sz="1400" b="1" i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</a:t>
                      </a:r>
                      <a:endParaRPr lang="en-US" sz="1400" b="1" i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</a:t>
                      </a:r>
                      <a:endParaRPr lang="en-US" sz="1400" b="1" i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</a:t>
                      </a:r>
                      <a:endParaRPr lang="en-US" sz="1400" b="1" i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</a:t>
                      </a:r>
                      <a:endParaRPr lang="en-US" sz="1400" b="1" i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7550101"/>
                  </a:ext>
                </a:extLst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3818356" y="4491564"/>
            <a:ext cx="1572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Pilot Organizations</a:t>
            </a:r>
          </a:p>
        </p:txBody>
      </p:sp>
      <p:sp>
        <p:nvSpPr>
          <p:cNvPr id="8" name="Oval 7" descr="&quot; &quot;"/>
          <p:cNvSpPr/>
          <p:nvPr/>
        </p:nvSpPr>
        <p:spPr>
          <a:xfrm>
            <a:off x="468076" y="1362509"/>
            <a:ext cx="1817924" cy="1684499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 descr="&quot; &quot;"/>
          <p:cNvSpPr/>
          <p:nvPr/>
        </p:nvSpPr>
        <p:spPr>
          <a:xfrm>
            <a:off x="1611076" y="2658901"/>
            <a:ext cx="1817924" cy="168449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 descr="&quot; &quot;"/>
          <p:cNvSpPr/>
          <p:nvPr/>
        </p:nvSpPr>
        <p:spPr>
          <a:xfrm>
            <a:off x="2734925" y="1330479"/>
            <a:ext cx="1817924" cy="1684499"/>
          </a:xfrm>
          <a:prstGeom prst="ellipse">
            <a:avLst/>
          </a:prstGeom>
          <a:solidFill>
            <a:srgbClr val="3399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 descr="&quot; &quot;"/>
          <p:cNvSpPr/>
          <p:nvPr/>
        </p:nvSpPr>
        <p:spPr>
          <a:xfrm>
            <a:off x="4606293" y="1338201"/>
            <a:ext cx="1817924" cy="1684499"/>
          </a:xfrm>
          <a:prstGeom prst="ellipse">
            <a:avLst/>
          </a:prstGeom>
          <a:solidFill>
            <a:srgbClr val="99CC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 descr="&quot; &quot;"/>
          <p:cNvSpPr/>
          <p:nvPr/>
        </p:nvSpPr>
        <p:spPr>
          <a:xfrm>
            <a:off x="5715000" y="2658900"/>
            <a:ext cx="1817924" cy="1684499"/>
          </a:xfrm>
          <a:prstGeom prst="ellipse">
            <a:avLst/>
          </a:prstGeom>
          <a:solidFill>
            <a:srgbClr val="DDD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 descr="&quot; &quot;"/>
          <p:cNvSpPr/>
          <p:nvPr/>
        </p:nvSpPr>
        <p:spPr>
          <a:xfrm>
            <a:off x="6868876" y="1363501"/>
            <a:ext cx="1817924" cy="1684499"/>
          </a:xfrm>
          <a:prstGeom prst="ellipse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&quot; &quot;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73" y="2334935"/>
            <a:ext cx="560665" cy="560665"/>
          </a:xfrm>
          <a:prstGeom prst="rect">
            <a:avLst/>
          </a:prstGeom>
        </p:spPr>
      </p:pic>
      <p:pic>
        <p:nvPicPr>
          <p:cNvPr id="15" name="Picture 14" descr="&quot; &quot;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809" y="3665946"/>
            <a:ext cx="584591" cy="584591"/>
          </a:xfrm>
          <a:prstGeom prst="rect">
            <a:avLst/>
          </a:prstGeom>
        </p:spPr>
      </p:pic>
      <p:pic>
        <p:nvPicPr>
          <p:cNvPr id="17" name="Picture 16" descr="&quot; &quot;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505" y="1420896"/>
            <a:ext cx="573528" cy="573528"/>
          </a:xfrm>
          <a:prstGeom prst="rect">
            <a:avLst/>
          </a:prstGeom>
        </p:spPr>
      </p:pic>
      <p:pic>
        <p:nvPicPr>
          <p:cNvPr id="18" name="Picture 17" descr="&quot; &quot;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203" y="1415096"/>
            <a:ext cx="573528" cy="57352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58660" y="1380526"/>
            <a:ext cx="436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1.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26241" y="2682891"/>
            <a:ext cx="436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83474" y="2618273"/>
            <a:ext cx="436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3.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57327" y="2639392"/>
            <a:ext cx="436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4.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77000" y="2681836"/>
            <a:ext cx="436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5.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15658" y="1356382"/>
            <a:ext cx="436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6.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78750" y="3106325"/>
            <a:ext cx="1245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Interface Vendor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86091" y="1958859"/>
            <a:ext cx="1517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Document Transfer Vendor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58024" y="3285657"/>
            <a:ext cx="1258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Supports Hospitals/ Clinics/Physicians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66332" y="1958859"/>
            <a:ext cx="1257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Document Transfer Vendor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08324" y="2347923"/>
            <a:ext cx="141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Supports DME/HHA/Lab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12629" y="3124200"/>
            <a:ext cx="1264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Interface Vendor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19800" y="3307139"/>
            <a:ext cx="1323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Supports DME/HHA/Lab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39881" y="1676400"/>
            <a:ext cx="14541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DME/</a:t>
            </a:r>
            <a:br>
              <a:rPr lang="en-US" sz="1050" b="1" dirty="0"/>
            </a:br>
            <a:r>
              <a:rPr lang="en-US" sz="1050" b="1" dirty="0"/>
              <a:t>HHA/ </a:t>
            </a:r>
            <a:br>
              <a:rPr lang="en-US" sz="1050" b="1" dirty="0"/>
            </a:br>
            <a:r>
              <a:rPr lang="en-US" sz="1050" b="1" dirty="0"/>
              <a:t>Lab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3131" y="1676400"/>
            <a:ext cx="12299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Hospitals/Clinics/</a:t>
            </a:r>
            <a:br>
              <a:rPr lang="en-US" sz="1000" b="1" dirty="0"/>
            </a:br>
            <a:r>
              <a:rPr lang="en-US" sz="1000" b="1" dirty="0"/>
              <a:t>Physicians </a:t>
            </a:r>
            <a:r>
              <a:rPr lang="en-US" sz="900" dirty="0"/>
              <a:t>that order/ request </a:t>
            </a:r>
            <a:r>
              <a:rPr lang="en-US" sz="900" b="1" dirty="0"/>
              <a:t>DME/ HHA/Lab</a:t>
            </a:r>
          </a:p>
        </p:txBody>
      </p:sp>
      <p:grpSp>
        <p:nvGrpSpPr>
          <p:cNvPr id="35" name="Group 34" descr="&quot; &quot;"/>
          <p:cNvGrpSpPr/>
          <p:nvPr/>
        </p:nvGrpSpPr>
        <p:grpSpPr>
          <a:xfrm rot="5400000">
            <a:off x="2995853" y="2522720"/>
            <a:ext cx="239718" cy="660338"/>
            <a:chOff x="1551299" y="5119246"/>
            <a:chExt cx="239718" cy="660338"/>
          </a:xfrm>
        </p:grpSpPr>
        <p:sp>
          <p:nvSpPr>
            <p:cNvPr id="36" name="Right Arrow 29"/>
            <p:cNvSpPr/>
            <p:nvPr/>
          </p:nvSpPr>
          <p:spPr>
            <a:xfrm rot="3302269">
              <a:off x="1433431" y="5421999"/>
              <a:ext cx="477475" cy="237696"/>
            </a:xfrm>
            <a:prstGeom prst="rightArrow">
              <a:avLst/>
            </a:prstGeom>
            <a:solidFill>
              <a:srgbClr val="99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ight Arrow 30"/>
            <p:cNvSpPr/>
            <p:nvPr/>
          </p:nvSpPr>
          <p:spPr>
            <a:xfrm rot="13997412">
              <a:off x="1447043" y="5223502"/>
              <a:ext cx="446207" cy="237696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" name="Group 37" descr="&quot; &quot;"/>
          <p:cNvGrpSpPr/>
          <p:nvPr/>
        </p:nvGrpSpPr>
        <p:grpSpPr>
          <a:xfrm rot="20733641">
            <a:off x="1742420" y="2621637"/>
            <a:ext cx="239718" cy="567645"/>
            <a:chOff x="1551299" y="5119246"/>
            <a:chExt cx="239718" cy="660338"/>
          </a:xfrm>
        </p:grpSpPr>
        <p:sp>
          <p:nvSpPr>
            <p:cNvPr id="39" name="Right Arrow 32"/>
            <p:cNvSpPr/>
            <p:nvPr/>
          </p:nvSpPr>
          <p:spPr>
            <a:xfrm rot="3302269">
              <a:off x="1433431" y="5421999"/>
              <a:ext cx="477475" cy="237696"/>
            </a:xfrm>
            <a:prstGeom prst="rightArrow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ight Arrow 33"/>
            <p:cNvSpPr/>
            <p:nvPr/>
          </p:nvSpPr>
          <p:spPr>
            <a:xfrm rot="13997412">
              <a:off x="1447043" y="5223502"/>
              <a:ext cx="446207" cy="237696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1" name="Group 40" descr="&quot; &quot;"/>
          <p:cNvGrpSpPr/>
          <p:nvPr/>
        </p:nvGrpSpPr>
        <p:grpSpPr>
          <a:xfrm rot="18308169">
            <a:off x="4410131" y="1820192"/>
            <a:ext cx="239718" cy="660338"/>
            <a:chOff x="1551299" y="5119246"/>
            <a:chExt cx="239718" cy="660338"/>
          </a:xfrm>
          <a:solidFill>
            <a:srgbClr val="99CCFF"/>
          </a:solidFill>
        </p:grpSpPr>
        <p:sp>
          <p:nvSpPr>
            <p:cNvPr id="42" name="Right Arrow 35"/>
            <p:cNvSpPr/>
            <p:nvPr/>
          </p:nvSpPr>
          <p:spPr>
            <a:xfrm rot="3302269">
              <a:off x="1433431" y="5421999"/>
              <a:ext cx="477475" cy="237696"/>
            </a:xfrm>
            <a:prstGeom prst="rightArrow">
              <a:avLst/>
            </a:prstGeom>
            <a:grpFill/>
            <a:ln>
              <a:solidFill>
                <a:srgbClr val="DDD9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ight Arrow 36"/>
            <p:cNvSpPr/>
            <p:nvPr/>
          </p:nvSpPr>
          <p:spPr>
            <a:xfrm rot="13997412">
              <a:off x="1447043" y="5223502"/>
              <a:ext cx="446207" cy="237696"/>
            </a:xfrm>
            <a:prstGeom prst="rightArrow">
              <a:avLst/>
            </a:prstGeom>
            <a:grpFill/>
            <a:ln>
              <a:solidFill>
                <a:srgbClr val="DDD9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" name="Group 43" descr="&quot; &quot;"/>
          <p:cNvGrpSpPr/>
          <p:nvPr/>
        </p:nvGrpSpPr>
        <p:grpSpPr>
          <a:xfrm rot="4056229">
            <a:off x="7126381" y="2502761"/>
            <a:ext cx="239718" cy="660338"/>
            <a:chOff x="1551299" y="5119246"/>
            <a:chExt cx="239718" cy="660338"/>
          </a:xfrm>
        </p:grpSpPr>
        <p:sp>
          <p:nvSpPr>
            <p:cNvPr id="45" name="Right Arrow 38"/>
            <p:cNvSpPr/>
            <p:nvPr/>
          </p:nvSpPr>
          <p:spPr>
            <a:xfrm rot="3302269">
              <a:off x="1433431" y="5421999"/>
              <a:ext cx="477475" cy="237696"/>
            </a:xfrm>
            <a:prstGeom prst="rightArrow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ight Arrow 39"/>
            <p:cNvSpPr/>
            <p:nvPr/>
          </p:nvSpPr>
          <p:spPr>
            <a:xfrm rot="13997412">
              <a:off x="1447043" y="5223502"/>
              <a:ext cx="446207" cy="237696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7" name="Group 46" descr="&quot; &quot;"/>
          <p:cNvGrpSpPr/>
          <p:nvPr/>
        </p:nvGrpSpPr>
        <p:grpSpPr>
          <a:xfrm rot="20740637">
            <a:off x="5943852" y="2637631"/>
            <a:ext cx="239718" cy="660338"/>
            <a:chOff x="1551299" y="5119246"/>
            <a:chExt cx="239718" cy="660338"/>
          </a:xfrm>
        </p:grpSpPr>
        <p:sp>
          <p:nvSpPr>
            <p:cNvPr id="48" name="Right Arrow 41"/>
            <p:cNvSpPr/>
            <p:nvPr/>
          </p:nvSpPr>
          <p:spPr>
            <a:xfrm rot="3302269">
              <a:off x="1433431" y="5421999"/>
              <a:ext cx="477475" cy="237696"/>
            </a:xfrm>
            <a:prstGeom prst="rightArrow">
              <a:avLst/>
            </a:prstGeom>
            <a:solidFill>
              <a:srgbClr val="99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ight Arrow 42"/>
            <p:cNvSpPr/>
            <p:nvPr/>
          </p:nvSpPr>
          <p:spPr>
            <a:xfrm rot="13997412">
              <a:off x="1447043" y="5223502"/>
              <a:ext cx="446207" cy="237696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0" name="Picture 2" descr="Image result for Home Health Icon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438400"/>
            <a:ext cx="393253" cy="39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Image result for oxygen cylinder ic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595" y="2013818"/>
            <a:ext cx="409508" cy="40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Related imag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628" y="2003761"/>
            <a:ext cx="405475" cy="4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8608B573-ACFA-4949-9CD6-63079D75AC20}"/>
              </a:ext>
            </a:extLst>
          </p:cNvPr>
          <p:cNvSpPr txBox="1"/>
          <p:nvPr/>
        </p:nvSpPr>
        <p:spPr>
          <a:xfrm>
            <a:off x="609640" y="6506663"/>
            <a:ext cx="3472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Duplicate this slide if participating in multiple pilots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FB5D9F-0524-4D7A-BAF4-33195B06F97B}"/>
              </a:ext>
            </a:extLst>
          </p:cNvPr>
          <p:cNvSpPr txBox="1"/>
          <p:nvPr/>
        </p:nvSpPr>
        <p:spPr>
          <a:xfrm>
            <a:off x="2995976" y="2311569"/>
            <a:ext cx="1258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Supports Hospitals/ Clinics/Physicians</a:t>
            </a:r>
          </a:p>
        </p:txBody>
      </p:sp>
      <p:sp>
        <p:nvSpPr>
          <p:cNvPr id="57" name="Oval 56" descr="&quot; &quot;">
            <a:extLst>
              <a:ext uri="{FF2B5EF4-FFF2-40B4-BE49-F238E27FC236}">
                <a16:creationId xmlns:a16="http://schemas.microsoft.com/office/drawing/2014/main" id="{6725E84E-30C2-4D11-9C19-7454F9022DCC}"/>
              </a:ext>
            </a:extLst>
          </p:cNvPr>
          <p:cNvSpPr/>
          <p:nvPr/>
        </p:nvSpPr>
        <p:spPr>
          <a:xfrm>
            <a:off x="530904" y="3016547"/>
            <a:ext cx="1069296" cy="7934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9" name="Picture 58" descr="&quot; &quot;">
            <a:extLst>
              <a:ext uri="{FF2B5EF4-FFF2-40B4-BE49-F238E27FC236}">
                <a16:creationId xmlns:a16="http://schemas.microsoft.com/office/drawing/2014/main" id="{D7F60E43-5F81-44C0-9DDF-ABB0833EFB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96" y="3676435"/>
            <a:ext cx="584591" cy="584591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643B0546-181E-4372-9C87-FC8C354759A2}"/>
              </a:ext>
            </a:extLst>
          </p:cNvPr>
          <p:cNvSpPr txBox="1"/>
          <p:nvPr/>
        </p:nvSpPr>
        <p:spPr>
          <a:xfrm>
            <a:off x="459088" y="3084538"/>
            <a:ext cx="12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Order/Referral System</a:t>
            </a:r>
          </a:p>
        </p:txBody>
      </p:sp>
      <p:pic>
        <p:nvPicPr>
          <p:cNvPr id="1028" name="Picture 4" descr="Related image">
            <a:extLst>
              <a:ext uri="{FF2B5EF4-FFF2-40B4-BE49-F238E27FC236}">
                <a16:creationId xmlns:a16="http://schemas.microsoft.com/office/drawing/2014/main" id="{92E11C87-BDA9-4FED-A46F-C7BBB4441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43" y="3381701"/>
            <a:ext cx="429818" cy="42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Oval 65" descr="&quot; &quot;">
            <a:extLst>
              <a:ext uri="{FF2B5EF4-FFF2-40B4-BE49-F238E27FC236}">
                <a16:creationId xmlns:a16="http://schemas.microsoft.com/office/drawing/2014/main" id="{F98F5BE0-5349-470A-A912-F37C13F2D2D0}"/>
              </a:ext>
            </a:extLst>
          </p:cNvPr>
          <p:cNvSpPr/>
          <p:nvPr/>
        </p:nvSpPr>
        <p:spPr>
          <a:xfrm>
            <a:off x="7528648" y="3026134"/>
            <a:ext cx="1069296" cy="7934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78A8F07-5C59-4261-B012-1D9B76BE73BC}"/>
              </a:ext>
            </a:extLst>
          </p:cNvPr>
          <p:cNvSpPr txBox="1"/>
          <p:nvPr/>
        </p:nvSpPr>
        <p:spPr>
          <a:xfrm>
            <a:off x="7456832" y="3094125"/>
            <a:ext cx="12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Order/Referral System</a:t>
            </a:r>
          </a:p>
        </p:txBody>
      </p:sp>
      <p:pic>
        <p:nvPicPr>
          <p:cNvPr id="68" name="Picture 4" descr="Related image">
            <a:extLst>
              <a:ext uri="{FF2B5EF4-FFF2-40B4-BE49-F238E27FC236}">
                <a16:creationId xmlns:a16="http://schemas.microsoft.com/office/drawing/2014/main" id="{724CFB8D-87BF-4CCA-A656-4930E0F9C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387" y="3391288"/>
            <a:ext cx="429818" cy="42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193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Pilot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89525"/>
          </a:xfrm>
        </p:spPr>
        <p:txBody>
          <a:bodyPr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pilot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participants identified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no, please describe concerns/next steps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(Yes/No) 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Planning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status </a:t>
            </a:r>
          </a:p>
          <a:p>
            <a:pPr marL="400050" lvl="1" indent="0"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(Identified scope, budget, pilot participants, use cases priorities, and timeline)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and details -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Timeline - 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status </a:t>
            </a:r>
          </a:p>
          <a:p>
            <a:pPr marL="400050" lvl="1" indent="0"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(Identified requirements for changes needed in EHR/EMR/Software vendor’s systems, in order to implement EMDI use cases and to support EMDI metadata)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and details -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Timeline - 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status </a:t>
            </a:r>
          </a:p>
          <a:p>
            <a:pPr marL="400050" lvl="1" indent="0"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(EHR/EMR/Software vendor’s systems have started implementing per defined requirements)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and details -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Timeline 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5ED6-D327-482B-9473-501C53EEDC81}" type="slidenum">
              <a:rPr lang="en-IN" smtClean="0"/>
              <a:pPr/>
              <a:t>3</a:t>
            </a:fld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6413698"/>
            <a:ext cx="47035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Possible values for </a:t>
            </a: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Not Started, Initiated, Completed or On Hold</a:t>
            </a:r>
          </a:p>
        </p:txBody>
      </p:sp>
    </p:spTree>
    <p:extLst>
      <p:ext uri="{BB962C8B-B14F-4D97-AF65-F5344CB8AC3E}">
        <p14:creationId xmlns:p14="http://schemas.microsoft.com/office/powerpoint/2010/main" val="988171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Pilot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89525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status </a:t>
            </a:r>
          </a:p>
          <a:p>
            <a:pPr marL="400050" lvl="1" indent="0"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(Perform end-to-end testing between providers)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and details –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Timeline – 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Release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</a:p>
          <a:p>
            <a:pPr marL="400050" lvl="1" indent="0"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(EHR/EMR/Software vendor’s systems release updates in production)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and details –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Timeline – 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</a:p>
          <a:p>
            <a:pPr marL="400050" lvl="1" indent="0"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(Provide a demonstration with test patients for CMS to display end-to-end electronic interoperability with selected providers and use cases)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and details –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Timeline – 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5ED6-D327-482B-9473-501C53EEDC81}" type="slidenum">
              <a:rPr lang="en-IN" smtClean="0"/>
              <a:pPr/>
              <a:t>4</a:t>
            </a:fld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6409546"/>
            <a:ext cx="47035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Possible values for </a:t>
            </a: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Not Started, Initiated, Completed or On Hold</a:t>
            </a:r>
          </a:p>
        </p:txBody>
      </p:sp>
    </p:spTree>
    <p:extLst>
      <p:ext uri="{BB962C8B-B14F-4D97-AF65-F5344CB8AC3E}">
        <p14:creationId xmlns:p14="http://schemas.microsoft.com/office/powerpoint/2010/main" val="2972775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Pilot Risks or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89525"/>
          </a:xfrm>
        </p:spPr>
        <p:txBody>
          <a:bodyPr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Explanation of Pilot Risks or Issues, if 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5ED6-D327-482B-9473-501C53EEDC81}" type="slidenum">
              <a:rPr lang="en-IN" smtClean="0"/>
              <a:pPr/>
              <a:t>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8556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Pilot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271"/>
            <a:ext cx="8229600" cy="5262929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 items for this month during pilot implementation, e.g., schedule a meeting with pilot participants to finalize requirements or work with organization A to get assistance on issue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5ED6-D327-482B-9473-501C53EEDC81}" type="slidenum">
              <a:rPr lang="en-IN" smtClean="0"/>
              <a:pPr/>
              <a:t>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48550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271"/>
            <a:ext cx="8229600" cy="5262929"/>
          </a:xfrm>
        </p:spPr>
        <p:txBody>
          <a:bodyPr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 this month during pilot implementation: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for EMDI Implementation Guide or program: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5ED6-D327-482B-9473-501C53EEDC81}" type="slidenum">
              <a:rPr lang="en-IN" smtClean="0"/>
              <a:pPr/>
              <a:t>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25353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Self Evaluation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89525"/>
          </a:xfrm>
        </p:spPr>
        <p:txBody>
          <a:bodyPr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any pain points that you have incurred during EMDI pilot and how are you resolving them.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detailed description of why you have chosen certain industry standards for piloting the use case(s).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the level of effort used for the infrastructure when using the document transfer vendor or describe how you had to improve your infrastructure to align with EMDI.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the lessons learned you are currently facing while implementing the technical standards.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any recommendations for the EMDI program as of now.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your experience with CMS and Scope Infotech under the EMDI program as of now.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any additional implications.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any suggestions for expanding the EMDI use case(s) as of now.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5ED6-D327-482B-9473-501C53EEDC81}" type="slidenum">
              <a:rPr lang="en-IN" smtClean="0"/>
              <a:pPr/>
              <a:t>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613621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9.0&quot;&gt;&lt;object type=&quot;1&quot; unique_id=&quot;10001&quot;&gt;&lt;object type=&quot;2&quot; unique_id=&quot;14925&quot;&gt;&lt;object type=&quot;3&quot; unique_id=&quot;17509&quot;&gt;&lt;property id=&quot;20148&quot; value=&quot;5&quot;/&gt;&lt;property id=&quot;20300&quot; value=&quot;Slide 2 - &amp;quot;Template Instructions&amp;quot;&quot;/&gt;&lt;property id=&quot;20307&quot; value=&quot;258&quot;/&gt;&lt;/object&gt;&lt;object type=&quot;3&quot; unique_id=&quot;17510&quot;&gt;&lt;property id=&quot;20148&quot; value=&quot;5&quot;/&gt;&lt;property id=&quot;20300&quot; value=&quot;Slide 3 - &amp;quot;Template Revision History&amp;quot;&quot;/&gt;&lt;property id=&quot;20307&quot; value=&quot;259&quot;/&gt;&lt;/object&gt;&lt;object type=&quot;3&quot; unique_id=&quot;17511&quot;&gt;&lt;property id=&quot;20148&quot; value=&quot;5&quot;/&gt;&lt;property id=&quot;20300&quot; value=&quot;Slide 4 - &amp;quot;Presenters&amp;quot;&quot;/&gt;&lt;property id=&quot;20307&quot; value=&quot;260&quot;/&gt;&lt;/object&gt;&lt;object type=&quot;3&quot; unique_id=&quot;17512&quot;&gt;&lt;property id=&quot;20148&quot; value=&quot;5&quot;/&gt;&lt;property id=&quot;20300&quot; value=&quot;Slide 5 - &amp;quot;High Level Business Concept&amp;quot;&quot;/&gt;&lt;property id=&quot;20307&quot; value=&quot;261&quot;/&gt;&lt;/object&gt;&lt;object type=&quot;3&quot; unique_id=&quot;17513&quot;&gt;&lt;property id=&quot;20148&quot; value=&quot;5&quot;/&gt;&lt;property id=&quot;20300&quot; value=&quot;Slide 6 - &amp;quot;Project Information&amp;quot;&quot;/&gt;&lt;property id=&quot;20307&quot; value=&quot;262&quot;/&gt;&lt;/object&gt;&lt;object type=&quot;3&quot; unique_id=&quot;17514&quot;&gt;&lt;property id=&quot;20148&quot; value=&quot;5&quot;/&gt;&lt;property id=&quot;20300&quot; value=&quot;Slide 7 - &amp;quot;Proposed System&amp;quot;&quot;/&gt;&lt;property id=&quot;20307&quot; value=&quot;263&quot;/&gt;&lt;/object&gt;&lt;object type=&quot;3&quot; unique_id=&quot;17515&quot;&gt;&lt;property id=&quot;20148&quot; value=&quot;5&quot;/&gt;&lt;property id=&quot;20300&quot; value=&quot;Slide 8 - &amp;quot;AR Findings&amp;quot;&quot;/&gt;&lt;property id=&quot;20307&quot; value=&quot;264&quot;/&gt;&lt;/object&gt;&lt;object type=&quot;3&quot; unique_id=&quot;17516&quot;&gt;&lt;property id=&quot;20148&quot; value=&quot;5&quot;/&gt;&lt;property id=&quot;20300&quot; value=&quot;Slide 9 - &amp;quot;Records Management&amp;quot;&quot;/&gt;&lt;property id=&quot;20307&quot; value=&quot;265&quot;/&gt;&lt;/object&gt;&lt;object type=&quot;3&quot; unique_id=&quot;17517&quot;&gt;&lt;property id=&quot;20148&quot; value=&quot;5&quot;/&gt;&lt;property id=&quot;20300&quot; value=&quot;Slide 10 - &amp;quot;Design Considerations&amp;quot;&quot;/&gt;&lt;property id=&quot;20307&quot; value=&quot;266&quot;/&gt;&lt;/object&gt;&lt;object type=&quot;3&quot; unique_id=&quot;17518&quot;&gt;&lt;property id=&quot;20148&quot; value=&quot;5&quot;/&gt;&lt;property id=&quot;20300&quot; value=&quot;Slide 17 - &amp;quot;System Architecture&amp;quot;&quot;/&gt;&lt;property id=&quot;20307&quot; value=&quot;267&quot;/&gt;&lt;/object&gt;&lt;object type=&quot;3&quot; unique_id=&quot;17519&quot;&gt;&lt;property id=&quot;20148&quot; value=&quot;5&quot;/&gt;&lt;property id=&quot;20300&quot; value=&quot;Slide 19 - &amp;quot;Response Data&amp;quot;&quot;/&gt;&lt;property id=&quot;20307&quot; value=&quot;268&quot;/&gt;&lt;/object&gt;&lt;object type=&quot;3&quot; unique_id=&quot;17520&quot;&gt;&lt;property id=&quot;20148&quot; value=&quot;5&quot;/&gt;&lt;property id=&quot;20300&quot; value=&quot;Slide 20 - &amp;quot;Test Plan&amp;quot;&quot;/&gt;&lt;property id=&quot;20307&quot; value=&quot;269&quot;/&gt;&lt;/object&gt;&lt;object type=&quot;3&quot; unique_id=&quot;17521&quot;&gt;&lt;property id=&quot;20148&quot; value=&quot;5&quot;/&gt;&lt;property id=&quot;20300&quot; value=&quot;Slide 21 - &amp;quot;Release Plan&amp;quot;&quot;/&gt;&lt;property id=&quot;20307&quot; value=&quot;270&quot;/&gt;&lt;/object&gt;&lt;object type=&quot;3&quot; unique_id=&quot;17522&quot;&gt;&lt;property id=&quot;20148&quot; value=&quot;5&quot;/&gt;&lt;property id=&quot;20300&quot; value=&quot;Slide 22 - &amp;quot;Data Conversion&amp;quot;&quot;/&gt;&lt;property id=&quot;20307&quot; value=&quot;271&quot;/&gt;&lt;/object&gt;&lt;object type=&quot;3&quot; unique_id=&quot;17523&quot;&gt;&lt;property id=&quot;20148&quot; value=&quot;5&quot;/&gt;&lt;property id=&quot;20300&quot; value=&quot;Slide 23 - &amp;quot;Project Management Update: Status&amp;quot;&quot;/&gt;&lt;property id=&quot;20307&quot; value=&quot;272&quot;/&gt;&lt;/object&gt;&lt;object type=&quot;3&quot; unique_id=&quot;17524&quot;&gt;&lt;property id=&quot;20148&quot; value=&quot;5&quot;/&gt;&lt;property id=&quot;20300&quot; value=&quot;Slide 24 - &amp;quot;Project Management Update: Risks &amp;amp; Issues&amp;quot;&quot;/&gt;&lt;property id=&quot;20307&quot; value=&quot;273&quot;/&gt;&lt;/object&gt;&lt;object type=&quot;3&quot; unique_id=&quot;17525&quot;&gt;&lt;property id=&quot;20148&quot; value=&quot;5&quot;/&gt;&lt;property id=&quot;20300&quot; value=&quot;Slide 25 - &amp;quot;Project Management Update: Cost &amp;amp; Schedule&amp;quot;&quot;/&gt;&lt;property id=&quot;20307&quot; value=&quot;274&quot;/&gt;&lt;/object&gt;&lt;object type=&quot;3&quot; unique_id=&quot;17526&quot;&gt;&lt;property id=&quot;20148&quot; value=&quot;5&quot;/&gt;&lt;property id=&quot;20300&quot; value=&quot;Slide 26 - &amp;quot;Project Management Update: Deliverables Status&amp;quot;&quot;/&gt;&lt;property id=&quot;20307&quot; value=&quot;275&quot;/&gt;&lt;/object&gt;&lt;object type=&quot;3&quot; unique_id=&quot;17527&quot;&gt;&lt;property id=&quot;20148&quot; value=&quot;5&quot;/&gt;&lt;property id=&quot;20300&quot; value=&quot;Slide 27 - &amp;quot;Conclusion of  Preliminary Design Review for [insert project name]&amp;quot;&quot;/&gt;&lt;property id=&quot;20307&quot; value=&quot;276&quot;/&gt;&lt;/object&gt;&lt;object type=&quot;3&quot; unique_id=&quot;17639&quot;&gt;&lt;property id=&quot;20148&quot; value=&quot;5&quot;/&gt;&lt;property id=&quot;20300&quot; value=&quot;Slide 1 - &amp;quot;[Insert Project Name]&amp;quot;&quot;/&gt;&lt;property id=&quot;20307&quot; value=&quot;277&quot;/&gt;&lt;/object&gt;&lt;object type=&quot;3&quot; unique_id=&quot;17861&quot;&gt;&lt;property id=&quot;20148&quot; value=&quot;5&quot;/&gt;&lt;property id=&quot;20300&quot; value=&quot;Slide 11 - &amp;quot;Design Considerations&amp;quot;&quot;/&gt;&lt;property id=&quot;20307&quot; value=&quot;278&quot;/&gt;&lt;/object&gt;&lt;object type=&quot;3&quot; unique_id=&quot;17862&quot;&gt;&lt;property id=&quot;20148&quot; value=&quot;5&quot;/&gt;&lt;property id=&quot;20300&quot; value=&quot;Slide 12 - &amp;quot;Design Considerations&amp;quot;&quot;/&gt;&lt;property id=&quot;20307&quot; value=&quot;279&quot;/&gt;&lt;/object&gt;&lt;object type=&quot;3&quot; unique_id=&quot;17863&quot;&gt;&lt;property id=&quot;20148&quot; value=&quot;5&quot;/&gt;&lt;property id=&quot;20300&quot; value=&quot;Slide 13 - &amp;quot;Design Considerations&amp;quot;&quot;/&gt;&lt;property id=&quot;20307&quot; value=&quot;280&quot;/&gt;&lt;/object&gt;&lt;object type=&quot;3&quot; unique_id=&quot;17864&quot;&gt;&lt;property id=&quot;20148&quot; value=&quot;5&quot;/&gt;&lt;property id=&quot;20300&quot; value=&quot;Slide 14 - &amp;quot;Design Considerations&amp;quot;&quot;/&gt;&lt;property id=&quot;20307&quot; value=&quot;281&quot;/&gt;&lt;/object&gt;&lt;object type=&quot;3&quot; unique_id=&quot;17865&quot;&gt;&lt;property id=&quot;20148&quot; value=&quot;5&quot;/&gt;&lt;property id=&quot;20300&quot; value=&quot;Slide 15 - &amp;quot;Design Considerations&amp;quot;&quot;/&gt;&lt;property id=&quot;20307&quot; value=&quot;282&quot;/&gt;&lt;/object&gt;&lt;object type=&quot;3&quot; unique_id=&quot;17866&quot;&gt;&lt;property id=&quot;20148&quot; value=&quot;5&quot;/&gt;&lt;property id=&quot;20300&quot; value=&quot;Slide 16 - &amp;quot;Design Considerations&amp;quot;&quot;/&gt;&lt;property id=&quot;20307&quot; value=&quot;283&quot;/&gt;&lt;/object&gt;&lt;object type=&quot;3&quot; unique_id=&quot;18008&quot;&gt;&lt;property id=&quot;20148&quot; value=&quot;5&quot;/&gt;&lt;property id=&quot;20300&quot; value=&quot;Slide 18 - &amp;quot;Performance Measurement Area Technology&amp;quot;&quot;/&gt;&lt;property id=&quot;20307&quot; value=&quot;284&quot;/&gt;&lt;/object&gt;&lt;/object&gt;&lt;object type=&quot;8&quot; unique_id=&quot;14929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TRB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E8EC00B3769843BC761B96316F8B50" ma:contentTypeVersion="13" ma:contentTypeDescription="Create a new document." ma:contentTypeScope="" ma:versionID="e54c632e0cb20093e5b0799ed693a904">
  <xsd:schema xmlns:xsd="http://www.w3.org/2001/XMLSchema" xmlns:xs="http://www.w3.org/2001/XMLSchema" xmlns:p="http://schemas.microsoft.com/office/2006/metadata/properties" xmlns:ns2="e60c316a-3d1c-482c-857d-35b42f154149" xmlns:ns3="3192e562-5929-4921-b0e9-baac2eff0505" xmlns:ns4="b3069b54-9778-4719-92a2-c9b73d278ff3" targetNamespace="http://schemas.microsoft.com/office/2006/metadata/properties" ma:root="true" ma:fieldsID="021e05c4ac4ba3df2023ada24309cdea" ns2:_="" ns3:_="" ns4:_="">
    <xsd:import namespace="e60c316a-3d1c-482c-857d-35b42f154149"/>
    <xsd:import namespace="3192e562-5929-4921-b0e9-baac2eff0505"/>
    <xsd:import namespace="b3069b54-9778-4719-92a2-c9b73d278ff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EventHashCode" minOccurs="0"/>
                <xsd:element ref="ns4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0c316a-3d1c-482c-857d-35b42f15414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92e562-5929-4921-b0e9-baac2eff0505" elementFormDefault="qualified">
    <xsd:import namespace="http://schemas.microsoft.com/office/2006/documentManagement/types"/>
    <xsd:import namespace="http://schemas.microsoft.com/office/infopath/2007/PartnerControls"/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069b54-9778-4719-92a2-c9b73d278f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3F6AB8-BD9B-408E-A5D0-2B711C5D6943}">
  <ds:schemaRefs>
    <ds:schemaRef ds:uri="http://www.w3.org/XML/1998/namespace"/>
    <ds:schemaRef ds:uri="3192e562-5929-4921-b0e9-baac2eff0505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b3069b54-9778-4719-92a2-c9b73d278ff3"/>
    <ds:schemaRef ds:uri="http://purl.org/dc/dcmitype/"/>
    <ds:schemaRef ds:uri="http://schemas.microsoft.com/office/infopath/2007/PartnerControls"/>
    <ds:schemaRef ds:uri="e60c316a-3d1c-482c-857d-35b42f15414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A70BF3C-3CE0-4C36-8D44-944BF2DDB9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8BDA5D-333D-4396-B53A-89D1F13B2C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60c316a-3d1c-482c-857d-35b42f154149"/>
    <ds:schemaRef ds:uri="3192e562-5929-4921-b0e9-baac2eff0505"/>
    <ds:schemaRef ds:uri="b3069b54-9778-4719-92a2-c9b73d278f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TRBTemplate</Template>
  <TotalTime>17916</TotalTime>
  <Words>884</Words>
  <Application>Microsoft Office PowerPoint</Application>
  <PresentationFormat>On-screen Show (4:3)</PresentationFormat>
  <Paragraphs>140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</vt:lpstr>
      <vt:lpstr>Courier New</vt:lpstr>
      <vt:lpstr>Times New Roman</vt:lpstr>
      <vt:lpstr>TRBTemplate</vt:lpstr>
      <vt:lpstr>Electronic Medical Documentation Interoperability (EMDI) Pilot Update</vt:lpstr>
      <vt:lpstr>Pilot Overview</vt:lpstr>
      <vt:lpstr>EMDI Pilot Overview</vt:lpstr>
      <vt:lpstr>Pilot Updates</vt:lpstr>
      <vt:lpstr>Pilot Updates</vt:lpstr>
      <vt:lpstr>Pilot Risks or Issues</vt:lpstr>
      <vt:lpstr>Pilot Next Steps</vt:lpstr>
      <vt:lpstr>Lessons Learned</vt:lpstr>
      <vt:lpstr>Self Evaluation Questions</vt:lpstr>
      <vt:lpstr>Submission Directions</vt:lpstr>
      <vt:lpstr>Comments or Questions?</vt:lpstr>
    </vt:vector>
  </TitlesOfParts>
  <Company>CMS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EMDI_Pilot_Update_Template</dc:title>
  <dc:creator>Ray Wilkerson</dc:creator>
  <cp:lastModifiedBy>Ray Wilkerson</cp:lastModifiedBy>
  <cp:revision>1043</cp:revision>
  <cp:lastPrinted>2017-03-31T16:52:14Z</cp:lastPrinted>
  <dcterms:created xsi:type="dcterms:W3CDTF">2014-04-28T21:36:35Z</dcterms:created>
  <dcterms:modified xsi:type="dcterms:W3CDTF">2019-08-01T17:00:55Z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0x010100ECE8EC00B3769843BC761B96316F8B50</vt:lpwstr>
  </property>
  <property fmtid="{D5CDD505-2E9C-101B-9397-08002B2CF9AE}" pid="3" name="Status">
    <vt:lpwstr>Current (Published)</vt:lpwstr>
  </property>
  <property fmtid="{D5CDD505-2E9C-101B-9397-08002B2CF9AE}" pid="4" name="Document Type">
    <vt:lpwstr>Life Cycle Document or Template</vt:lpwstr>
  </property>
  <property fmtid="{D5CDD505-2E9C-101B-9397-08002B2CF9AE}" pid="5" name="Category">
    <vt:lpwstr>XLC</vt:lpwstr>
  </property>
  <property fmtid="{D5CDD505-2E9C-101B-9397-08002B2CF9AE}" pid="6" name="Document Sub-Type">
    <vt:lpwstr>;#Template - Gate Review;#</vt:lpwstr>
  </property>
  <property fmtid="{D5CDD505-2E9C-101B-9397-08002B2CF9AE}" pid="7" name="CMS Website URL">
    <vt:lpwstr>, </vt:lpwstr>
  </property>
  <property fmtid="{D5CDD505-2E9C-101B-9397-08002B2CF9AE}" pid="8" name="Archive">
    <vt:bool>true</vt:bool>
  </property>
  <property fmtid="{D5CDD505-2E9C-101B-9397-08002B2CF9AE}" pid="9" name="_NewReviewCycle">
    <vt:lpwstr/>
  </property>
</Properties>
</file>