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PPT_TemplateB.jpg"/>
          <p:cNvPicPr>
            <a:picLocks noChangeAspect="1"/>
          </p:cNvPicPr>
          <p:nvPr userDrawn="1"/>
        </p:nvPicPr>
        <p:blipFill>
          <a:blip r:embed="rId2"/>
          <a:srcRect l="21944" t="60098" r="13750" b="11731"/>
          <a:stretch>
            <a:fillRect/>
          </a:stretch>
        </p:blipFill>
        <p:spPr bwMode="auto">
          <a:xfrm>
            <a:off x="0" y="4762500"/>
            <a:ext cx="91440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339977"/>
            <a:ext cx="70866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EE563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435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Font typeface="Arial" pitchFamily="34" charset="0"/>
              <a:buChar char="•"/>
              <a:defRPr sz="2000" b="1" baseline="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FB5B7E76-27A3-4445-82F7-BFA6ABDB46F9}" type="datetimeFigureOut">
              <a:rPr lang="en-US">
                <a:solidFill>
                  <a:prstClr val="black"/>
                </a:solidFill>
                <a:latin typeface="Arial" charset="0"/>
                <a:ea typeface="ＭＳ Ｐゴシック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6/18/2015</a:t>
            </a:fld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E1A5DB0C-5155-4E26-88A0-21629CE60A71}" type="slidenum">
              <a:rPr lang="en-US">
                <a:solidFill>
                  <a:prstClr val="black"/>
                </a:solidFill>
                <a:latin typeface="Arial" charset="0"/>
                <a:ea typeface="ＭＳ Ｐゴシック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45468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BC80B669-6598-4860-A3B6-32406B992B1F}" type="datetimeFigureOut">
              <a:rPr lang="en-US">
                <a:solidFill>
                  <a:prstClr val="black"/>
                </a:solidFill>
                <a:latin typeface="Arial" charset="0"/>
                <a:ea typeface="ＭＳ Ｐゴシック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6/18/2015</a:t>
            </a:fld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/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B0945181-D6D7-4636-8D1D-F404F8CB6C54}" type="slidenum">
              <a:rPr lang="en-US" smtClean="0">
                <a:solidFill>
                  <a:prstClr val="black"/>
                </a:solidFill>
                <a:latin typeface="Arial" charset="0"/>
                <a:ea typeface="ＭＳ Ｐゴシック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25714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31572C31-04F2-41B4-92EA-F202A42F7C12}" type="datetimeFigureOut">
              <a:rPr lang="en-US">
                <a:solidFill>
                  <a:prstClr val="black"/>
                </a:solidFill>
                <a:latin typeface="Arial" charset="0"/>
                <a:ea typeface="ＭＳ Ｐゴシック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6/18/2015</a:t>
            </a:fld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1545385C-32B0-4B72-8303-36A42EAB5186}" type="slidenum">
              <a:rPr lang="en-US" smtClean="0">
                <a:solidFill>
                  <a:prstClr val="black"/>
                </a:solidFill>
                <a:latin typeface="Arial" charset="0"/>
                <a:ea typeface="ＭＳ Ｐゴシック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36131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PPT_TemplateB.jpg"/>
          <p:cNvPicPr>
            <a:picLocks noChangeAspect="1"/>
          </p:cNvPicPr>
          <p:nvPr/>
        </p:nvPicPr>
        <p:blipFill>
          <a:blip r:embed="rId6"/>
          <a:srcRect l="21944" t="60098" r="13750" b="14635"/>
          <a:stretch>
            <a:fillRect/>
          </a:stretch>
        </p:blipFill>
        <p:spPr bwMode="auto">
          <a:xfrm>
            <a:off x="0" y="4978400"/>
            <a:ext cx="914400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73063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71601"/>
            <a:ext cx="8229600" cy="477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381000" y="1219202"/>
            <a:ext cx="8229600" cy="1587"/>
          </a:xfrm>
          <a:prstGeom prst="line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706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txStyles>
    <p:titleStyle>
      <a:lvl1pPr algn="l" defTabSz="457200" rtl="0" fontAlgn="base">
        <a:spcBef>
          <a:spcPct val="0"/>
        </a:spcBef>
        <a:spcAft>
          <a:spcPct val="0"/>
        </a:spcAft>
        <a:defRPr sz="4000" kern="1200">
          <a:solidFill>
            <a:srgbClr val="025AA3"/>
          </a:solidFill>
          <a:latin typeface="Century"/>
          <a:ea typeface="ＭＳ Ｐゴシック" charset="0"/>
          <a:cs typeface="Century"/>
        </a:defRPr>
      </a:lvl1pPr>
      <a:lvl2pPr algn="l" defTabSz="457200" rtl="0" fontAlgn="base">
        <a:spcBef>
          <a:spcPct val="0"/>
        </a:spcBef>
        <a:spcAft>
          <a:spcPct val="0"/>
        </a:spcAft>
        <a:defRPr sz="4000">
          <a:solidFill>
            <a:srgbClr val="025AA3"/>
          </a:solidFill>
          <a:latin typeface="Century" pitchFamily="18" charset="0"/>
          <a:ea typeface="ＭＳ Ｐゴシック" charset="0"/>
          <a:cs typeface="Century" pitchFamily="18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4000">
          <a:solidFill>
            <a:srgbClr val="025AA3"/>
          </a:solidFill>
          <a:latin typeface="Century" pitchFamily="18" charset="0"/>
          <a:ea typeface="ＭＳ Ｐゴシック" charset="0"/>
          <a:cs typeface="Century" pitchFamily="18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4000">
          <a:solidFill>
            <a:srgbClr val="025AA3"/>
          </a:solidFill>
          <a:latin typeface="Century" pitchFamily="18" charset="0"/>
          <a:ea typeface="ＭＳ Ｐゴシック" charset="0"/>
          <a:cs typeface="Century" pitchFamily="18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4000">
          <a:solidFill>
            <a:srgbClr val="025AA3"/>
          </a:solidFill>
          <a:latin typeface="Century" pitchFamily="18" charset="0"/>
          <a:ea typeface="ＭＳ Ｐゴシック" charset="0"/>
          <a:cs typeface="Century" pitchFamily="18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rgbClr val="025AA3"/>
          </a:solidFill>
          <a:latin typeface="Century" pitchFamily="18" charset="0"/>
          <a:ea typeface="Century" pitchFamily="18" charset="0"/>
          <a:cs typeface="Century" pitchFamily="18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rgbClr val="025AA3"/>
          </a:solidFill>
          <a:latin typeface="Century" pitchFamily="18" charset="0"/>
          <a:ea typeface="Century" pitchFamily="18" charset="0"/>
          <a:cs typeface="Century" pitchFamily="18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rgbClr val="025AA3"/>
          </a:solidFill>
          <a:latin typeface="Century" pitchFamily="18" charset="0"/>
          <a:ea typeface="Century" pitchFamily="18" charset="0"/>
          <a:cs typeface="Century" pitchFamily="18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rgbClr val="025AA3"/>
          </a:solidFill>
          <a:latin typeface="Century" pitchFamily="18" charset="0"/>
          <a:ea typeface="Century" pitchFamily="18" charset="0"/>
          <a:cs typeface="Century" pitchFamily="18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Clr>
          <a:srgbClr val="025AA3"/>
        </a:buClr>
        <a:buFont typeface="Arial" charset="0"/>
        <a:buChar char="•"/>
        <a:defRPr sz="2800" kern="1200">
          <a:solidFill>
            <a:srgbClr val="7F7F7F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Clr>
          <a:srgbClr val="025AA3"/>
        </a:buClr>
        <a:buFont typeface="Arial" charset="0"/>
        <a:buChar char="–"/>
        <a:defRPr sz="2400" kern="1200">
          <a:solidFill>
            <a:srgbClr val="7F7F7F"/>
          </a:solidFill>
          <a:latin typeface="Arial"/>
          <a:ea typeface="Arial" charset="0"/>
          <a:cs typeface="Arial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Clr>
          <a:srgbClr val="025AA3"/>
        </a:buClr>
        <a:buFont typeface="Arial" charset="0"/>
        <a:buChar char="•"/>
        <a:defRPr sz="2000" kern="1200">
          <a:solidFill>
            <a:srgbClr val="7F7F7F"/>
          </a:solidFill>
          <a:latin typeface="Arial"/>
          <a:ea typeface="Arial" charset="0"/>
          <a:cs typeface="Arial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Clr>
          <a:srgbClr val="025AA3"/>
        </a:buClr>
        <a:buFont typeface="Arial" charset="0"/>
        <a:buChar char="–"/>
        <a:defRPr kern="1200">
          <a:solidFill>
            <a:srgbClr val="7F7F7F"/>
          </a:solidFill>
          <a:latin typeface="Arial"/>
          <a:ea typeface="Arial" charset="0"/>
          <a:cs typeface="Arial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Clr>
          <a:srgbClr val="025AA3"/>
        </a:buClr>
        <a:buFont typeface="Arial" charset="0"/>
        <a:buChar char="»"/>
        <a:defRPr kern="1200">
          <a:solidFill>
            <a:srgbClr val="7F7F7F"/>
          </a:solidFill>
          <a:latin typeface="Arial"/>
          <a:ea typeface="Arial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cwelch@speedscript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rebuchet MS" panose="020B0603020202020204" pitchFamily="34" charset="0"/>
              </a:rPr>
              <a:t>Digital </a:t>
            </a:r>
            <a:r>
              <a:rPr lang="en-US" sz="3600" dirty="0" err="1" smtClean="0">
                <a:latin typeface="Trebuchet MS" panose="020B0603020202020204" pitchFamily="34" charset="0"/>
              </a:rPr>
              <a:t>Simplistics</a:t>
            </a:r>
            <a:r>
              <a:rPr lang="en-US" sz="3600" dirty="0" smtClean="0">
                <a:latin typeface="Trebuchet MS" panose="020B0603020202020204" pitchFamily="34" charset="0"/>
              </a:rPr>
              <a:t> Pilot – Use Case 2</a:t>
            </a:r>
            <a:endParaRPr lang="en-US" sz="3600" dirty="0">
              <a:latin typeface="Trebuchet MS" panose="020B0603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1293628"/>
            <a:ext cx="2133600" cy="468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prstClr val="white"/>
                </a:solidFill>
              </a:rPr>
              <a:t>Pharmacy IT System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29000" y="1295400"/>
            <a:ext cx="2133600" cy="4647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PDMP HUB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77000" y="1295400"/>
            <a:ext cx="2133600" cy="4445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PDMP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81000" y="2408274"/>
            <a:ext cx="2225748" cy="1981200"/>
          </a:xfrm>
          <a:prstGeom prst="rect">
            <a:avLst/>
          </a:prstGeom>
          <a:solidFill>
            <a:srgbClr val="4BACC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>
                <a:solidFill>
                  <a:srgbClr val="7030A0"/>
                </a:solidFill>
                <a:cs typeface="Arial" pitchFamily="34" charset="0"/>
              </a:rPr>
              <a:t>Pharmacy IT</a:t>
            </a: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en-US" b="1" dirty="0">
                <a:solidFill>
                  <a:srgbClr val="7030A0"/>
                </a:solidFill>
                <a:cs typeface="Arial" pitchFamily="34" charset="0"/>
              </a:rPr>
              <a:t>System</a:t>
            </a:r>
          </a:p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cs typeface="Arial" pitchFamily="34" charset="0"/>
              </a:rPr>
              <a:t>Digital </a:t>
            </a:r>
            <a:r>
              <a:rPr lang="en-US" sz="2800" b="1" dirty="0" err="1">
                <a:solidFill>
                  <a:prstClr val="black">
                    <a:lumMod val="85000"/>
                    <a:lumOff val="15000"/>
                  </a:prstClr>
                </a:solidFill>
                <a:cs typeface="Arial" pitchFamily="34" charset="0"/>
              </a:rPr>
              <a:t>Simplistics</a:t>
            </a:r>
            <a:endParaRPr lang="en-US" sz="2800" dirty="0">
              <a:solidFill>
                <a:prstClr val="black">
                  <a:lumMod val="85000"/>
                  <a:lumOff val="15000"/>
                </a:prstClr>
              </a:solidFill>
              <a:latin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lowchart: Punched Tape 5"/>
          <p:cNvSpPr/>
          <p:nvPr/>
        </p:nvSpPr>
        <p:spPr>
          <a:xfrm>
            <a:off x="407581" y="4584405"/>
            <a:ext cx="2209800" cy="457200"/>
          </a:xfrm>
          <a:prstGeom prst="flowChartPunchedTap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prstClr val="white"/>
                </a:solidFill>
              </a:rPr>
              <a:t>ASAP Web Services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3228975" y="2408274"/>
            <a:ext cx="2533650" cy="1981200"/>
          </a:xfrm>
          <a:prstGeom prst="can">
            <a:avLst>
              <a:gd name="adj" fmla="val 25000"/>
            </a:avLst>
          </a:prstGeom>
          <a:gradFill rotWithShape="0">
            <a:gsLst>
              <a:gs pos="0">
                <a:srgbClr val="B2A1C7"/>
              </a:gs>
              <a:gs pos="50000">
                <a:srgbClr val="E5DFEC"/>
              </a:gs>
              <a:gs pos="100000">
                <a:srgbClr val="B2A1C7"/>
              </a:gs>
            </a:gsLst>
            <a:lin ang="18900000" scaled="1"/>
          </a:gradFill>
          <a:ln w="12700">
            <a:solidFill>
              <a:srgbClr val="B2A1C7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>
                <a:solidFill>
                  <a:srgbClr val="7030A0"/>
                </a:solidFill>
                <a:cs typeface="Arial" pitchFamily="34" charset="0"/>
              </a:rPr>
              <a:t>PDMP Hub</a:t>
            </a:r>
          </a:p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n-US" sz="2800" b="1" dirty="0">
                <a:solidFill>
                  <a:prstClr val="black"/>
                </a:solidFill>
                <a:cs typeface="Arial" pitchFamily="34" charset="0"/>
              </a:rPr>
              <a:t>TBD (</a:t>
            </a:r>
            <a:r>
              <a:rPr lang="en-US" sz="2800" b="1" dirty="0" err="1">
                <a:solidFill>
                  <a:prstClr val="black"/>
                </a:solidFill>
                <a:cs typeface="Arial" pitchFamily="34" charset="0"/>
              </a:rPr>
              <a:t>Appriss</a:t>
            </a:r>
            <a:r>
              <a:rPr lang="en-US" sz="2800" b="1" dirty="0">
                <a:solidFill>
                  <a:prstClr val="black"/>
                </a:solidFill>
                <a:cs typeface="Arial" pitchFamily="34" charset="0"/>
              </a:rPr>
              <a:t>)</a:t>
            </a:r>
            <a:endParaRPr lang="en-US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374219" y="2408274"/>
            <a:ext cx="2236381" cy="1981200"/>
          </a:xfrm>
          <a:prstGeom prst="rect">
            <a:avLst/>
          </a:prstGeom>
          <a:gradFill rotWithShape="0">
            <a:gsLst>
              <a:gs pos="0">
                <a:srgbClr val="FABF8F"/>
              </a:gs>
              <a:gs pos="50000">
                <a:srgbClr val="F79646"/>
              </a:gs>
              <a:gs pos="100000">
                <a:srgbClr val="FABF8F"/>
              </a:gs>
            </a:gsLst>
            <a:lin ang="5400000" scaled="1"/>
          </a:gradFill>
          <a:ln w="12700">
            <a:solidFill>
              <a:srgbClr val="F79646"/>
            </a:solidFill>
            <a:miter lim="800000"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>
                <a:solidFill>
                  <a:srgbClr val="7030A0"/>
                </a:solidFill>
                <a:cs typeface="Arial" pitchFamily="34" charset="0"/>
              </a:rPr>
              <a:t>PDMP</a:t>
            </a:r>
            <a:endParaRPr lang="en-US" sz="2000" b="1" dirty="0">
              <a:solidFill>
                <a:srgbClr val="7030A0"/>
              </a:solidFill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n-US" sz="2800" b="1" dirty="0">
                <a:solidFill>
                  <a:prstClr val="black"/>
                </a:solidFill>
                <a:cs typeface="Arial" pitchFamily="34" charset="0"/>
              </a:rPr>
              <a:t>TBD</a:t>
            </a:r>
            <a:endParaRPr lang="en-US" sz="2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Flowchart: Punched Tape 12"/>
          <p:cNvSpPr/>
          <p:nvPr/>
        </p:nvSpPr>
        <p:spPr>
          <a:xfrm>
            <a:off x="6374218" y="4584405"/>
            <a:ext cx="2236381" cy="457200"/>
          </a:xfrm>
          <a:prstGeom prst="flowChartPunchedTap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prstClr val="white"/>
                </a:solidFill>
              </a:rPr>
              <a:t>TBD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12" name="Left-Right Arrow 11"/>
          <p:cNvSpPr/>
          <p:nvPr/>
        </p:nvSpPr>
        <p:spPr>
          <a:xfrm>
            <a:off x="2577620" y="3284574"/>
            <a:ext cx="694217" cy="2286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514600" y="1540392"/>
            <a:ext cx="93234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5562600" y="1540392"/>
            <a:ext cx="93234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Left-Right Arrow 38"/>
          <p:cNvSpPr/>
          <p:nvPr/>
        </p:nvSpPr>
        <p:spPr>
          <a:xfrm>
            <a:off x="5723749" y="3284574"/>
            <a:ext cx="694217" cy="2286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6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rebuchet MS" panose="020B0603020202020204" pitchFamily="34" charset="0"/>
              </a:rPr>
              <a:t>Pilot Considerations</a:t>
            </a:r>
            <a:endParaRPr lang="en-US" sz="3600" dirty="0">
              <a:latin typeface="Trebuchet MS" panose="020B06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5867400" cy="4773613"/>
          </a:xfrm>
        </p:spPr>
        <p:txBody>
          <a:bodyPr>
            <a:normAutofit/>
          </a:bodyPr>
          <a:lstStyle/>
          <a:p>
            <a:r>
              <a:rPr lang="en-US" dirty="0" smtClean="0"/>
              <a:t>Timeline</a:t>
            </a:r>
          </a:p>
          <a:p>
            <a:pPr lvl="1"/>
            <a:r>
              <a:rPr lang="en-US" dirty="0" smtClean="0"/>
              <a:t>Once partnered with a PDMP and HUB, can dedicate time in Q4 of this year</a:t>
            </a:r>
          </a:p>
          <a:p>
            <a:r>
              <a:rPr lang="en-US" dirty="0" smtClean="0"/>
              <a:t>Final Specifications needed</a:t>
            </a:r>
          </a:p>
          <a:p>
            <a:pPr lvl="1"/>
            <a:r>
              <a:rPr lang="en-US" dirty="0" smtClean="0"/>
              <a:t>Currently have no connection to a HUB</a:t>
            </a:r>
          </a:p>
          <a:p>
            <a:pPr lvl="1"/>
            <a:r>
              <a:rPr lang="en-US" dirty="0" smtClean="0"/>
              <a:t>Need to partner with a PDMP</a:t>
            </a:r>
          </a:p>
          <a:p>
            <a:pPr lvl="2"/>
            <a:r>
              <a:rPr lang="en-US" dirty="0" smtClean="0"/>
              <a:t>Possibly Kentucky or Kansas (if Kansas signs </a:t>
            </a:r>
            <a:r>
              <a:rPr lang="en-US" dirty="0"/>
              <a:t>up </a:t>
            </a:r>
            <a:r>
              <a:rPr lang="en-US" dirty="0" smtClean="0"/>
              <a:t>for the pilot as </a:t>
            </a:r>
            <a:r>
              <a:rPr lang="en-US" dirty="0"/>
              <a:t>a </a:t>
            </a:r>
            <a:r>
              <a:rPr lang="en-US" smtClean="0"/>
              <a:t>PDMP)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629400" y="0"/>
            <a:ext cx="2514600" cy="1219200"/>
          </a:xfrm>
          <a:prstGeom prst="rect">
            <a:avLst/>
          </a:prstGeom>
          <a:solidFill>
            <a:srgbClr val="999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prstClr val="white"/>
                </a:solidFill>
              </a:rPr>
              <a:t>Pilot Team</a:t>
            </a:r>
          </a:p>
          <a:p>
            <a:pPr marL="169863" lvl="1" indent="-117475">
              <a:buFont typeface="Arial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Chuck Welch - CTO </a:t>
            </a:r>
            <a:r>
              <a:rPr lang="en-US" sz="1400" dirty="0">
                <a:solidFill>
                  <a:prstClr val="white"/>
                </a:solidFill>
                <a:latin typeface="Arial"/>
                <a:cs typeface="Arial"/>
                <a:hlinkClick r:id="rId2"/>
              </a:rPr>
              <a:t>cwelch@</a:t>
            </a:r>
            <a:r>
              <a:rPr lang="en-US" sz="1400" dirty="0">
                <a:solidFill>
                  <a:prstClr val="white"/>
                </a:solidFill>
                <a:latin typeface="Arial"/>
                <a:cs typeface="Arial"/>
                <a:hlinkClick r:id="rId2"/>
              </a:rPr>
              <a:t>speedscript.com</a:t>
            </a:r>
            <a:r>
              <a:rPr lang="en-US" sz="1400" dirty="0">
                <a:solidFill>
                  <a:prstClr val="white"/>
                </a:solidFill>
                <a:latin typeface="Arial"/>
                <a:cs typeface="Arial"/>
              </a:rPr>
              <a:t> </a:t>
            </a:r>
          </a:p>
          <a:p>
            <a:pPr marL="169863" lvl="1" indent="-117475">
              <a:buFont typeface="Arial" pitchFamily="34" charset="0"/>
              <a:buChar char="•"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99373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88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Theme</vt:lpstr>
      <vt:lpstr>Digital Simplistics Pilot – Use Case 2</vt:lpstr>
      <vt:lpstr>Pilot Considerations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PDMP &amp; Health IT Integration Digital Simplistics Pilot </dc:title>
  <dc:creator>tgomez</dc:creator>
  <cp:lastModifiedBy>tgomez</cp:lastModifiedBy>
  <cp:revision>2</cp:revision>
  <dcterms:created xsi:type="dcterms:W3CDTF">2015-06-18T15:35:02Z</dcterms:created>
  <dcterms:modified xsi:type="dcterms:W3CDTF">2015-06-18T15:52:44Z</dcterms:modified>
</cp:coreProperties>
</file>