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9"/>
  </p:notesMasterIdLst>
  <p:sldIdLst>
    <p:sldId id="299" r:id="rId2"/>
    <p:sldId id="341" r:id="rId3"/>
    <p:sldId id="403" r:id="rId4"/>
    <p:sldId id="480" r:id="rId5"/>
    <p:sldId id="551" r:id="rId6"/>
    <p:sldId id="490" r:id="rId7"/>
    <p:sldId id="491" r:id="rId8"/>
  </p:sldIdLst>
  <p:sldSz cx="9144000" cy="6858000" type="screen4x3"/>
  <p:notesSz cx="7010400" cy="9296400"/>
  <p:custDataLst>
    <p:tags r:id="rId1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 Anne Chua" initials="JAC" lastIdx="7" clrIdx="0"/>
  <p:cmAuthor id="1" name="Rita Torkzadeh" initials="R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  <a:srgbClr val="3876C2"/>
    <a:srgbClr val="6600FF"/>
    <a:srgbClr val="FF33CC"/>
    <a:srgbClr val="397DCF"/>
    <a:srgbClr val="4383D1"/>
    <a:srgbClr val="3167A9"/>
    <a:srgbClr val="898989"/>
    <a:srgbClr val="8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654" autoAdjust="0"/>
    <p:restoredTop sz="95862" autoAdjust="0"/>
  </p:normalViewPr>
  <p:slideViewPr>
    <p:cSldViewPr snapToGrid="0" snapToObjects="1">
      <p:cViewPr>
        <p:scale>
          <a:sx n="95" d="100"/>
          <a:sy n="95" d="100"/>
        </p:scale>
        <p:origin x="-1770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5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51FC0E3-81C9-4AE7-8722-68968E9E1D0E}" type="datetimeFigureOut">
              <a:rPr lang="en-US" smtClean="0"/>
              <a:pPr/>
              <a:t>6/26/2015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8DB122-5738-43FC-91C4-E2CDCE53AC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60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61F989-2321-8240-AD0F-3A9D3F5A4DE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/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/>
              <a:t>DRAFT: Not for distribution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45605B-E5C2-452B-A920-FF28861A904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B2E7A-DE53-4610-9768-D97E270CB2F2}" type="slidenum">
              <a:rPr lang="en-US">
                <a:latin typeface="Arial" charset="0"/>
                <a:ea typeface="ＭＳ Ｐゴシック"/>
                <a:cs typeface="ＭＳ Ｐゴシック"/>
              </a:rPr>
              <a:pPr/>
              <a:t>7</a:t>
            </a:fld>
            <a:endParaRPr lang="en-US" dirty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8320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c-puttingI-pptsubpage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2" Type="http://schemas.openxmlformats.org/officeDocument/2006/relationships/hyperlink" Target="mailto:jamie.parker@esacinc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2" Type="http://schemas.openxmlformats.org/officeDocument/2006/relationships/hyperlink" Target="http://wiki.siframework.org/Data+Provenance+Initiativ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amie.parker@esacinc.com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mailto:jamie.parker@esacinc.com" TargetMode="External"/><Relationship Id="rId13" Type="http://schemas.openxmlformats.org/officeDocument/2006/relationships/hyperlink" Target="mailto:rebecca.angeles@esacinc.com" TargetMode="External"/><Relationship Id="rId3" Type="http://schemas.openxmlformats.org/officeDocument/2006/relationships/hyperlink" Target="mailto:jc@securityrs.com" TargetMode="External"/><Relationship Id="rId7" Type="http://schemas.openxmlformats.org/officeDocument/2006/relationships/hyperlink" Target="mailto:bobyencha@maine.rr.com" TargetMode="External"/><Relationship Id="rId12" Type="http://schemas.openxmlformats.org/officeDocument/2006/relationships/hyperlink" Target="mailto:michael.samuels@esacinc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lc@securityrs.com" TargetMode="External"/><Relationship Id="rId11" Type="http://schemas.openxmlformats.org/officeDocument/2006/relationships/hyperlink" Target="mailto:apurva.dharia@esacinc.com" TargetMode="External"/><Relationship Id="rId5" Type="http://schemas.openxmlformats.org/officeDocument/2006/relationships/hyperlink" Target="mailto:mera.choi@hhs.gov" TargetMode="External"/><Relationship Id="rId10" Type="http://schemas.openxmlformats.org/officeDocument/2006/relationships/hyperlink" Target="mailto:atanu.sen@accenture.com" TargetMode="External"/><Relationship Id="rId4" Type="http://schemas.openxmlformats.org/officeDocument/2006/relationships/hyperlink" Target="mailto:Rose-Marie.Nsahlai@hhs.gov" TargetMode="External"/><Relationship Id="rId9" Type="http://schemas.openxmlformats.org/officeDocument/2006/relationships/hyperlink" Target="mailto:perri.smith@accenturefederal.com" TargetMode="External"/><Relationship Id="rId14" Type="http://schemas.openxmlformats.org/officeDocument/2006/relationships/hyperlink" Target="mailto:zachary.may@esacinc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ONC_PPT_F_cover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382000" cy="1609725"/>
          </a:xfrm>
        </p:spPr>
        <p:txBody>
          <a:bodyPr rtlCol="0" anchor="t">
            <a:noAutofit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Data Provenance All Hands Community Meeting</a:t>
            </a:r>
            <a:endParaRPr lang="en-US" sz="3600" dirty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3" name="Subtitle 6"/>
          <p:cNvSpPr txBox="1">
            <a:spLocks/>
          </p:cNvSpPr>
          <p:nvPr/>
        </p:nvSpPr>
        <p:spPr>
          <a:xfrm>
            <a:off x="577018" y="3705225"/>
            <a:ext cx="7240588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July 2nd, 2015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1" y="357279"/>
            <a:ext cx="8229600" cy="936625"/>
          </a:xfrm>
        </p:spPr>
        <p:txBody>
          <a:bodyPr/>
          <a:lstStyle/>
          <a:p>
            <a:r>
              <a:rPr lang="en-US" dirty="0" smtClean="0"/>
              <a:t>Meeting Etiquette 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88901" y="1181099"/>
            <a:ext cx="5524499" cy="5676901"/>
          </a:xfrm>
        </p:spPr>
        <p:txBody>
          <a:bodyPr>
            <a:noAutofit/>
          </a:bodyPr>
          <a:lstStyle/>
          <a:p>
            <a:r>
              <a:rPr lang="en-US" sz="2200" dirty="0" smtClean="0"/>
              <a:t>Please</a:t>
            </a:r>
            <a:r>
              <a:rPr lang="en-US" sz="2200" b="1" dirty="0" smtClean="0"/>
              <a:t> mute your phone </a:t>
            </a:r>
            <a:r>
              <a:rPr lang="en-US" sz="2200" dirty="0" smtClean="0"/>
              <a:t>when you are not speaking to prevent background noise</a:t>
            </a:r>
            <a:r>
              <a:rPr lang="en-US" sz="2200" b="1" dirty="0" smtClean="0"/>
              <a:t>.</a:t>
            </a:r>
          </a:p>
          <a:p>
            <a:pPr lvl="1"/>
            <a:r>
              <a:rPr lang="en-US" sz="2200" dirty="0" smtClean="0"/>
              <a:t>All meetings are recorded.</a:t>
            </a:r>
          </a:p>
          <a:p>
            <a:r>
              <a:rPr lang="en-US" sz="2200" dirty="0" smtClean="0"/>
              <a:t>Please </a:t>
            </a:r>
            <a:r>
              <a:rPr lang="en-US" sz="2200" b="1" dirty="0" smtClean="0"/>
              <a:t>do not put your phone on hold</a:t>
            </a:r>
            <a:r>
              <a:rPr lang="en-US" sz="2200" dirty="0" smtClean="0"/>
              <a:t>.  </a:t>
            </a:r>
          </a:p>
          <a:p>
            <a:pPr lvl="1"/>
            <a:r>
              <a:rPr lang="en-US" sz="2200" dirty="0" smtClean="0"/>
              <a:t>Hang up and dial back in to prevent hold music.</a:t>
            </a:r>
          </a:p>
          <a:p>
            <a:r>
              <a:rPr lang="en-US" sz="2200" dirty="0" smtClean="0"/>
              <a:t>Please announce your name before speaking</a:t>
            </a:r>
          </a:p>
          <a:p>
            <a:r>
              <a:rPr lang="en-US" sz="2200" dirty="0" smtClean="0"/>
              <a:t>Use the “Chat” feature to ask questions or share comments.</a:t>
            </a:r>
          </a:p>
          <a:p>
            <a:pPr lvl="1"/>
            <a:r>
              <a:rPr lang="en-US" sz="2200" dirty="0" smtClean="0"/>
              <a:t>Send chats to “All Participants” so they can be addressed publicly in the chat, or discussed in the meeting (as appropriate). </a:t>
            </a:r>
            <a:endParaRPr lang="en-US" sz="22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6503674" y="4369293"/>
            <a:ext cx="1812742" cy="19899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11560" y="3356992"/>
            <a:ext cx="2448272" cy="1211291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619672" y="3356992"/>
            <a:ext cx="881428" cy="494929"/>
          </a:xfrm>
          <a:prstGeom prst="wedgeRoundRectCallout">
            <a:avLst>
              <a:gd name="adj1" fmla="val 174128"/>
              <a:gd name="adj2" fmla="val 65685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5300" y="5245830"/>
            <a:ext cx="33782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Click on the “</a:t>
            </a:r>
            <a:r>
              <a:rPr lang="en-US" sz="1800" b="1" dirty="0" smtClean="0">
                <a:solidFill>
                  <a:schemeClr val="tx2"/>
                </a:solidFill>
              </a:rPr>
              <a:t>chat” bubble at the top of  the meeting window to send a chat.</a:t>
            </a: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632900" y="2991460"/>
            <a:ext cx="2786972" cy="1377833"/>
          </a:xfrm>
          <a:prstGeom prst="wedgeRoundRectCallout">
            <a:avLst>
              <a:gd name="adj1" fmla="val 105881"/>
              <a:gd name="adj2" fmla="val -17596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24500" y="4231640"/>
            <a:ext cx="3467100" cy="823690"/>
            <a:chOff x="4590716" y="2991460"/>
            <a:chExt cx="3678313" cy="10171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r="9869"/>
            <a:stretch/>
          </p:blipFill>
          <p:spPr>
            <a:xfrm>
              <a:off x="4590716" y="2991460"/>
              <a:ext cx="3678313" cy="101718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25" name="Oval 24"/>
            <p:cNvSpPr/>
            <p:nvPr/>
          </p:nvSpPr>
          <p:spPr bwMode="auto">
            <a:xfrm>
              <a:off x="5436096" y="2996952"/>
              <a:ext cx="648072" cy="400947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charset="0"/>
              </a:endParaRPr>
            </a:p>
          </p:txBody>
        </p:sp>
      </p:grpSp>
      <p:grpSp>
        <p:nvGrpSpPr>
          <p:cNvPr id="27" name="Group 32"/>
          <p:cNvGrpSpPr>
            <a:grpSpLocks noChangeAspect="1"/>
          </p:cNvGrpSpPr>
          <p:nvPr/>
        </p:nvGrpSpPr>
        <p:grpSpPr bwMode="auto">
          <a:xfrm>
            <a:off x="5765181" y="1308099"/>
            <a:ext cx="1005840" cy="1005840"/>
            <a:chOff x="7962267" y="1626091"/>
            <a:chExt cx="979319" cy="979319"/>
          </a:xfrm>
        </p:grpSpPr>
        <p:pic>
          <p:nvPicPr>
            <p:cNvPr id="28" name="Picture 2" descr="C:\Users\JB-Home\AppData\Local\Microsoft\Windows\Temporary Internet Files\Content.IE5\OWOCJOA7\MC900441433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028420" y="1700790"/>
              <a:ext cx="849253" cy="84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&quot;No&quot; Symbol 20"/>
            <p:cNvSpPr>
              <a:spLocks/>
            </p:cNvSpPr>
            <p:nvPr/>
          </p:nvSpPr>
          <p:spPr bwMode="auto">
            <a:xfrm>
              <a:off x="7962267" y="1626091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33" name="Group 33"/>
          <p:cNvGrpSpPr>
            <a:grpSpLocks noChangeAspect="1"/>
          </p:cNvGrpSpPr>
          <p:nvPr/>
        </p:nvGrpSpPr>
        <p:grpSpPr bwMode="auto">
          <a:xfrm>
            <a:off x="5765181" y="2782952"/>
            <a:ext cx="1005840" cy="1005840"/>
            <a:chOff x="7913206" y="2622502"/>
            <a:chExt cx="979319" cy="979319"/>
          </a:xfrm>
        </p:grpSpPr>
        <p:pic>
          <p:nvPicPr>
            <p:cNvPr id="34" name="Picture 11" descr="C:\Users\JB-Home\AppData\Local\Microsoft\Windows\Temporary Internet Files\Content.IE5\I47V3202\MC900441447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70813" y="2680109"/>
              <a:ext cx="864105" cy="864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&quot;No&quot; Symbol 31"/>
            <p:cNvSpPr>
              <a:spLocks/>
            </p:cNvSpPr>
            <p:nvPr/>
          </p:nvSpPr>
          <p:spPr bwMode="auto">
            <a:xfrm>
              <a:off x="7913206" y="2622502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64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4860410"/>
              </p:ext>
            </p:extLst>
          </p:nvPr>
        </p:nvGraphicFramePr>
        <p:xfrm>
          <a:off x="457200" y="1363729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Allotted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Announcements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10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Next Steps/Wrap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minutes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45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We are seeking organizations willing to pilot this work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If you are interested in being a pilot please contact: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Jamie Parker: </a:t>
            </a:r>
            <a:r>
              <a:rPr lang="en-US" b="1" dirty="0" smtClean="0">
                <a:solidFill>
                  <a:schemeClr val="tx2"/>
                </a:solidFill>
                <a:hlinkClick r:id="rId2"/>
              </a:rPr>
              <a:t>jamie.parker@esacinc.com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Or complete the </a:t>
            </a:r>
            <a:r>
              <a:rPr lang="en-US" b="1" dirty="0">
                <a:solidFill>
                  <a:schemeClr val="tx2"/>
                </a:solidFill>
              </a:rPr>
              <a:t>following pilot form: </a:t>
            </a:r>
            <a:r>
              <a:rPr lang="en-US" b="1" dirty="0">
                <a:solidFill>
                  <a:schemeClr val="tx2"/>
                </a:solidFill>
                <a:hlinkClick r:id="rId3"/>
              </a:rPr>
              <a:t>http://</a:t>
            </a:r>
            <a:r>
              <a:rPr lang="en-US" b="1" dirty="0" smtClean="0">
                <a:solidFill>
                  <a:schemeClr val="tx2"/>
                </a:solidFill>
                <a:hlinkClick r:id="rId3"/>
              </a:rPr>
              <a:t>wiki.siframework.org/Data+Provenance+Pilots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40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Upcoming Presentations:</a:t>
            </a:r>
          </a:p>
          <a:p>
            <a:r>
              <a:rPr lang="en-US" dirty="0" smtClean="0"/>
              <a:t>July 9</a:t>
            </a:r>
            <a:r>
              <a:rPr lang="en-US" baseline="30000" dirty="0" smtClean="0"/>
              <a:t>th</a:t>
            </a:r>
            <a:r>
              <a:rPr lang="en-US" dirty="0" smtClean="0"/>
              <a:t>- USPS Presentation</a:t>
            </a:r>
          </a:p>
          <a:p>
            <a:r>
              <a:rPr lang="en-US" dirty="0" smtClean="0"/>
              <a:t>July 16</a:t>
            </a:r>
            <a:r>
              <a:rPr lang="en-US" baseline="30000" dirty="0" smtClean="0"/>
              <a:t>th</a:t>
            </a:r>
            <a:r>
              <a:rPr lang="en-US" dirty="0" smtClean="0"/>
              <a:t>- Demo from </a:t>
            </a:r>
            <a:r>
              <a:rPr lang="en-US" dirty="0" err="1" smtClean="0"/>
              <a:t>Gajen</a:t>
            </a:r>
            <a:r>
              <a:rPr lang="en-US" dirty="0" smtClean="0"/>
              <a:t> </a:t>
            </a:r>
            <a:r>
              <a:rPr lang="en-US" dirty="0" err="1" smtClean="0"/>
              <a:t>Sunthara</a:t>
            </a:r>
            <a:r>
              <a:rPr lang="en-US" dirty="0" smtClean="0"/>
              <a:t>, ONC Presidential Innovation Fellow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7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Join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our next all hands meeting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July 9</a:t>
            </a:r>
            <a:r>
              <a:rPr lang="en-US" sz="2000" b="1" baseline="30000" dirty="0" smtClean="0">
                <a:solidFill>
                  <a:srgbClr val="002060"/>
                </a:solidFill>
              </a:rPr>
              <a:t>th</a:t>
            </a:r>
            <a:r>
              <a:rPr lang="en-US" sz="2000" b="1" dirty="0" smtClean="0">
                <a:solidFill>
                  <a:srgbClr val="002060"/>
                </a:solidFill>
              </a:rPr>
              <a:t>, 2015 from 2:00 -3:00 pm ET 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pPr lvl="2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wiki.siframework.org/Data+Provenance+Initiative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Including a USPS Presentation	</a:t>
            </a:r>
          </a:p>
          <a:p>
            <a:pPr lvl="2"/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Sign up for pilots</a:t>
            </a: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wiki.siframework.org/Data+Provenance+Pilots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email Jamie Parker at: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Demo from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Gajen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0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Sunthara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ONC Presidential Innovation Fellow on July 16th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6903-CF1A-4F52-B074-F0860BEF5BB9}" type="slidenum">
              <a:rPr lang="en-US" sz="1400" smtClean="0"/>
              <a:pPr/>
              <a:t>6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40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249375" y="228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/>
                <a:cs typeface="Century" pitchFamily="18" charset="0"/>
              </a:rPr>
              <a:t>Support Team and Questions</a:t>
            </a:r>
            <a:endParaRPr lang="en-US" dirty="0" smtClean="0">
              <a:ea typeface="ＭＳ Ｐゴシック"/>
              <a:cs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9053"/>
            <a:ext cx="8766175" cy="5584826"/>
          </a:xfrm>
        </p:spPr>
        <p:txBody>
          <a:bodyPr>
            <a:noAutofit/>
          </a:bodyPr>
          <a:lstStyle/>
          <a:p>
            <a:pPr marL="285750" lvl="1">
              <a:buNone/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Please feel free to reach out to any member of the Data Provenance Support Team:</a:t>
            </a: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Initiative Coordinator: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Johnathan Coleman: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3"/>
              </a:rPr>
              <a:t>jc@securityrs.com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OCPO Sponsor: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Rose-Marie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Nsahlai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4"/>
              </a:rPr>
              <a:t>Rose-Marie.Nsahlai@hhs.gov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OST Sponsor: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Mera Choi: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5"/>
              </a:rPr>
              <a:t>mera.choi@hhs.gov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Subject Matter Experts: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Kathleen Connor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6"/>
              </a:rPr>
              <a:t>klc@securityrs.com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Bob Yencha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7"/>
              </a:rPr>
              <a:t>bobyencha@maine.rr.com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 Team: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Project Management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Jamie Parker: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8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Standards Development Support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: Perri Smith: </a:t>
            </a:r>
            <a:r>
              <a:rPr lang="en-US" sz="1800" dirty="0" smtClean="0">
                <a:hlinkClick r:id="rId9"/>
              </a:rPr>
              <a:t>perri.smith@accenturefederal.com</a:t>
            </a:r>
            <a:r>
              <a:rPr lang="en-US" sz="1800" dirty="0" smtClean="0"/>
              <a:t>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Atanu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</a:t>
            </a:r>
            <a:r>
              <a:rPr lang="en-US" sz="1800" dirty="0"/>
              <a:t>: </a:t>
            </a:r>
            <a:r>
              <a:rPr lang="en-US" sz="1800" dirty="0" smtClean="0">
                <a:hlinkClick r:id="rId10"/>
              </a:rPr>
              <a:t>atanu.sen@accenture.com</a:t>
            </a:r>
            <a:r>
              <a:rPr lang="en-US" sz="1800" dirty="0" smtClean="0"/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 panose="020B0604020202020204" pitchFamily="34" charset="0"/>
            </a:endParaRP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Apurva Dharia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1"/>
              </a:rPr>
              <a:t>apurva.dharia@esacinc.com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Michael Samuels: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2"/>
              </a:rPr>
              <a:t>michael.samuels@esacinc.com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Rebecca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Angeles: </a:t>
            </a:r>
            <a:r>
              <a:rPr lang="en-US" sz="1800" dirty="0" smtClean="0">
                <a:hlinkClick r:id="rId13"/>
              </a:rPr>
              <a:t>rebecca.angeles@esacinc.com</a:t>
            </a:r>
            <a:r>
              <a:rPr lang="en-US" sz="1800" dirty="0"/>
              <a:t>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Zach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May</a:t>
            </a:r>
            <a:r>
              <a:rPr lang="en-US" sz="1800" dirty="0"/>
              <a:t>: </a:t>
            </a:r>
            <a:r>
              <a:rPr lang="en-US" sz="1800" dirty="0" smtClean="0">
                <a:hlinkClick r:id="rId14"/>
              </a:rPr>
              <a:t>zachary.may@esacinc.com</a:t>
            </a:r>
            <a:r>
              <a:rPr lang="en-US" sz="1800" dirty="0" smtClean="0"/>
              <a:t> </a:t>
            </a:r>
            <a:endParaRPr lang="en-US" sz="1800" dirty="0" smtClean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2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92702&quot;&gt;&lt;object type=&quot;3&quot; unique_id=&quot;92703&quot;&gt;&lt;property id=&quot;20148&quot; value=&quot;5&quot;/&gt;&lt;property id=&quot;20300&quot; value=&quot;Slide 1 - &amp;quot;HITSC Workplan:   April Update &amp;quot;&quot;/&gt;&lt;property id=&quot;20307&quot; value=&quot;299&quot;/&gt;&lt;/object&gt;&lt;object type=&quot;3&quot; unique_id=&quot;92704&quot;&gt;&lt;property id=&quot;20148&quot; value=&quot;5&quot;/&gt;&lt;property id=&quot;20300&quot; value=&quot;Slide 2 - &amp;quot;Framing&amp;amp;#x09;&amp;quot;&quot;/&gt;&lt;property id=&quot;20307&quot; value=&quot;300&quot;/&gt;&lt;/object&gt;&lt;object type=&quot;3&quot; unique_id=&quot;92705&quot;&gt;&lt;property id=&quot;20148&quot; value=&quot;5&quot;/&gt;&lt;property id=&quot;20300&quot; value=&quot;Slide 3 - &amp;quot;Workplan&amp;quot;&quot;/&gt;&lt;property id=&quot;20307&quot; value=&quot;269&quot;/&gt;&lt;/object&gt;&lt;object type=&quot;3&quot; unique_id=&quot;92706&quot;&gt;&lt;property id=&quot;20148&quot; value=&quot;5&quot;/&gt;&lt;property id=&quot;20300&quot; value=&quot;Slide 4 - &amp;quot;Workplan&amp;quot;&quot;/&gt;&lt;property id=&quot;20307&quot; value=&quot;301&quot;/&gt;&lt;/object&gt;&lt;object type=&quot;3&quot; unique_id=&quot;92707&quot;&gt;&lt;property id=&quot;20148&quot; value=&quot;5&quot;/&gt;&lt;property id=&quot;20300&quot; value=&quot;Slide 5 - &amp;quot;Workplan&amp;quot;&quot;/&gt;&lt;property id=&quot;20307&quot; value=&quot;273&quot;/&gt;&lt;/object&gt;&lt;object type=&quot;3&quot; unique_id=&quot;92708&quot;&gt;&lt;property id=&quot;20148&quot; value=&quot;5&quot;/&gt;&lt;property id=&quot;20300&quot; value=&quot;Slide 6 - &amp;quot;Workplan&amp;quot;&quot;/&gt;&lt;property id=&quot;20307&quot; value=&quot;302&quot;/&gt;&lt;/object&gt;&lt;object type=&quot;3&quot; unique_id=&quot;92709&quot;&gt;&lt;property id=&quot;20148&quot; value=&quot;5&quot;/&gt;&lt;property id=&quot;20300&quot; value=&quot;Slide 7 - &amp;quot;Workplan&amp;quot;&quot;/&gt;&lt;property id=&quot;20307&quot; value=&quot;281&quot;/&gt;&lt;/object&gt;&lt;object type=&quot;3&quot; unique_id=&quot;92710&quot;&gt;&lt;property id=&quot;20148&quot; value=&quot;5&quot;/&gt;&lt;property id=&quot;20300&quot; value=&quot;Slide 8 - &amp;quot;Questions/Discussion&amp;quot;&quot;/&gt;&lt;property id=&quot;20307&quot; value=&quot;303&quot;/&gt;&lt;/object&gt;&lt;/object&gt;&lt;object type=&quot;8&quot; unique_id=&quot;9272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aster OST deck for ONC re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140559</TotalTime>
  <Words>319</Words>
  <Application>Microsoft Office PowerPoint</Application>
  <PresentationFormat>On-screen Show (4:3)</PresentationFormat>
  <Paragraphs>60</Paragraphs>
  <Slides>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Master OST deck for ONC review</vt:lpstr>
      <vt:lpstr>Data Provenance All Hands Community Meeting</vt:lpstr>
      <vt:lpstr>Meeting Etiquette </vt:lpstr>
      <vt:lpstr>Agenda</vt:lpstr>
      <vt:lpstr>Announcements</vt:lpstr>
      <vt:lpstr>Announcements</vt:lpstr>
      <vt:lpstr>Next Steps </vt:lpstr>
      <vt:lpstr>Support Team and Questions</vt:lpstr>
    </vt:vector>
  </TitlesOfParts>
  <Company>Spire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 Caplan</dc:creator>
  <cp:lastModifiedBy>msamuels</cp:lastModifiedBy>
  <cp:revision>450</cp:revision>
  <cp:lastPrinted>2014-04-07T19:54:09Z</cp:lastPrinted>
  <dcterms:created xsi:type="dcterms:W3CDTF">2012-09-10T14:53:34Z</dcterms:created>
  <dcterms:modified xsi:type="dcterms:W3CDTF">2015-07-02T15:36:28Z</dcterms:modified>
</cp:coreProperties>
</file>