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1"/>
  </p:notesMasterIdLst>
  <p:sldIdLst>
    <p:sldId id="299" r:id="rId2"/>
    <p:sldId id="341" r:id="rId3"/>
    <p:sldId id="403" r:id="rId4"/>
    <p:sldId id="480" r:id="rId5"/>
    <p:sldId id="532" r:id="rId6"/>
    <p:sldId id="533" r:id="rId7"/>
    <p:sldId id="534" r:id="rId8"/>
    <p:sldId id="535" r:id="rId9"/>
    <p:sldId id="536" r:id="rId10"/>
    <p:sldId id="537" r:id="rId11"/>
    <p:sldId id="538" r:id="rId12"/>
    <p:sldId id="539" r:id="rId13"/>
    <p:sldId id="540" r:id="rId14"/>
    <p:sldId id="541" r:id="rId15"/>
    <p:sldId id="542" r:id="rId16"/>
    <p:sldId id="543" r:id="rId17"/>
    <p:sldId id="544" r:id="rId18"/>
    <p:sldId id="545" r:id="rId19"/>
    <p:sldId id="546" r:id="rId20"/>
    <p:sldId id="547" r:id="rId21"/>
    <p:sldId id="548" r:id="rId22"/>
    <p:sldId id="549" r:id="rId23"/>
    <p:sldId id="550" r:id="rId24"/>
    <p:sldId id="551" r:id="rId25"/>
    <p:sldId id="552" r:id="rId26"/>
    <p:sldId id="553" r:id="rId27"/>
    <p:sldId id="554" r:id="rId28"/>
    <p:sldId id="555" r:id="rId29"/>
    <p:sldId id="556" r:id="rId30"/>
    <p:sldId id="557" r:id="rId31"/>
    <p:sldId id="558" r:id="rId32"/>
    <p:sldId id="559" r:id="rId33"/>
    <p:sldId id="560" r:id="rId34"/>
    <p:sldId id="561" r:id="rId35"/>
    <p:sldId id="562" r:id="rId36"/>
    <p:sldId id="563" r:id="rId37"/>
    <p:sldId id="564" r:id="rId38"/>
    <p:sldId id="490" r:id="rId39"/>
    <p:sldId id="491" r:id="rId40"/>
  </p:sldIdLst>
  <p:sldSz cx="9144000" cy="6858000" type="screen4x3"/>
  <p:notesSz cx="7010400" cy="9296400"/>
  <p:custDataLst>
    <p:tags r:id="rId4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ulie Anne Chua" initials="JAC" lastIdx="7" clrIdx="0"/>
  <p:cmAuthor id="1" name="Rita Torkzadeh" initials="RT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0000"/>
    <a:srgbClr val="3876C2"/>
    <a:srgbClr val="6600FF"/>
    <a:srgbClr val="FF33CC"/>
    <a:srgbClr val="397DCF"/>
    <a:srgbClr val="4383D1"/>
    <a:srgbClr val="3167A9"/>
    <a:srgbClr val="898989"/>
    <a:srgbClr val="8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55" autoAdjust="0"/>
    <p:restoredTop sz="95862" autoAdjust="0"/>
  </p:normalViewPr>
  <p:slideViewPr>
    <p:cSldViewPr snapToGrid="0" snapToObjects="1">
      <p:cViewPr>
        <p:scale>
          <a:sx n="95" d="100"/>
          <a:sy n="95" d="100"/>
        </p:scale>
        <p:origin x="-135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9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56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51FC0E3-81C9-4AE7-8722-68968E9E1D0E}" type="datetimeFigureOut">
              <a:rPr lang="en-US" smtClean="0"/>
              <a:pPr/>
              <a:t>6/23/2015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8DB122-5738-43FC-91C4-E2CDCE53ACE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160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61F989-2321-8240-AD0F-3A9D3F5A4DE9}" type="slidenum">
              <a:rPr lang="en-US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z="1200" dirty="0"/>
          </a:p>
        </p:txBody>
      </p:sp>
      <p:sp>
        <p:nvSpPr>
          <p:cNvPr id="41988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/>
              <a:t>DRAFT: Not for distribution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45605B-E5C2-452B-A920-FF28861A904B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 smtClean="0">
              <a:ea typeface="ＭＳ Ｐゴシック"/>
              <a:cs typeface="ＭＳ Ｐゴシック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7B2E7A-DE53-4610-9768-D97E270CB2F2}" type="slidenum">
              <a:rPr lang="en-US">
                <a:latin typeface="Arial" charset="0"/>
                <a:ea typeface="ＭＳ Ｐゴシック"/>
                <a:cs typeface="ＭＳ Ｐゴシック"/>
              </a:rPr>
              <a:pPr/>
              <a:t>39</a:t>
            </a:fld>
            <a:endParaRPr lang="en-US" dirty="0">
              <a:latin typeface="Arial" charset="0"/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83203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611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baseline="0"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nc-puttingI-pptsubpage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898989"/>
                </a:solidFill>
              </a:defRPr>
            </a:lvl1pPr>
          </a:lstStyle>
          <a:p>
            <a:fld id="{0D942ED2-5804-4B47-B474-A096C88DC8A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2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2" Type="http://schemas.openxmlformats.org/officeDocument/2006/relationships/hyperlink" Target="http://wiki.siframework.org/Data+Provenance+Initiativ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jamie.parker@esacinc.com" TargetMode="Externa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hyperlink" Target="mailto:jamie.parker@esacinc.com" TargetMode="External"/><Relationship Id="rId13" Type="http://schemas.openxmlformats.org/officeDocument/2006/relationships/hyperlink" Target="mailto:zachary.may@esacinc.com" TargetMode="External"/><Relationship Id="rId3" Type="http://schemas.openxmlformats.org/officeDocument/2006/relationships/hyperlink" Target="mailto:jc@securityrs.com" TargetMode="External"/><Relationship Id="rId7" Type="http://schemas.openxmlformats.org/officeDocument/2006/relationships/hyperlink" Target="mailto:bobyencha@maine.rr.com" TargetMode="External"/><Relationship Id="rId12" Type="http://schemas.openxmlformats.org/officeDocument/2006/relationships/hyperlink" Target="mailto:rebecca.angeles@esacinc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klc@securityrs.com" TargetMode="External"/><Relationship Id="rId11" Type="http://schemas.openxmlformats.org/officeDocument/2006/relationships/hyperlink" Target="mailto:apurva.dharia@esacinc.com" TargetMode="External"/><Relationship Id="rId5" Type="http://schemas.openxmlformats.org/officeDocument/2006/relationships/hyperlink" Target="mailto:mera.choi@hhs.gov" TargetMode="External"/><Relationship Id="rId10" Type="http://schemas.openxmlformats.org/officeDocument/2006/relationships/hyperlink" Target="mailto:atanu.sen@accenture.com" TargetMode="External"/><Relationship Id="rId4" Type="http://schemas.openxmlformats.org/officeDocument/2006/relationships/hyperlink" Target="mailto:Rose-Marie.Nsahlai@hhs.gov" TargetMode="External"/><Relationship Id="rId9" Type="http://schemas.openxmlformats.org/officeDocument/2006/relationships/hyperlink" Target="mailto:perri.smith@accenturefederal.com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iki.siframework.org/Data+Provenance+Pilots" TargetMode="External"/><Relationship Id="rId2" Type="http://schemas.openxmlformats.org/officeDocument/2006/relationships/hyperlink" Target="mailto:jamie.parker@esacinc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ONC_PPT_F_coverp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8"/>
          <p:cNvSpPr>
            <a:spLocks noGrp="1"/>
          </p:cNvSpPr>
          <p:nvPr>
            <p:ph type="ctrTitle"/>
          </p:nvPr>
        </p:nvSpPr>
        <p:spPr>
          <a:xfrm>
            <a:off x="533400" y="2286000"/>
            <a:ext cx="8382000" cy="1609725"/>
          </a:xfrm>
        </p:spPr>
        <p:txBody>
          <a:bodyPr rtlCol="0" anchor="t">
            <a:noAutofit/>
          </a:bodyPr>
          <a:lstStyle/>
          <a:p>
            <a:pPr eaLnBrk="1" fontAlgn="auto" hangingPunct="1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Data Provenance All Hands Community Meeting</a:t>
            </a:r>
            <a:endParaRPr lang="en-US" sz="3600" dirty="0">
              <a:solidFill>
                <a:schemeClr val="tx2">
                  <a:lumMod val="75000"/>
                </a:schemeClr>
              </a:solidFill>
              <a:ea typeface="+mj-ea"/>
              <a:cs typeface="+mj-cs"/>
            </a:endParaRPr>
          </a:p>
        </p:txBody>
      </p:sp>
      <p:sp>
        <p:nvSpPr>
          <p:cNvPr id="13" name="Subtitle 6"/>
          <p:cNvSpPr txBox="1">
            <a:spLocks/>
          </p:cNvSpPr>
          <p:nvPr/>
        </p:nvSpPr>
        <p:spPr>
          <a:xfrm>
            <a:off x="577018" y="3705225"/>
            <a:ext cx="7240588" cy="38100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June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25th,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2015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3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7" y="1301263"/>
            <a:ext cx="8978845" cy="5556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83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64" y="1295400"/>
            <a:ext cx="8591339" cy="5215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636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05" y="1295400"/>
            <a:ext cx="8249695" cy="5476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786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8" y="1295400"/>
            <a:ext cx="8428891" cy="533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946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451" y="1295400"/>
            <a:ext cx="8591340" cy="5236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192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70" y="1396721"/>
            <a:ext cx="8763830" cy="5019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158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09" y="1295399"/>
            <a:ext cx="7928148" cy="5376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05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23" y="1281135"/>
            <a:ext cx="8534399" cy="5135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33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789" y="1196784"/>
            <a:ext cx="8058778" cy="566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855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61" y="1446963"/>
            <a:ext cx="8611438" cy="4969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339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1" y="357279"/>
            <a:ext cx="8229600" cy="936625"/>
          </a:xfrm>
        </p:spPr>
        <p:txBody>
          <a:bodyPr/>
          <a:lstStyle/>
          <a:p>
            <a:r>
              <a:rPr lang="en-US" dirty="0" smtClean="0"/>
              <a:t>Meeting Etiquette 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>
          <a:xfrm>
            <a:off x="88901" y="1181099"/>
            <a:ext cx="5524499" cy="5676901"/>
          </a:xfrm>
        </p:spPr>
        <p:txBody>
          <a:bodyPr>
            <a:noAutofit/>
          </a:bodyPr>
          <a:lstStyle/>
          <a:p>
            <a:r>
              <a:rPr lang="en-US" sz="2200" dirty="0" smtClean="0"/>
              <a:t>Please</a:t>
            </a:r>
            <a:r>
              <a:rPr lang="en-US" sz="2200" b="1" dirty="0" smtClean="0"/>
              <a:t> mute your phone </a:t>
            </a:r>
            <a:r>
              <a:rPr lang="en-US" sz="2200" dirty="0" smtClean="0"/>
              <a:t>when you are not speaking to prevent background noise</a:t>
            </a:r>
            <a:r>
              <a:rPr lang="en-US" sz="2200" b="1" dirty="0" smtClean="0"/>
              <a:t>.</a:t>
            </a:r>
          </a:p>
          <a:p>
            <a:pPr lvl="1"/>
            <a:r>
              <a:rPr lang="en-US" sz="2200" dirty="0" smtClean="0"/>
              <a:t>All meetings are recorded.</a:t>
            </a:r>
          </a:p>
          <a:p>
            <a:r>
              <a:rPr lang="en-US" sz="2200" dirty="0" smtClean="0"/>
              <a:t>Please </a:t>
            </a:r>
            <a:r>
              <a:rPr lang="en-US" sz="2200" b="1" dirty="0" smtClean="0"/>
              <a:t>do not put your phone on hold</a:t>
            </a:r>
            <a:r>
              <a:rPr lang="en-US" sz="2200" dirty="0" smtClean="0"/>
              <a:t>.  </a:t>
            </a:r>
          </a:p>
          <a:p>
            <a:pPr lvl="1"/>
            <a:r>
              <a:rPr lang="en-US" sz="2200" dirty="0" smtClean="0"/>
              <a:t>Hang up and dial back in to prevent hold music.</a:t>
            </a:r>
          </a:p>
          <a:p>
            <a:r>
              <a:rPr lang="en-US" sz="2200" dirty="0" smtClean="0"/>
              <a:t>Please announce your name before speaking</a:t>
            </a:r>
          </a:p>
          <a:p>
            <a:r>
              <a:rPr lang="en-US" sz="2200" dirty="0" smtClean="0"/>
              <a:t>Use the “Chat” feature to ask questions or share comments.</a:t>
            </a:r>
          </a:p>
          <a:p>
            <a:pPr lvl="1"/>
            <a:r>
              <a:rPr lang="en-US" sz="2200" dirty="0" smtClean="0"/>
              <a:t>Send chats to “All Participants” so they can be addressed publicly in the chat, or discussed in the meeting (as appropriate). </a:t>
            </a:r>
            <a:endParaRPr lang="en-US" sz="2200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6503674" y="4369293"/>
            <a:ext cx="1812742" cy="19899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11560" y="3356992"/>
            <a:ext cx="2448272" cy="1211291"/>
          </a:xfrm>
          <a:prstGeom prst="wedgeRoundRectCallou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619672" y="3356992"/>
            <a:ext cx="881428" cy="494929"/>
          </a:xfrm>
          <a:prstGeom prst="wedgeRoundRectCallout">
            <a:avLst>
              <a:gd name="adj1" fmla="val 174128"/>
              <a:gd name="adj2" fmla="val 65685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75300" y="5245830"/>
            <a:ext cx="33782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Click on the “</a:t>
            </a:r>
            <a:r>
              <a:rPr lang="en-US" sz="1800" b="1" dirty="0" smtClean="0">
                <a:solidFill>
                  <a:schemeClr val="tx2"/>
                </a:solidFill>
              </a:rPr>
              <a:t>chat” bubble at the top of  the meeting window to send a chat.</a:t>
            </a:r>
          </a:p>
        </p:txBody>
      </p:sp>
      <p:sp>
        <p:nvSpPr>
          <p:cNvPr id="22" name="Rounded Rectangular Callout 21"/>
          <p:cNvSpPr/>
          <p:nvPr/>
        </p:nvSpPr>
        <p:spPr bwMode="auto">
          <a:xfrm>
            <a:off x="632900" y="2991460"/>
            <a:ext cx="2786972" cy="1377833"/>
          </a:xfrm>
          <a:prstGeom prst="wedgeRoundRectCallout">
            <a:avLst>
              <a:gd name="adj1" fmla="val 105881"/>
              <a:gd name="adj2" fmla="val -17596"/>
              <a:gd name="adj3" fmla="val 16667"/>
            </a:avLst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524500" y="4231640"/>
            <a:ext cx="3467100" cy="823690"/>
            <a:chOff x="4590716" y="2991460"/>
            <a:chExt cx="3678313" cy="10171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r="9869"/>
            <a:stretch/>
          </p:blipFill>
          <p:spPr>
            <a:xfrm>
              <a:off x="4590716" y="2991460"/>
              <a:ext cx="3678313" cy="1017188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25" name="Oval 24"/>
            <p:cNvSpPr/>
            <p:nvPr/>
          </p:nvSpPr>
          <p:spPr bwMode="auto">
            <a:xfrm>
              <a:off x="5436096" y="2996952"/>
              <a:ext cx="648072" cy="400947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175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charset="0"/>
              </a:endParaRPr>
            </a:p>
          </p:txBody>
        </p:sp>
      </p:grpSp>
      <p:grpSp>
        <p:nvGrpSpPr>
          <p:cNvPr id="27" name="Group 32"/>
          <p:cNvGrpSpPr>
            <a:grpSpLocks noChangeAspect="1"/>
          </p:cNvGrpSpPr>
          <p:nvPr/>
        </p:nvGrpSpPr>
        <p:grpSpPr bwMode="auto">
          <a:xfrm>
            <a:off x="5765181" y="1308099"/>
            <a:ext cx="1005840" cy="1005840"/>
            <a:chOff x="7962267" y="1626091"/>
            <a:chExt cx="979319" cy="979319"/>
          </a:xfrm>
        </p:grpSpPr>
        <p:pic>
          <p:nvPicPr>
            <p:cNvPr id="28" name="Picture 2" descr="C:\Users\JB-Home\AppData\Local\Microsoft\Windows\Temporary Internet Files\Content.IE5\OWOCJOA7\MC900441433[1]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028420" y="1700790"/>
              <a:ext cx="849253" cy="849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&quot;No&quot; Symbol 20"/>
            <p:cNvSpPr>
              <a:spLocks/>
            </p:cNvSpPr>
            <p:nvPr/>
          </p:nvSpPr>
          <p:spPr bwMode="auto">
            <a:xfrm>
              <a:off x="7962267" y="1626091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  <p:grpSp>
        <p:nvGrpSpPr>
          <p:cNvPr id="33" name="Group 33"/>
          <p:cNvGrpSpPr>
            <a:grpSpLocks noChangeAspect="1"/>
          </p:cNvGrpSpPr>
          <p:nvPr/>
        </p:nvGrpSpPr>
        <p:grpSpPr bwMode="auto">
          <a:xfrm>
            <a:off x="5765181" y="2782952"/>
            <a:ext cx="1005840" cy="1005840"/>
            <a:chOff x="7913206" y="2622502"/>
            <a:chExt cx="979319" cy="979319"/>
          </a:xfrm>
        </p:grpSpPr>
        <p:pic>
          <p:nvPicPr>
            <p:cNvPr id="34" name="Picture 11" descr="C:\Users\JB-Home\AppData\Local\Microsoft\Windows\Temporary Internet Files\Content.IE5\I47V3202\MC900441447[1]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70813" y="2680109"/>
              <a:ext cx="864105" cy="8641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&quot;No&quot; Symbol 31"/>
            <p:cNvSpPr>
              <a:spLocks/>
            </p:cNvSpPr>
            <p:nvPr/>
          </p:nvSpPr>
          <p:spPr bwMode="auto">
            <a:xfrm>
              <a:off x="7913206" y="2622502"/>
              <a:ext cx="979319" cy="979319"/>
            </a:xfrm>
            <a:custGeom>
              <a:avLst/>
              <a:gdLst>
                <a:gd name="T0" fmla="*/ 0 w 979319"/>
                <a:gd name="T1" fmla="*/ 489660 h 979319"/>
                <a:gd name="T2" fmla="*/ 489660 w 979319"/>
                <a:gd name="T3" fmla="*/ 0 h 979319"/>
                <a:gd name="T4" fmla="*/ 979320 w 979319"/>
                <a:gd name="T5" fmla="*/ 489660 h 979319"/>
                <a:gd name="T6" fmla="*/ 489660 w 979319"/>
                <a:gd name="T7" fmla="*/ 979320 h 979319"/>
                <a:gd name="T8" fmla="*/ 0 w 979319"/>
                <a:gd name="T9" fmla="*/ 489660 h 979319"/>
                <a:gd name="T10" fmla="*/ 814683 w 979319"/>
                <a:gd name="T11" fmla="*/ 773801 h 979319"/>
                <a:gd name="T12" fmla="*/ 794927 w 979319"/>
                <a:gd name="T13" fmla="*/ 184393 h 979319"/>
                <a:gd name="T14" fmla="*/ 205519 w 979319"/>
                <a:gd name="T15" fmla="*/ 164637 h 979319"/>
                <a:gd name="T16" fmla="*/ 814683 w 979319"/>
                <a:gd name="T17" fmla="*/ 773801 h 979319"/>
                <a:gd name="T18" fmla="*/ 164636 w 979319"/>
                <a:gd name="T19" fmla="*/ 205518 h 979319"/>
                <a:gd name="T20" fmla="*/ 184392 w 979319"/>
                <a:gd name="T21" fmla="*/ 794926 h 979319"/>
                <a:gd name="T22" fmla="*/ 773800 w 979319"/>
                <a:gd name="T23" fmla="*/ 814682 h 979319"/>
                <a:gd name="T24" fmla="*/ 164636 w 979319"/>
                <a:gd name="T25" fmla="*/ 205518 h 97931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979319"/>
                <a:gd name="T40" fmla="*/ 0 h 979319"/>
                <a:gd name="T41" fmla="*/ 979319 w 979319"/>
                <a:gd name="T42" fmla="*/ 979319 h 97931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979319" h="979319">
                  <a:moveTo>
                    <a:pt x="0" y="489660"/>
                  </a:moveTo>
                  <a:cubicBezTo>
                    <a:pt x="0" y="219228"/>
                    <a:pt x="219228" y="0"/>
                    <a:pt x="489660" y="0"/>
                  </a:cubicBezTo>
                  <a:cubicBezTo>
                    <a:pt x="760092" y="0"/>
                    <a:pt x="979320" y="219228"/>
                    <a:pt x="979320" y="489660"/>
                  </a:cubicBezTo>
                  <a:cubicBezTo>
                    <a:pt x="979320" y="760092"/>
                    <a:pt x="760092" y="979320"/>
                    <a:pt x="489660" y="979320"/>
                  </a:cubicBezTo>
                  <a:cubicBezTo>
                    <a:pt x="219228" y="979320"/>
                    <a:pt x="0" y="760092"/>
                    <a:pt x="0" y="489660"/>
                  </a:cubicBezTo>
                  <a:close/>
                  <a:moveTo>
                    <a:pt x="814683" y="773801"/>
                  </a:moveTo>
                  <a:cubicBezTo>
                    <a:pt x="964224" y="602744"/>
                    <a:pt x="955587" y="345053"/>
                    <a:pt x="794927" y="184393"/>
                  </a:cubicBezTo>
                  <a:cubicBezTo>
                    <a:pt x="634267" y="23733"/>
                    <a:pt x="376576" y="15096"/>
                    <a:pt x="205519" y="164637"/>
                  </a:cubicBezTo>
                  <a:lnTo>
                    <a:pt x="814683" y="773801"/>
                  </a:lnTo>
                  <a:close/>
                  <a:moveTo>
                    <a:pt x="164636" y="205518"/>
                  </a:moveTo>
                  <a:cubicBezTo>
                    <a:pt x="15095" y="376575"/>
                    <a:pt x="23732" y="634266"/>
                    <a:pt x="184392" y="794926"/>
                  </a:cubicBezTo>
                  <a:cubicBezTo>
                    <a:pt x="345052" y="955586"/>
                    <a:pt x="602743" y="964223"/>
                    <a:pt x="773800" y="814682"/>
                  </a:cubicBezTo>
                  <a:lnTo>
                    <a:pt x="164636" y="205518"/>
                  </a:lnTo>
                  <a:close/>
                </a:path>
              </a:pathLst>
            </a:custGeom>
            <a:solidFill>
              <a:srgbClr val="E46C0A"/>
            </a:solidFill>
            <a:ln w="9525" cap="flat" cmpd="sng">
              <a:noFill/>
              <a:prstDash val="solid"/>
              <a:round/>
              <a:headEnd/>
              <a:tailEnd/>
            </a:ln>
            <a:effectLst>
              <a:outerShdw dist="38100" dir="2700000" algn="tl" rotWithShape="0">
                <a:srgbClr val="000000">
                  <a:alpha val="39998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064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06" y="1194916"/>
            <a:ext cx="8872694" cy="5221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350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2" y="1295400"/>
            <a:ext cx="8792307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018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366576"/>
            <a:ext cx="8435590" cy="505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700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98" y="1295400"/>
            <a:ext cx="8859816" cy="5266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45" y="1215851"/>
            <a:ext cx="8571244" cy="5200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247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85" y="1295400"/>
            <a:ext cx="8864315" cy="5014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1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93" y="1295400"/>
            <a:ext cx="7254910" cy="5496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448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611" y="1215851"/>
            <a:ext cx="8038681" cy="5200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29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68" y="1235556"/>
            <a:ext cx="8229599" cy="5622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91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15" y="1295400"/>
            <a:ext cx="8780585" cy="5286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644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0204465"/>
              </p:ext>
            </p:extLst>
          </p:nvPr>
        </p:nvGraphicFramePr>
        <p:xfrm>
          <a:off x="457200" y="1363729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  <a:gridCol w="2133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Topic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r>
                        <a:rPr lang="en-US" baseline="0" dirty="0" smtClean="0"/>
                        <a:t> Allotted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Announcements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10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Presentation by Gary Dickinson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minutes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Next Steps/Wrap 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minutes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845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49" y="1295400"/>
            <a:ext cx="7978392" cy="512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61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13" y="1396720"/>
            <a:ext cx="8300723" cy="4772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117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59" y="1477108"/>
            <a:ext cx="8672441" cy="4454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054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36" y="1207657"/>
            <a:ext cx="7646795" cy="5574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586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60300"/>
            <a:ext cx="8053753" cy="525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14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158" y="1566605"/>
            <a:ext cx="7496071" cy="4850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732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22" y="1295400"/>
            <a:ext cx="8094696" cy="5014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9113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59" y="1426866"/>
            <a:ext cx="7857811" cy="4513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784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Join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 our next all hands meeting</a:t>
            </a:r>
          </a:p>
          <a:p>
            <a:pPr lvl="1"/>
            <a:r>
              <a:rPr lang="en-US" sz="2000" b="1" dirty="0" smtClean="0">
                <a:solidFill>
                  <a:srgbClr val="002060"/>
                </a:solidFill>
              </a:rPr>
              <a:t>July 2</a:t>
            </a:r>
            <a:r>
              <a:rPr lang="en-US" sz="2000" b="1" baseline="30000" dirty="0" smtClean="0">
                <a:solidFill>
                  <a:srgbClr val="002060"/>
                </a:solidFill>
              </a:rPr>
              <a:t>nd</a:t>
            </a:r>
            <a:r>
              <a:rPr lang="en-US" sz="2000" b="1" dirty="0" smtClean="0">
                <a:solidFill>
                  <a:srgbClr val="002060"/>
                </a:solidFill>
              </a:rPr>
              <a:t>, 2015 </a:t>
            </a:r>
            <a:r>
              <a:rPr lang="en-US" sz="2000" b="1" dirty="0" smtClean="0">
                <a:solidFill>
                  <a:srgbClr val="002060"/>
                </a:solidFill>
              </a:rPr>
              <a:t>from </a:t>
            </a:r>
            <a:r>
              <a:rPr lang="en-US" sz="2000" b="1" dirty="0" smtClean="0">
                <a:solidFill>
                  <a:srgbClr val="002060"/>
                </a:solidFill>
              </a:rPr>
              <a:t>2:00 -3:00 pm ET </a:t>
            </a:r>
          </a:p>
          <a:p>
            <a:pPr lvl="2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wiki.siframework.org/Data+Provenance+Initiative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Sign up for pilots</a:t>
            </a:r>
          </a:p>
          <a:p>
            <a:pPr lvl="1"/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http://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3"/>
              </a:rPr>
              <a:t>wiki.siframework.org/Data+Provenance+Pilots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 email Jamie Parker at: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4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lvl="1"/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56903-CF1A-4F52-B074-F0860BEF5BB9}" type="slidenum">
              <a:rPr lang="en-US" sz="1400" smtClean="0"/>
              <a:pPr/>
              <a:t>38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740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249375" y="228595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ea typeface="ＭＳ Ｐゴシック"/>
                <a:cs typeface="Century" pitchFamily="18" charset="0"/>
              </a:rPr>
              <a:t>Support Team and Questions</a:t>
            </a:r>
            <a:endParaRPr lang="en-US" dirty="0" smtClean="0">
              <a:ea typeface="ＭＳ Ｐゴシック"/>
              <a:cs typeface="Century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9053"/>
            <a:ext cx="8766175" cy="5584826"/>
          </a:xfrm>
        </p:spPr>
        <p:txBody>
          <a:bodyPr>
            <a:noAutofit/>
          </a:bodyPr>
          <a:lstStyle/>
          <a:p>
            <a:pPr marL="285750" lvl="1">
              <a:buNone/>
              <a:defRPr/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Please feel free to reach out to any member of the Data Provenance Support Team:</a:t>
            </a: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Initiative Coordinator: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Johnathan Coleman: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3"/>
              </a:rPr>
              <a:t>jc@securityrs.com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OCPO Sponsor: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Rose-Marie </a:t>
            </a:r>
            <a:r>
              <a:rPr lang="en-US" sz="1800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Nsahlai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4"/>
              </a:rPr>
              <a:t>Rose-Marie.Nsahlai@hhs.gov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OST Sponsor: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Mera Choi: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5"/>
              </a:rPr>
              <a:t>mera.choi@hhs.gov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Subject Matter Experts: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Kathleen Connor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6"/>
              </a:rPr>
              <a:t>klc@securityrs.com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and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Bob Yencha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  <a:hlinkClick r:id="rId7"/>
              </a:rPr>
              <a:t>bobyencha@maine.rr.com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  </a:t>
            </a:r>
            <a:endParaRPr lang="en-US" sz="1800" b="1" dirty="0" smtClean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  <a:p>
            <a:pPr marL="685800" lvl="2">
              <a:buFont typeface="Arial" pitchFamily="34" charset="0"/>
              <a:buChar char="•"/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 Team: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Project Management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: Jamie Parker: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  <a:hlinkClick r:id="rId8"/>
              </a:rPr>
              <a:t>jamie.parker@esacinc.com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 </a:t>
            </a: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Standards Development Support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: Perri Smith: </a:t>
            </a:r>
            <a:r>
              <a:rPr lang="en-US" sz="1800" dirty="0" smtClean="0">
                <a:hlinkClick r:id="rId9"/>
              </a:rPr>
              <a:t>perri.smith@accenturefederal.com</a:t>
            </a:r>
            <a:r>
              <a:rPr lang="en-US" sz="1800" dirty="0" smtClean="0"/>
              <a:t> 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Atanu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Sen</a:t>
            </a:r>
            <a:r>
              <a:rPr lang="en-US" sz="1800" dirty="0"/>
              <a:t>: </a:t>
            </a:r>
            <a:r>
              <a:rPr lang="en-US" sz="1800" dirty="0" smtClean="0">
                <a:hlinkClick r:id="rId10"/>
              </a:rPr>
              <a:t>atanu.sen@accenture.com</a:t>
            </a:r>
            <a:r>
              <a:rPr lang="en-US" sz="1800" dirty="0" smtClean="0"/>
              <a:t> 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 panose="020B0604020202020204" pitchFamily="34" charset="0"/>
            </a:endParaRPr>
          </a:p>
          <a:p>
            <a:pPr marL="1143000" lvl="3" indent="-285750">
              <a:defRPr/>
            </a:pP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Support: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Apurva Dharia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: 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  <a:hlinkClick r:id="rId11"/>
              </a:rPr>
              <a:t>apurva.dharia@esacinc.com</a:t>
            </a:r>
            <a:r>
              <a:rPr lang="en-US" sz="1800" dirty="0" smtClean="0">
                <a:ea typeface="ＭＳ Ｐゴシック"/>
                <a:cs typeface="Arial" panose="020B0604020202020204" pitchFamily="34" charset="0"/>
              </a:rPr>
              <a:t>, </a:t>
            </a:r>
            <a:r>
              <a:rPr lang="en-US" sz="18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cs typeface="Arial" panose="020B0604020202020204" pitchFamily="34" charset="0"/>
              </a:rPr>
              <a:t>Rebecca Angeles: </a:t>
            </a:r>
            <a:r>
              <a:rPr lang="en-US" sz="1800" dirty="0" smtClean="0">
                <a:hlinkClick r:id="rId12"/>
              </a:rPr>
              <a:t>rebecca.angeles@esacinc.com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Zach May</a:t>
            </a:r>
            <a:r>
              <a:rPr lang="en-US" sz="1800" dirty="0"/>
              <a:t>: </a:t>
            </a:r>
            <a:r>
              <a:rPr lang="en-US" sz="1800" dirty="0" smtClean="0">
                <a:hlinkClick r:id="rId13"/>
              </a:rPr>
              <a:t>zachary.may@esacinc.com</a:t>
            </a:r>
            <a:r>
              <a:rPr lang="en-US" sz="1800" dirty="0" smtClean="0"/>
              <a:t> </a:t>
            </a:r>
            <a:endParaRPr lang="en-US" sz="1800" dirty="0" smtClean="0"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2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b="1" dirty="0" smtClean="0">
                <a:solidFill>
                  <a:schemeClr val="tx2"/>
                </a:solidFill>
              </a:rPr>
              <a:t>We are seeking organizations willing to pilot this work</a:t>
            </a:r>
          </a:p>
          <a:p>
            <a:pPr lvl="1"/>
            <a:r>
              <a:rPr lang="en-US" b="1" dirty="0" smtClean="0">
                <a:solidFill>
                  <a:schemeClr val="tx2"/>
                </a:solidFill>
              </a:rPr>
              <a:t>If you are interested in being a pilot please contact: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Jamie Parker: </a:t>
            </a:r>
            <a:r>
              <a:rPr lang="en-US" b="1" dirty="0" smtClean="0">
                <a:solidFill>
                  <a:schemeClr val="tx2"/>
                </a:solidFill>
                <a:hlinkClick r:id="rId2"/>
              </a:rPr>
              <a:t>jamie.parker@esacinc.com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</a:p>
          <a:p>
            <a:pPr lvl="2"/>
            <a:r>
              <a:rPr lang="en-US" b="1" dirty="0" smtClean="0">
                <a:solidFill>
                  <a:schemeClr val="tx2"/>
                </a:solidFill>
              </a:rPr>
              <a:t>Or complete the </a:t>
            </a:r>
            <a:r>
              <a:rPr lang="en-US" b="1" dirty="0">
                <a:solidFill>
                  <a:schemeClr val="tx2"/>
                </a:solidFill>
              </a:rPr>
              <a:t>following pilot form: </a:t>
            </a:r>
            <a:r>
              <a:rPr lang="en-US" b="1" dirty="0">
                <a:solidFill>
                  <a:schemeClr val="tx2"/>
                </a:solidFill>
                <a:hlinkClick r:id="rId3"/>
              </a:rPr>
              <a:t>http://</a:t>
            </a:r>
            <a:r>
              <a:rPr lang="en-US" b="1" dirty="0" smtClean="0">
                <a:solidFill>
                  <a:schemeClr val="tx2"/>
                </a:solidFill>
                <a:hlinkClick r:id="rId3"/>
              </a:rPr>
              <a:t>wiki.siframework.org/Data+Provenance+Pilots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400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Presentation by Gary Dickinson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598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5775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Report to S&amp;I Data Provenance Community EHR Record Lifecycle Events FHIR Implementation Guide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Gary Dickinson Co-Chair, HL7 EHR WG 25 June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55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06" y="1176670"/>
            <a:ext cx="7885723" cy="5605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629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31" y="1165544"/>
            <a:ext cx="8874370" cy="5426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31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42ED2-5804-4B47-B474-A096C88DC8AF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5415"/>
            <a:ext cx="9144000" cy="5581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022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UIDATA" val="&lt;database version=&quot;8.0&quot;&gt;&lt;object type=&quot;1&quot; unique_id=&quot;10001&quot;&gt;&lt;object type=&quot;2&quot; unique_id=&quot;92702&quot;&gt;&lt;object type=&quot;3&quot; unique_id=&quot;92703&quot;&gt;&lt;property id=&quot;20148&quot; value=&quot;5&quot;/&gt;&lt;property id=&quot;20300&quot; value=&quot;Slide 1 - &amp;quot;HITSC Workplan:   April Update &amp;quot;&quot;/&gt;&lt;property id=&quot;20307&quot; value=&quot;299&quot;/&gt;&lt;/object&gt;&lt;object type=&quot;3&quot; unique_id=&quot;92704&quot;&gt;&lt;property id=&quot;20148&quot; value=&quot;5&quot;/&gt;&lt;property id=&quot;20300&quot; value=&quot;Slide 2 - &amp;quot;Framing&amp;amp;#x09;&amp;quot;&quot;/&gt;&lt;property id=&quot;20307&quot; value=&quot;300&quot;/&gt;&lt;/object&gt;&lt;object type=&quot;3&quot; unique_id=&quot;92705&quot;&gt;&lt;property id=&quot;20148&quot; value=&quot;5&quot;/&gt;&lt;property id=&quot;20300&quot; value=&quot;Slide 3 - &amp;quot;Workplan&amp;quot;&quot;/&gt;&lt;property id=&quot;20307&quot; value=&quot;269&quot;/&gt;&lt;/object&gt;&lt;object type=&quot;3&quot; unique_id=&quot;92706&quot;&gt;&lt;property id=&quot;20148&quot; value=&quot;5&quot;/&gt;&lt;property id=&quot;20300&quot; value=&quot;Slide 4 - &amp;quot;Workplan&amp;quot;&quot;/&gt;&lt;property id=&quot;20307&quot; value=&quot;301&quot;/&gt;&lt;/object&gt;&lt;object type=&quot;3&quot; unique_id=&quot;92707&quot;&gt;&lt;property id=&quot;20148&quot; value=&quot;5&quot;/&gt;&lt;property id=&quot;20300&quot; value=&quot;Slide 5 - &amp;quot;Workplan&amp;quot;&quot;/&gt;&lt;property id=&quot;20307&quot; value=&quot;273&quot;/&gt;&lt;/object&gt;&lt;object type=&quot;3&quot; unique_id=&quot;92708&quot;&gt;&lt;property id=&quot;20148&quot; value=&quot;5&quot;/&gt;&lt;property id=&quot;20300&quot; value=&quot;Slide 6 - &amp;quot;Workplan&amp;quot;&quot;/&gt;&lt;property id=&quot;20307&quot; value=&quot;302&quot;/&gt;&lt;/object&gt;&lt;object type=&quot;3&quot; unique_id=&quot;92709&quot;&gt;&lt;property id=&quot;20148&quot; value=&quot;5&quot;/&gt;&lt;property id=&quot;20300&quot; value=&quot;Slide 7 - &amp;quot;Workplan&amp;quot;&quot;/&gt;&lt;property id=&quot;20307&quot; value=&quot;281&quot;/&gt;&lt;/object&gt;&lt;object type=&quot;3&quot; unique_id=&quot;92710&quot;&gt;&lt;property id=&quot;20148&quot; value=&quot;5&quot;/&gt;&lt;property id=&quot;20300&quot; value=&quot;Slide 8 - &amp;quot;Questions/Discussion&amp;quot;&quot;/&gt;&lt;property id=&quot;20307&quot; value=&quot;303&quot;/&gt;&lt;/object&gt;&lt;/object&gt;&lt;object type=&quot;8&quot; unique_id=&quot;92720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Master OST deck for ONC revie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130795</TotalTime>
  <Words>371</Words>
  <Application>Microsoft Office PowerPoint</Application>
  <PresentationFormat>On-screen Show (4:3)</PresentationFormat>
  <Paragraphs>92</Paragraphs>
  <Slides>39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Master OST deck for ONC review</vt:lpstr>
      <vt:lpstr>Data Provenance All Hands Community Meeting</vt:lpstr>
      <vt:lpstr>Meeting Etiquette </vt:lpstr>
      <vt:lpstr>Agenda</vt:lpstr>
      <vt:lpstr>Announcements</vt:lpstr>
      <vt:lpstr>Presentations</vt:lpstr>
      <vt:lpstr>Report to S&amp;I Data Provenance Community EHR Record Lifecycle Events FHIR Implementation Guide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 </vt:lpstr>
      <vt:lpstr>Support Team and Questions</vt:lpstr>
    </vt:vector>
  </TitlesOfParts>
  <Company>Spire Communications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 Caplan</dc:creator>
  <cp:lastModifiedBy>msamuels</cp:lastModifiedBy>
  <cp:revision>446</cp:revision>
  <cp:lastPrinted>2014-04-07T19:54:09Z</cp:lastPrinted>
  <dcterms:created xsi:type="dcterms:W3CDTF">2012-09-10T14:53:34Z</dcterms:created>
  <dcterms:modified xsi:type="dcterms:W3CDTF">2015-06-25T18:00:34Z</dcterms:modified>
</cp:coreProperties>
</file>