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8"/>
  </p:notesMasterIdLst>
  <p:sldIdLst>
    <p:sldId id="299" r:id="rId2"/>
    <p:sldId id="341" r:id="rId3"/>
    <p:sldId id="403" r:id="rId4"/>
    <p:sldId id="480" r:id="rId5"/>
    <p:sldId id="449" r:id="rId6"/>
    <p:sldId id="481" r:id="rId7"/>
    <p:sldId id="451" r:id="rId8"/>
    <p:sldId id="453" r:id="rId9"/>
    <p:sldId id="452" r:id="rId10"/>
    <p:sldId id="482" r:id="rId11"/>
    <p:sldId id="493" r:id="rId12"/>
    <p:sldId id="459" r:id="rId13"/>
    <p:sldId id="498" r:id="rId14"/>
    <p:sldId id="499" r:id="rId15"/>
    <p:sldId id="506" r:id="rId16"/>
    <p:sldId id="507" r:id="rId17"/>
    <p:sldId id="461" r:id="rId18"/>
    <p:sldId id="462" r:id="rId19"/>
    <p:sldId id="465" r:id="rId20"/>
    <p:sldId id="464" r:id="rId21"/>
    <p:sldId id="483" r:id="rId22"/>
    <p:sldId id="508" r:id="rId23"/>
    <p:sldId id="510" r:id="rId24"/>
    <p:sldId id="511" r:id="rId25"/>
    <p:sldId id="492" r:id="rId26"/>
    <p:sldId id="512" r:id="rId27"/>
    <p:sldId id="513" r:id="rId28"/>
    <p:sldId id="490" r:id="rId29"/>
    <p:sldId id="491" r:id="rId30"/>
    <p:sldId id="502" r:id="rId31"/>
    <p:sldId id="505" r:id="rId32"/>
    <p:sldId id="500" r:id="rId33"/>
    <p:sldId id="501" r:id="rId34"/>
    <p:sldId id="503" r:id="rId35"/>
    <p:sldId id="479" r:id="rId36"/>
    <p:sldId id="504" r:id="rId37"/>
    <p:sldId id="489" r:id="rId38"/>
    <p:sldId id="509" r:id="rId39"/>
    <p:sldId id="469" r:id="rId40"/>
    <p:sldId id="470" r:id="rId41"/>
    <p:sldId id="472" r:id="rId42"/>
    <p:sldId id="473" r:id="rId43"/>
    <p:sldId id="474" r:id="rId44"/>
    <p:sldId id="475" r:id="rId45"/>
    <p:sldId id="476" r:id="rId46"/>
    <p:sldId id="495" r:id="rId47"/>
  </p:sldIdLst>
  <p:sldSz cx="9144000" cy="6858000" type="screen4x3"/>
  <p:notesSz cx="7010400" cy="9296400"/>
  <p:custDataLst>
    <p:tags r:id="rId4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7" clrIdx="0"/>
  <p:cmAuthor id="1" name="Rita Torkzadeh" initials="R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FF0000"/>
    <a:srgbClr val="3876C2"/>
    <a:srgbClr val="6600FF"/>
    <a:srgbClr val="FF33CC"/>
    <a:srgbClr val="397DCF"/>
    <a:srgbClr val="4383D1"/>
    <a:srgbClr val="3167A9"/>
    <a:srgbClr val="898989"/>
    <a:srgbClr val="89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55" autoAdjust="0"/>
    <p:restoredTop sz="99085" autoAdjust="0"/>
  </p:normalViewPr>
  <p:slideViewPr>
    <p:cSldViewPr snapToGrid="0" snapToObjects="1">
      <p:cViewPr>
        <p:scale>
          <a:sx n="90" d="100"/>
          <a:sy n="90" d="100"/>
        </p:scale>
        <p:origin x="-810" y="-72"/>
      </p:cViewPr>
      <p:guideLst>
        <p:guide orient="horz" pos="2160"/>
        <p:guide pos="2880"/>
      </p:guideLst>
    </p:cSldViewPr>
  </p:slideViewPr>
  <p:outlineViewPr>
    <p:cViewPr>
      <p:scale>
        <a:sx n="33" d="100"/>
        <a:sy n="33" d="100"/>
      </p:scale>
      <p:origin x="0" y="12930"/>
    </p:cViewPr>
  </p:outlineViewPr>
  <p:notesTextViewPr>
    <p:cViewPr>
      <p:scale>
        <a:sx n="100" d="100"/>
        <a:sy n="100" d="100"/>
      </p:scale>
      <p:origin x="0" y="0"/>
    </p:cViewPr>
  </p:notesTextViewPr>
  <p:sorterViewPr>
    <p:cViewPr>
      <p:scale>
        <a:sx n="119" d="100"/>
        <a:sy n="119" d="100"/>
      </p:scale>
      <p:origin x="0" y="56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4/30/2015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it been changed” – what is it? We will need to know if it is CDA</a:t>
            </a:r>
            <a:r>
              <a:rPr lang="en-US" baseline="0" dirty="0" smtClean="0"/>
              <a:t> but if we convert CDA to FHIR and sending has clinical content changed – artifact has changed but clinical content has not – Artifact Changed or Clinical Content Changed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7</a:t>
            </a:fld>
            <a:endParaRPr lang="en-US" dirty="0"/>
          </a:p>
        </p:txBody>
      </p:sp>
    </p:spTree>
    <p:extLst>
      <p:ext uri="{BB962C8B-B14F-4D97-AF65-F5344CB8AC3E}">
        <p14:creationId xmlns:p14="http://schemas.microsoft.com/office/powerpoint/2010/main" val="922881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1"/>
            <a:r>
              <a:rPr lang="en-US" dirty="0" smtClean="0"/>
              <a:t>we will find ourselves establishing an operational description that includes an element of "authenticity" stratification.   Something to the effect of "the Provenance support incorporated in this exchange is intended to assure trustworthiness at a &lt;low, medium, high&gt; level as defined by &lt;some mutually agreed reference&gt;</a:t>
            </a:r>
          </a:p>
          <a:p>
            <a:pPr lvl="2"/>
            <a:r>
              <a:rPr lang="en-US" dirty="0" smtClean="0"/>
              <a:t>It seems likely that there will be a "basic Provenance" level as minimum necessary.  - OUT OF SCOPE</a:t>
            </a:r>
          </a:p>
          <a:p>
            <a:pPr lvl="0"/>
            <a:r>
              <a:rPr lang="en-US" dirty="0" smtClean="0"/>
              <a:t>Notes from 3-19 call</a:t>
            </a:r>
          </a:p>
          <a:p>
            <a:pPr lvl="0"/>
            <a:r>
              <a:rPr lang="en-US" sz="4000" dirty="0" smtClean="0"/>
              <a:t>Notice of stratification – risk/stress tolerance? (where do we start) – organizational trust and content trust</a:t>
            </a:r>
          </a:p>
          <a:p>
            <a:pPr lvl="1"/>
            <a:r>
              <a:rPr lang="en-US" sz="3500" dirty="0" smtClean="0"/>
              <a:t>Clinical perspective</a:t>
            </a:r>
          </a:p>
          <a:p>
            <a:pPr lvl="1"/>
            <a:r>
              <a:rPr lang="en-US" sz="3500" dirty="0" smtClean="0"/>
              <a:t>Records Management perspective</a:t>
            </a:r>
          </a:p>
          <a:p>
            <a:pPr lvl="1"/>
            <a:r>
              <a:rPr lang="en-US" sz="3500" dirty="0" smtClean="0"/>
              <a:t>Security and Privacy perspective</a:t>
            </a:r>
          </a:p>
          <a:p>
            <a:pPr lvl="1"/>
            <a:r>
              <a:rPr lang="en-US" sz="3500" dirty="0" smtClean="0"/>
              <a:t>Origin and Provenance</a:t>
            </a:r>
          </a:p>
          <a:p>
            <a:pPr lvl="1"/>
            <a:r>
              <a:rPr lang="en-US" sz="3500" dirty="0" smtClean="0"/>
              <a:t>Exchange of content standard – SYSTEM REQUIREMENTS</a:t>
            </a:r>
          </a:p>
          <a:p>
            <a:pPr lvl="2"/>
            <a:r>
              <a:rPr lang="en-US" sz="3500" dirty="0" smtClean="0"/>
              <a:t>Preserving provenance…would happen inside the EHR (black box)</a:t>
            </a:r>
          </a:p>
          <a:p>
            <a:pPr lvl="3"/>
            <a:r>
              <a:rPr lang="en-US" sz="2800" dirty="0" smtClean="0"/>
              <a:t>Does transport layer need to know this</a:t>
            </a:r>
          </a:p>
          <a:p>
            <a:pPr lvl="4"/>
            <a:r>
              <a:rPr lang="en-US" sz="2800" dirty="0" smtClean="0"/>
              <a:t>As long as transport treats payload as payload—ASUMPTION </a:t>
            </a:r>
          </a:p>
          <a:p>
            <a:pPr lvl="5"/>
            <a:r>
              <a:rPr lang="en-US" sz="3000" i="1" dirty="0" smtClean="0"/>
              <a:t>I can look inside but cannot modify </a:t>
            </a:r>
            <a:endParaRPr lang="en-US" sz="3000" dirty="0" smtClean="0"/>
          </a:p>
          <a:p>
            <a:pPr lvl="5"/>
            <a:r>
              <a:rPr lang="en-US" sz="3000" i="1" dirty="0" smtClean="0"/>
              <a:t>Whether you can see inside is not the question at hand we would be looking at wrapper only to guarantee end to end transport (without modification</a:t>
            </a:r>
            <a:r>
              <a:rPr lang="en-US" sz="2500" i="1" dirty="0" smtClean="0"/>
              <a:t>) – OUT OF SCOPE</a:t>
            </a:r>
            <a:endParaRPr lang="en-US" sz="2500" dirty="0" smtClean="0"/>
          </a:p>
          <a:p>
            <a:pPr lvl="0"/>
            <a:r>
              <a:rPr lang="en-US" dirty="0" smtClean="0"/>
              <a:t>Notes from 3-26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Instead of trying to capture a general statement, might it be more purposeful to capture the three scenarios Bob described for possible further study as representing different scenarios or use cases?”</a:t>
            </a:r>
          </a:p>
          <a:p>
            <a:pPr lvl="0"/>
            <a:endParaRPr lang="en-US" dirty="0" smtClean="0"/>
          </a:p>
          <a:p>
            <a:r>
              <a:rPr lang="en-US" sz="1600" dirty="0" smtClean="0"/>
              <a:t>more challenging when information required for content and transport are one in the same and required for both (e.g. message)– does this change the object or is it function as a wrapper – </a:t>
            </a:r>
          </a:p>
          <a:p>
            <a:pPr lvl="1"/>
            <a:r>
              <a:rPr lang="en-US" sz="1400" dirty="0" smtClean="0"/>
              <a:t>Provenance in the exchange artifact(CDA with provenance/ FHIR with Provenance Resource)</a:t>
            </a:r>
          </a:p>
          <a:p>
            <a:pPr lvl="1"/>
            <a:r>
              <a:rPr lang="en-US" sz="1400" dirty="0" smtClean="0"/>
              <a:t>Provenance conveyed in business wrapper/layer (HL7 V.3 Control Act Wrapper)</a:t>
            </a:r>
          </a:p>
          <a:p>
            <a:pPr lvl="1"/>
            <a:r>
              <a:rPr lang="en-US" sz="1400" dirty="0" smtClean="0"/>
              <a:t>Provenance  migrates from content to the transport/layer wrapper (FHIR, XD*)</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10</a:t>
            </a:fld>
            <a:endParaRPr lang="en-US" dirty="0"/>
          </a:p>
        </p:txBody>
      </p:sp>
    </p:spTree>
    <p:extLst>
      <p:ext uri="{BB962C8B-B14F-4D97-AF65-F5344CB8AC3E}">
        <p14:creationId xmlns:p14="http://schemas.microsoft.com/office/powerpoint/2010/main" val="1930933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ea typeface="ＭＳ Ｐゴシック"/>
              <a:cs typeface="ＭＳ Ｐゴシック"/>
            </a:endParaRP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7B2E7A-DE53-4610-9768-D97E270CB2F2}" type="slidenum">
              <a:rPr lang="en-US">
                <a:latin typeface="Arial" charset="0"/>
                <a:ea typeface="ＭＳ Ｐゴシック"/>
                <a:cs typeface="ＭＳ Ｐゴシック"/>
              </a:rPr>
              <a:pPr/>
              <a:t>29</a:t>
            </a:fld>
            <a:endParaRPr lang="en-US" dirty="0">
              <a:latin typeface="Arial" charset="0"/>
              <a:ea typeface="ＭＳ Ｐゴシック"/>
              <a:cs typeface="ＭＳ Ｐゴシック"/>
            </a:endParaRPr>
          </a:p>
        </p:txBody>
      </p:sp>
    </p:spTree>
    <p:extLst>
      <p:ext uri="{BB962C8B-B14F-4D97-AF65-F5344CB8AC3E}">
        <p14:creationId xmlns:p14="http://schemas.microsoft.com/office/powerpoint/2010/main" val="3383203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from 3-26 call</a:t>
            </a:r>
          </a:p>
          <a:p>
            <a:endParaRPr lang="en-US" dirty="0" smtClean="0"/>
          </a:p>
          <a:p>
            <a:r>
              <a:rPr lang="en-US" dirty="0" smtClean="0"/>
              <a:t>All of</a:t>
            </a:r>
            <a:r>
              <a:rPr lang="en-US" baseline="0" dirty="0" smtClean="0"/>
              <a:t> these elements are involved in reporting but they don’t have a bearing on provenance – do any of these elements NOT need provenance?</a:t>
            </a:r>
          </a:p>
          <a:p>
            <a:r>
              <a:rPr lang="en-US" baseline="0" dirty="0" smtClean="0"/>
              <a:t>Describe buckets – what are required provenance data and meta data captured and managed internal to the EHR where they are managed and prepared for exchange? At what level are we stipulating this metadata must be captured?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31</a:t>
            </a:fld>
            <a:endParaRPr lang="en-US" dirty="0"/>
          </a:p>
        </p:txBody>
      </p:sp>
    </p:spTree>
    <p:extLst>
      <p:ext uri="{BB962C8B-B14F-4D97-AF65-F5344CB8AC3E}">
        <p14:creationId xmlns:p14="http://schemas.microsoft.com/office/powerpoint/2010/main" val="1798489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32</a:t>
            </a:fld>
            <a:endParaRPr lang="en-US" dirty="0"/>
          </a:p>
        </p:txBody>
      </p:sp>
    </p:spTree>
    <p:extLst>
      <p:ext uri="{BB962C8B-B14F-4D97-AF65-F5344CB8AC3E}">
        <p14:creationId xmlns:p14="http://schemas.microsoft.com/office/powerpoint/2010/main" val="184053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37</a:t>
            </a:fld>
            <a:endParaRPr lang="en-US" dirty="0"/>
          </a:p>
        </p:txBody>
      </p:sp>
    </p:spTree>
    <p:extLst>
      <p:ext uri="{BB962C8B-B14F-4D97-AF65-F5344CB8AC3E}">
        <p14:creationId xmlns:p14="http://schemas.microsoft.com/office/powerpoint/2010/main" val="184053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01611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58000" y="6416675"/>
            <a:ext cx="2133600" cy="365125"/>
          </a:xfrm>
          <a:prstGeom prst="rect">
            <a:avLst/>
          </a:prstGeom>
        </p:spPr>
        <p:txBody>
          <a:bodyPr/>
          <a:lstStyle>
            <a:lvl1pPr algn="r">
              <a:defRPr baseline="0">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316124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0E6ACC0-E7BF-A049-A5BB-238CF1DF51E5}" type="datetime1">
              <a:rPr lang="en-US" smtClean="0">
                <a:solidFill>
                  <a:prstClr val="black"/>
                </a:solidFill>
              </a:rPr>
              <a:pPr/>
              <a:t>4/30/2015</a:t>
            </a:fld>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41980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nc-puttingI-pptsubpage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4"/>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iki.siframework.org/Data+Provenance+Sub-Work+Group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iki.siframework.org/Data+Provenance+Pilots" TargetMode="External"/><Relationship Id="rId2" Type="http://schemas.openxmlformats.org/officeDocument/2006/relationships/hyperlink" Target="http://wiki.siframework.org/Data+Provenance+Initiative" TargetMode="External"/><Relationship Id="rId1" Type="http://schemas.openxmlformats.org/officeDocument/2006/relationships/slideLayout" Target="../slideLayouts/slideLayout2.xml"/><Relationship Id="rId4" Type="http://schemas.openxmlformats.org/officeDocument/2006/relationships/hyperlink" Target="mailto:jamie.parker@esacinc.com"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mailto:jamie.parker@esacinc.com" TargetMode="External"/><Relationship Id="rId13" Type="http://schemas.openxmlformats.org/officeDocument/2006/relationships/hyperlink" Target="mailto:zachary.may@esacinc.com" TargetMode="External"/><Relationship Id="rId3" Type="http://schemas.openxmlformats.org/officeDocument/2006/relationships/hyperlink" Target="mailto:jc@securityrs.com" TargetMode="External"/><Relationship Id="rId7" Type="http://schemas.openxmlformats.org/officeDocument/2006/relationships/hyperlink" Target="mailto:bobyencha@maine.rr.com" TargetMode="External"/><Relationship Id="rId12" Type="http://schemas.openxmlformats.org/officeDocument/2006/relationships/hyperlink" Target="mailto:rebecca.angeles@esacinc.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mailto:klc@securityrs.com" TargetMode="External"/><Relationship Id="rId11" Type="http://schemas.openxmlformats.org/officeDocument/2006/relationships/hyperlink" Target="mailto:apurva.dharia@esacinc.com" TargetMode="External"/><Relationship Id="rId5" Type="http://schemas.openxmlformats.org/officeDocument/2006/relationships/hyperlink" Target="mailto:mera.choi@hhs.gov" TargetMode="External"/><Relationship Id="rId10" Type="http://schemas.openxmlformats.org/officeDocument/2006/relationships/hyperlink" Target="mailto:atanu.sen@accenture.com" TargetMode="External"/><Relationship Id="rId4" Type="http://schemas.openxmlformats.org/officeDocument/2006/relationships/hyperlink" Target="mailto:julie.chua@hhs.gov" TargetMode="External"/><Relationship Id="rId9" Type="http://schemas.openxmlformats.org/officeDocument/2006/relationships/hyperlink" Target="mailto:perri.smith@accenturefederal.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www.healthit.gov/sites/default/files/nationwide-interoperability-roadmap-draft-version-1.0.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s3.amazonaws.com/public-inspection.federalregister.gov/2015-06612.pdf"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s3.amazonaws.com/public-inspection.federalregister.gov/2015-06612.pdf" TargetMode="External"/><Relationship Id="rId2" Type="http://schemas.openxmlformats.org/officeDocument/2006/relationships/hyperlink" Target="http://www.healthit.gov/sites/default/files/nationwide-interoperability-roadmap-draft-version-1.0.pd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iki.siframework.org/Data+Provenance+Pilots" TargetMode="External"/><Relationship Id="rId2" Type="http://schemas.openxmlformats.org/officeDocument/2006/relationships/hyperlink" Target="mailto:jamie.parker@esacinc.co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41.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0"/>
            <a:ext cx="8382000" cy="1609725"/>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All Hands Community Meeting</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April </a:t>
            </a:r>
            <a:r>
              <a:rPr lang="en-US" sz="2000" dirty="0" smtClean="0">
                <a:solidFill>
                  <a:schemeClr val="tx2">
                    <a:lumMod val="75000"/>
                  </a:schemeClr>
                </a:solidFill>
              </a:rPr>
              <a:t>30th </a:t>
            </a:r>
            <a:r>
              <a:rPr lang="en-US" sz="2000" dirty="0" smtClean="0">
                <a:solidFill>
                  <a:schemeClr val="tx2">
                    <a:lumMod val="75000"/>
                  </a:schemeClr>
                </a:solidFill>
              </a:rPr>
              <a:t>, 2015</a:t>
            </a:r>
            <a:endParaRPr lang="en-US" sz="2000" dirty="0">
              <a:solidFill>
                <a:schemeClr val="tx2">
                  <a:lumMod val="75000"/>
                </a:schemeClr>
              </a:solidFill>
            </a:endParaRPr>
          </a:p>
        </p:txBody>
      </p:sp>
    </p:spTree>
    <p:extLst>
      <p:ext uri="{BB962C8B-B14F-4D97-AF65-F5344CB8AC3E}">
        <p14:creationId xmlns:p14="http://schemas.microsoft.com/office/powerpoint/2010/main" val="241832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Out of Scope:</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10</a:t>
            </a:fld>
            <a:endParaRPr lang="en-US" dirty="0"/>
          </a:p>
        </p:txBody>
      </p:sp>
      <p:sp>
        <p:nvSpPr>
          <p:cNvPr id="5" name="Content Placeholder 4"/>
          <p:cNvSpPr txBox="1">
            <a:spLocks noGrp="1"/>
          </p:cNvSpPr>
          <p:nvPr>
            <p:ph idx="1"/>
          </p:nvPr>
        </p:nvSpPr>
        <p:spPr>
          <a:xfrm>
            <a:off x="198980" y="1164311"/>
            <a:ext cx="8229600" cy="4702826"/>
          </a:xfrm>
          <a:prstGeom prst="rect">
            <a:avLst/>
          </a:prstGeom>
          <a:noFill/>
        </p:spPr>
        <p:txBody>
          <a:bodyPr wrap="square" rtlCol="0">
            <a:spAutoFit/>
          </a:bodyPr>
          <a:lstStyle/>
          <a:p>
            <a:pPr marL="0" indent="0">
              <a:buNone/>
            </a:pPr>
            <a:r>
              <a:rPr lang="en-US" sz="1800" b="1" dirty="0" smtClean="0"/>
              <a:t>Assumptions – keep it simple</a:t>
            </a:r>
          </a:p>
          <a:p>
            <a:r>
              <a:rPr lang="en-US" sz="1600" dirty="0" smtClean="0"/>
              <a:t>Black box exchange -EHR </a:t>
            </a:r>
            <a:r>
              <a:rPr lang="en-US" sz="1600" dirty="0"/>
              <a:t>to EHR </a:t>
            </a:r>
          </a:p>
          <a:p>
            <a:r>
              <a:rPr lang="en-US" sz="1600" dirty="0" smtClean="0"/>
              <a:t>Information </a:t>
            </a:r>
            <a:r>
              <a:rPr lang="en-US" sz="1600" dirty="0"/>
              <a:t>interchange begins once the exchange artifact is created </a:t>
            </a:r>
            <a:endParaRPr lang="en-US" sz="1600" dirty="0" smtClean="0"/>
          </a:p>
          <a:p>
            <a:r>
              <a:rPr lang="en-US" sz="1600" dirty="0" smtClean="0"/>
              <a:t>Transport </a:t>
            </a:r>
            <a:r>
              <a:rPr lang="en-US" sz="1600" dirty="0"/>
              <a:t>Content Neutral (the thing doesn’t get changed and is transported intact) </a:t>
            </a:r>
          </a:p>
          <a:p>
            <a:r>
              <a:rPr lang="en-US" sz="1600" dirty="0" smtClean="0"/>
              <a:t>Exchange Artifact </a:t>
            </a:r>
            <a:r>
              <a:rPr lang="en-US" sz="1600" dirty="0"/>
              <a:t>shall not change during </a:t>
            </a:r>
            <a:r>
              <a:rPr lang="en-US" sz="1600" dirty="0" smtClean="0"/>
              <a:t>transport</a:t>
            </a:r>
          </a:p>
          <a:p>
            <a:r>
              <a:rPr lang="en-US" sz="1600" dirty="0" smtClean="0"/>
              <a:t>information required for end to end routing must be present in the un-encrypted metadata (to accommodate instances where the content is encrypted or otherwise not accessible- </a:t>
            </a:r>
          </a:p>
          <a:p>
            <a:r>
              <a:rPr lang="en-US" sz="1600" dirty="0" smtClean="0">
                <a:solidFill>
                  <a:srgbClr val="C00000"/>
                </a:solidFill>
              </a:rPr>
              <a:t>Receiver makes decision to accept message </a:t>
            </a:r>
            <a:r>
              <a:rPr lang="en-US" sz="1600" strike="sngStrike" dirty="0" smtClean="0"/>
              <a:t>Must know sender in order for receiver to accept it</a:t>
            </a:r>
            <a:r>
              <a:rPr lang="en-US" sz="1600" dirty="0" smtClean="0"/>
              <a:t> (trust relationship</a:t>
            </a:r>
            <a:r>
              <a:rPr lang="en-US" sz="1600" strike="sngStrike" dirty="0" smtClean="0"/>
              <a:t>) and trust the transport</a:t>
            </a:r>
          </a:p>
          <a:p>
            <a:pPr marL="0" indent="0">
              <a:buNone/>
            </a:pPr>
            <a:endParaRPr lang="en-US" sz="1800" b="1" dirty="0" smtClean="0"/>
          </a:p>
          <a:p>
            <a:pPr marL="0" indent="0">
              <a:buNone/>
            </a:pPr>
            <a:r>
              <a:rPr lang="en-US" sz="1800" b="1" dirty="0" smtClean="0"/>
              <a:t>Out of Scope</a:t>
            </a:r>
          </a:p>
          <a:p>
            <a:r>
              <a:rPr lang="en-US" sz="1600" dirty="0" smtClean="0"/>
              <a:t>Intermediaries</a:t>
            </a:r>
          </a:p>
          <a:p>
            <a:endParaRPr lang="en-US" sz="1800" b="1" dirty="0" smtClean="0"/>
          </a:p>
          <a:p>
            <a:endParaRPr lang="en-US" sz="2000" dirty="0" smtClean="0"/>
          </a:p>
          <a:p>
            <a:pPr lvl="1"/>
            <a:endParaRPr lang="en-US" sz="2000" dirty="0"/>
          </a:p>
        </p:txBody>
      </p:sp>
    </p:spTree>
    <p:extLst>
      <p:ext uri="{BB962C8B-B14F-4D97-AF65-F5344CB8AC3E}">
        <p14:creationId xmlns:p14="http://schemas.microsoft.com/office/powerpoint/2010/main" val="280332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a:t>
            </a:r>
            <a:endParaRPr lang="en-US" dirty="0"/>
          </a:p>
        </p:txBody>
      </p:sp>
      <p:sp>
        <p:nvSpPr>
          <p:cNvPr id="3" name="Content Placeholder 2"/>
          <p:cNvSpPr>
            <a:spLocks noGrp="1"/>
          </p:cNvSpPr>
          <p:nvPr>
            <p:ph idx="1"/>
          </p:nvPr>
        </p:nvSpPr>
        <p:spPr>
          <a:xfrm>
            <a:off x="314697" y="1208314"/>
            <a:ext cx="8229600" cy="4525963"/>
          </a:xfrm>
        </p:spPr>
        <p:txBody>
          <a:bodyPr>
            <a:normAutofit/>
          </a:bodyPr>
          <a:lstStyle/>
          <a:p>
            <a:r>
              <a:rPr lang="en-US" dirty="0">
                <a:solidFill>
                  <a:schemeClr val="tx1">
                    <a:lumMod val="75000"/>
                    <a:lumOff val="25000"/>
                  </a:schemeClr>
                </a:solidFill>
              </a:rPr>
              <a:t>Define a set of basic/core requirements for provenance for information interchange between EHRs:</a:t>
            </a:r>
          </a:p>
          <a:p>
            <a:pPr marL="571500" lvl="1" indent="-171450"/>
            <a:r>
              <a:rPr lang="en-US" dirty="0">
                <a:solidFill>
                  <a:schemeClr val="tx1">
                    <a:lumMod val="75000"/>
                    <a:lumOff val="25000"/>
                  </a:schemeClr>
                </a:solidFill>
              </a:rPr>
              <a:t>Are there any specific technologies or architecture well suited for us to consider in the implementation guide </a:t>
            </a:r>
            <a:r>
              <a:rPr lang="en-US" dirty="0" smtClean="0">
                <a:solidFill>
                  <a:schemeClr val="tx1">
                    <a:lumMod val="75000"/>
                    <a:lumOff val="25000"/>
                  </a:schemeClr>
                </a:solidFill>
              </a:rPr>
              <a:t>(e.g.RESTul, </a:t>
            </a:r>
            <a:r>
              <a:rPr lang="en-US" dirty="0">
                <a:solidFill>
                  <a:schemeClr val="tx1">
                    <a:lumMod val="75000"/>
                    <a:lumOff val="25000"/>
                  </a:schemeClr>
                </a:solidFill>
              </a:rPr>
              <a:t>Exchange, DIRECT and/or those specified in Meaningful use etc.)</a:t>
            </a:r>
          </a:p>
          <a:p>
            <a:pPr marL="571500" lvl="1" indent="-171450"/>
            <a:r>
              <a:rPr lang="en-US" dirty="0">
                <a:solidFill>
                  <a:schemeClr val="tx1">
                    <a:lumMod val="75000"/>
                    <a:lumOff val="25000"/>
                  </a:schemeClr>
                </a:solidFill>
              </a:rPr>
              <a:t>What transactions need to be specified in the IG? (For example IHE specification </a:t>
            </a:r>
            <a:r>
              <a:rPr lang="en-US" i="1" dirty="0">
                <a:solidFill>
                  <a:schemeClr val="tx1">
                    <a:lumMod val="75000"/>
                    <a:lumOff val="25000"/>
                  </a:schemeClr>
                </a:solidFill>
              </a:rPr>
              <a:t>ABC</a:t>
            </a:r>
            <a:r>
              <a:rPr lang="en-US" dirty="0" smtClean="0">
                <a:solidFill>
                  <a:schemeClr val="tx1">
                    <a:lumMod val="75000"/>
                    <a:lumOff val="25000"/>
                  </a:schemeClr>
                </a:solidFill>
              </a:rPr>
              <a:t>…)</a:t>
            </a:r>
          </a:p>
          <a:p>
            <a:pPr marL="400050" lvl="1" indent="0">
              <a:buNone/>
            </a:pPr>
            <a:endParaRPr lang="en-US" dirty="0">
              <a:solidFill>
                <a:schemeClr val="tx1">
                  <a:lumMod val="75000"/>
                  <a:lumOff val="25000"/>
                </a:schemeClr>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11</a:t>
            </a:fld>
            <a:endParaRPr lang="en-US" dirty="0"/>
          </a:p>
        </p:txBody>
      </p:sp>
    </p:spTree>
    <p:extLst>
      <p:ext uri="{BB962C8B-B14F-4D97-AF65-F5344CB8AC3E}">
        <p14:creationId xmlns:p14="http://schemas.microsoft.com/office/powerpoint/2010/main" val="788267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20762"/>
          </a:xfrm>
        </p:spPr>
        <p:txBody>
          <a:bodyPr>
            <a:normAutofit fontScale="90000"/>
          </a:bodyPr>
          <a:lstStyle/>
          <a:p>
            <a:r>
              <a:rPr lang="en-US" dirty="0" smtClean="0"/>
              <a:t/>
            </a:r>
            <a:br>
              <a:rPr lang="en-US" dirty="0" smtClean="0"/>
            </a:br>
            <a:r>
              <a:rPr lang="en-US" dirty="0" smtClean="0"/>
              <a:t>Goal 1: Core requirements – </a:t>
            </a:r>
            <a:r>
              <a:rPr lang="en-US" dirty="0" smtClean="0"/>
              <a:t>What do we need to know</a:t>
            </a:r>
            <a:r>
              <a:rPr lang="en-US" dirty="0" smtClean="0"/>
              <a:t/>
            </a:r>
            <a:br>
              <a:rPr lang="en-US" dirty="0" smtClean="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16398299"/>
              </p:ext>
            </p:extLst>
          </p:nvPr>
        </p:nvGraphicFramePr>
        <p:xfrm>
          <a:off x="187060" y="1517576"/>
          <a:ext cx="8882512" cy="4899099"/>
        </p:xfrm>
        <a:graphic>
          <a:graphicData uri="http://schemas.openxmlformats.org/drawingml/2006/table">
            <a:tbl>
              <a:tblPr firstRow="1" bandRow="1">
                <a:tableStyleId>{5C22544A-7EE6-4342-B048-85BDC9FD1C3A}</a:tableStyleId>
              </a:tblPr>
              <a:tblGrid>
                <a:gridCol w="3906475"/>
                <a:gridCol w="2579385"/>
                <a:gridCol w="2396652"/>
              </a:tblGrid>
              <a:tr h="370840">
                <a:tc>
                  <a:txBody>
                    <a:bodyPr/>
                    <a:lstStyle/>
                    <a:p>
                      <a:r>
                        <a:rPr lang="en-US" sz="1400" dirty="0" smtClean="0"/>
                        <a:t>What do I need to know</a:t>
                      </a:r>
                      <a:endParaRPr lang="en-US" sz="1400" dirty="0"/>
                    </a:p>
                  </a:txBody>
                  <a:tcPr/>
                </a:tc>
                <a:tc>
                  <a:txBody>
                    <a:bodyPr/>
                    <a:lstStyle/>
                    <a:p>
                      <a:r>
                        <a:rPr lang="en-US" sz="1400" dirty="0" smtClean="0"/>
                        <a:t>Data Element</a:t>
                      </a:r>
                      <a:endParaRPr lang="en-US" sz="1400" dirty="0"/>
                    </a:p>
                  </a:txBody>
                  <a:tcPr/>
                </a:tc>
                <a:tc>
                  <a:txBody>
                    <a:bodyPr/>
                    <a:lstStyle/>
                    <a:p>
                      <a:r>
                        <a:rPr lang="en-US" sz="1400" dirty="0" smtClean="0"/>
                        <a:t>Does it map to a DE in the System Requirement SWG? </a:t>
                      </a:r>
                      <a:endParaRPr lang="en-US" sz="1400" dirty="0"/>
                    </a:p>
                  </a:txBody>
                  <a:tcPr/>
                </a:tc>
              </a:tr>
              <a:tr h="1470925">
                <a:tc>
                  <a:txBody>
                    <a:bodyPr/>
                    <a:lstStyle/>
                    <a:p>
                      <a:r>
                        <a:rPr lang="en-US" sz="1400" dirty="0" smtClean="0"/>
                        <a:t>Who is the sender?</a:t>
                      </a:r>
                    </a:p>
                    <a:p>
                      <a:r>
                        <a:rPr lang="en-US" sz="1400" dirty="0" smtClean="0">
                          <a:solidFill>
                            <a:srgbClr val="C00000"/>
                          </a:solidFill>
                        </a:rPr>
                        <a:t>May be original</a:t>
                      </a:r>
                      <a:r>
                        <a:rPr lang="en-US" sz="1400" baseline="0" dirty="0" smtClean="0">
                          <a:solidFill>
                            <a:srgbClr val="C00000"/>
                          </a:solidFill>
                        </a:rPr>
                        <a:t> </a:t>
                      </a:r>
                      <a:r>
                        <a:rPr lang="en-US" sz="1400" dirty="0" smtClean="0">
                          <a:solidFill>
                            <a:srgbClr val="C00000"/>
                          </a:solidFill>
                        </a:rPr>
                        <a:t>organization, original</a:t>
                      </a:r>
                      <a:r>
                        <a:rPr lang="en-US" sz="1400" baseline="0" dirty="0" smtClean="0">
                          <a:solidFill>
                            <a:srgbClr val="C00000"/>
                          </a:solidFill>
                        </a:rPr>
                        <a:t> individual or a combination</a:t>
                      </a:r>
                      <a:endParaRPr lang="en-US" sz="1400" dirty="0">
                        <a:solidFill>
                          <a:srgbClr val="C00000"/>
                        </a:solidFill>
                      </a:endParaRPr>
                    </a:p>
                  </a:txBody>
                  <a:tcPr/>
                </a:tc>
                <a:tc>
                  <a:txBody>
                    <a:bodyPr/>
                    <a:lstStyle/>
                    <a:p>
                      <a:pPr marL="285750" indent="-285750">
                        <a:buFont typeface="Arial" panose="020B0604020202020204" pitchFamily="34" charset="0"/>
                        <a:buChar char="•"/>
                      </a:pPr>
                      <a:r>
                        <a:rPr lang="en-US" sz="1400" dirty="0" smtClean="0"/>
                        <a:t>Organization name</a:t>
                      </a:r>
                    </a:p>
                    <a:p>
                      <a:pPr marL="285750" indent="-285750">
                        <a:buFont typeface="Arial" panose="020B0604020202020204" pitchFamily="34" charset="0"/>
                        <a:buChar char="•"/>
                      </a:pPr>
                      <a:r>
                        <a:rPr lang="en-US" sz="1400" dirty="0" smtClean="0"/>
                        <a:t>org ID</a:t>
                      </a:r>
                    </a:p>
                    <a:p>
                      <a:pPr marL="285750" indent="-285750">
                        <a:buFont typeface="Arial" panose="020B0604020202020204" pitchFamily="34" charset="0"/>
                        <a:buChar char="•"/>
                      </a:pPr>
                      <a:r>
                        <a:rPr lang="en-US" sz="1400" dirty="0" smtClean="0"/>
                        <a:t>Individual</a:t>
                      </a:r>
                      <a:r>
                        <a:rPr lang="en-US" sz="1400" baseline="0" dirty="0" smtClean="0"/>
                        <a:t> Name</a:t>
                      </a:r>
                    </a:p>
                    <a:p>
                      <a:pPr marL="285750" indent="-285750">
                        <a:buFont typeface="Arial" panose="020B0604020202020204" pitchFamily="34" charset="0"/>
                        <a:buChar char="•"/>
                      </a:pPr>
                      <a:r>
                        <a:rPr lang="en-US" sz="1400" baseline="0" dirty="0" smtClean="0"/>
                        <a:t>Individual ID</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Sender Location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baseline="0" dirty="0" smtClean="0">
                          <a:solidFill>
                            <a:schemeClr val="tx1">
                              <a:lumMod val="65000"/>
                              <a:lumOff val="35000"/>
                            </a:schemeClr>
                          </a:solidFill>
                        </a:rPr>
                        <a:t>PARKING LOT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smtClean="0">
                          <a:solidFill>
                            <a:schemeClr val="tx1">
                              <a:lumMod val="65000"/>
                              <a:lumOff val="35000"/>
                            </a:schemeClr>
                          </a:solidFill>
                        </a:rPr>
                        <a:t>On Behalf of (e.g. type)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smtClean="0">
                          <a:solidFill>
                            <a:schemeClr val="tx1">
                              <a:lumMod val="65000"/>
                              <a:lumOff val="35000"/>
                            </a:schemeClr>
                          </a:solidFill>
                        </a:rPr>
                        <a:t>Device (might come up as SR activities)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smtClean="0">
                          <a:solidFill>
                            <a:schemeClr val="tx1">
                              <a:lumMod val="65000"/>
                              <a:lumOff val="35000"/>
                            </a:schemeClr>
                          </a:solidFill>
                        </a:rPr>
                        <a:t>Author (too complex for initial goal)</a:t>
                      </a:r>
                      <a:endParaRPr lang="en-US" sz="1400" i="1" dirty="0" smtClean="0">
                        <a:solidFill>
                          <a:schemeClr val="tx1">
                            <a:lumMod val="65000"/>
                            <a:lumOff val="35000"/>
                          </a:schemeClr>
                        </a:solidFill>
                      </a:endParaRPr>
                    </a:p>
                  </a:txBody>
                  <a:tcPr/>
                </a:tc>
              </a:tr>
              <a:tr h="370840">
                <a:tc>
                  <a:txBody>
                    <a:bodyPr/>
                    <a:lstStyle/>
                    <a:p>
                      <a:r>
                        <a:rPr lang="en-US" sz="1400" dirty="0" smtClean="0"/>
                        <a:t>What is being sent (do we need to identify anything</a:t>
                      </a:r>
                      <a:r>
                        <a:rPr lang="en-US" sz="1400" baseline="0" dirty="0" smtClean="0"/>
                        <a:t> about the content)?</a:t>
                      </a:r>
                    </a:p>
                    <a:p>
                      <a:r>
                        <a:rPr lang="en-US" sz="1400" baseline="0" dirty="0" smtClean="0">
                          <a:solidFill>
                            <a:srgbClr val="C00000"/>
                          </a:solidFill>
                        </a:rPr>
                        <a:t>Content Profile  [one  or combination: CCDA, Message (x12 or hl7v2) that can be wrapped and sent over content neutral transport]</a:t>
                      </a:r>
                      <a:endParaRPr lang="en-US" sz="1400" dirty="0">
                        <a:solidFill>
                          <a:srgbClr val="C00000"/>
                        </a:solidFill>
                      </a:endParaRPr>
                    </a:p>
                  </a:txBody>
                  <a:tcPr/>
                </a:tc>
                <a:tc>
                  <a:txBody>
                    <a:bodyPr/>
                    <a:lstStyle/>
                    <a:p>
                      <a:r>
                        <a:rPr lang="en-US" sz="1400" dirty="0" smtClean="0"/>
                        <a:t>Transaction, Transaction</a:t>
                      </a:r>
                      <a:r>
                        <a:rPr lang="en-US" sz="1400" baseline="0" dirty="0" smtClean="0"/>
                        <a:t> Type (CCDA, v2.x message)</a:t>
                      </a:r>
                    </a:p>
                    <a:p>
                      <a:r>
                        <a:rPr lang="en-US" sz="1400" baseline="0" dirty="0" smtClean="0">
                          <a:solidFill>
                            <a:srgbClr val="C00000"/>
                          </a:solidFill>
                        </a:rPr>
                        <a:t>Provider Directory Content Profile</a:t>
                      </a:r>
                    </a:p>
                    <a:p>
                      <a:r>
                        <a:rPr lang="en-US" sz="1400" baseline="0" dirty="0" smtClean="0">
                          <a:solidFill>
                            <a:srgbClr val="C00000"/>
                          </a:solidFill>
                        </a:rPr>
                        <a:t>FHIR Resources</a:t>
                      </a:r>
                      <a:endParaRPr lang="en-US" sz="1400" dirty="0">
                        <a:solidFill>
                          <a:srgbClr val="C00000"/>
                        </a:solidFill>
                      </a:endParaRPr>
                    </a:p>
                  </a:txBody>
                  <a:tcPr/>
                </a:tc>
                <a:tc>
                  <a:txBody>
                    <a:bodyPr/>
                    <a:lstStyle/>
                    <a:p>
                      <a:endParaRPr lang="en-US" dirty="0"/>
                    </a:p>
                  </a:txBody>
                  <a:tcPr/>
                </a:tc>
              </a:tr>
              <a:tr h="959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C00000"/>
                          </a:solidFill>
                        </a:rPr>
                        <a:t>Request Response ID</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C00000"/>
                          </a:solidFill>
                        </a:rPr>
                        <a:t>Get</a:t>
                      </a:r>
                      <a:r>
                        <a:rPr lang="en-US" sz="1400" baseline="0" dirty="0" smtClean="0">
                          <a:solidFill>
                            <a:srgbClr val="C00000"/>
                          </a:solidFill>
                        </a:rPr>
                        <a:t> some form of query ID to respond to request (echo back original data)</a:t>
                      </a:r>
                      <a:endParaRPr lang="en-US" sz="1400" dirty="0" smtClean="0">
                        <a:solidFill>
                          <a:srgbClr val="C00000"/>
                        </a:solidFill>
                      </a:endParaRPr>
                    </a:p>
                  </a:txBody>
                  <a:tcPr/>
                </a:tc>
                <a:tc>
                  <a:txBody>
                    <a:bodyPr/>
                    <a:lstStyle/>
                    <a:p>
                      <a:endParaRPr lang="en-US" dirty="0"/>
                    </a:p>
                  </a:txBody>
                  <a:tcPr/>
                </a:tc>
              </a:tr>
              <a:tr h="421050">
                <a:tc>
                  <a:txBody>
                    <a:bodyPr/>
                    <a:lstStyle/>
                    <a:p>
                      <a:r>
                        <a:rPr lang="en-US" sz="1400" dirty="0" smtClean="0"/>
                        <a:t>Time being sent</a:t>
                      </a:r>
                      <a:endParaRPr lang="en-US" sz="1400" dirty="0"/>
                    </a:p>
                  </a:txBody>
                  <a:tcPr/>
                </a:tc>
                <a:tc>
                  <a:txBody>
                    <a:bodyPr/>
                    <a:lstStyle/>
                    <a:p>
                      <a:r>
                        <a:rPr lang="en-US" sz="1400" dirty="0" smtClean="0"/>
                        <a:t>Timestamp</a:t>
                      </a:r>
                      <a:endParaRPr lang="en-US" sz="1400" dirty="0"/>
                    </a:p>
                  </a:txBody>
                  <a:tcPr/>
                </a:tc>
                <a:tc>
                  <a:txBody>
                    <a:bodyPr/>
                    <a:lstStyle/>
                    <a:p>
                      <a:endParaRPr lang="en-US" dirty="0"/>
                    </a:p>
                  </a:txBody>
                  <a:tcPr/>
                </a:tc>
              </a:tr>
              <a:tr h="370840">
                <a:tc>
                  <a:txBody>
                    <a:bodyPr/>
                    <a:lstStyle/>
                    <a:p>
                      <a:r>
                        <a:rPr lang="en-US" sz="1400" dirty="0" smtClean="0"/>
                        <a:t>Intended</a:t>
                      </a:r>
                      <a:r>
                        <a:rPr lang="en-US" sz="1400" baseline="0" dirty="0" smtClean="0"/>
                        <a:t> Recipient</a:t>
                      </a:r>
                      <a:endParaRPr lang="en-US" sz="1400" dirty="0"/>
                    </a:p>
                  </a:txBody>
                  <a:tcPr/>
                </a:tc>
                <a:tc>
                  <a:txBody>
                    <a:bodyPr/>
                    <a:lstStyle/>
                    <a:p>
                      <a:r>
                        <a:rPr lang="en-US" sz="1400" dirty="0" smtClean="0"/>
                        <a:t>Receiver </a:t>
                      </a:r>
                      <a:endParaRPr lang="en-US" sz="1400" dirty="0"/>
                    </a:p>
                  </a:txBody>
                  <a:tcPr/>
                </a:tc>
                <a:tc>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12</a:t>
            </a:fld>
            <a:endParaRPr lang="en-US" dirty="0"/>
          </a:p>
        </p:txBody>
      </p:sp>
    </p:spTree>
    <p:extLst>
      <p:ext uri="{BB962C8B-B14F-4D97-AF65-F5344CB8AC3E}">
        <p14:creationId xmlns:p14="http://schemas.microsoft.com/office/powerpoint/2010/main" val="2221819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 Payloads</a:t>
            </a:r>
            <a:endParaRPr lang="en-US" dirty="0"/>
          </a:p>
        </p:txBody>
      </p:sp>
      <p:sp>
        <p:nvSpPr>
          <p:cNvPr id="3" name="Content Placeholder 2"/>
          <p:cNvSpPr>
            <a:spLocks noGrp="1"/>
          </p:cNvSpPr>
          <p:nvPr>
            <p:ph idx="1"/>
          </p:nvPr>
        </p:nvSpPr>
        <p:spPr>
          <a:xfrm>
            <a:off x="457199" y="1321980"/>
            <a:ext cx="8375515" cy="5459819"/>
          </a:xfrm>
        </p:spPr>
        <p:txBody>
          <a:bodyPr>
            <a:normAutofit fontScale="47500" lnSpcReduction="20000"/>
          </a:bodyPr>
          <a:lstStyle/>
          <a:p>
            <a:r>
              <a:rPr lang="en-US" b="1" dirty="0" smtClean="0">
                <a:solidFill>
                  <a:schemeClr val="dk1"/>
                </a:solidFill>
              </a:rPr>
              <a:t>Goal 2: What </a:t>
            </a:r>
            <a:r>
              <a:rPr lang="en-US" b="1" dirty="0">
                <a:solidFill>
                  <a:schemeClr val="dk1"/>
                </a:solidFill>
              </a:rPr>
              <a:t>type of payloads should we focus on when looking at information interchange requirements between EHRs </a:t>
            </a:r>
            <a:endParaRPr lang="en-US" b="1" dirty="0" smtClean="0"/>
          </a:p>
          <a:p>
            <a:pPr lvl="1"/>
            <a:r>
              <a:rPr lang="en-US" sz="3300" dirty="0" smtClean="0"/>
              <a:t>Assumption</a:t>
            </a:r>
            <a:r>
              <a:rPr lang="en-US" sz="3300" dirty="0" smtClean="0"/>
              <a:t>: Content Neutral Transport</a:t>
            </a:r>
          </a:p>
          <a:p>
            <a:pPr lvl="2"/>
            <a:r>
              <a:rPr lang="en-US" sz="2900" dirty="0" smtClean="0"/>
              <a:t>MU2 and 3 alignment</a:t>
            </a:r>
            <a:r>
              <a:rPr lang="en-US" dirty="0" smtClean="0"/>
              <a:t>:</a:t>
            </a:r>
          </a:p>
          <a:p>
            <a:pPr lvl="3"/>
            <a:r>
              <a:rPr lang="en-US" sz="2700" dirty="0" smtClean="0"/>
              <a:t>Two focuses (different implementation requirements)</a:t>
            </a:r>
          </a:p>
          <a:p>
            <a:pPr lvl="4"/>
            <a:r>
              <a:rPr lang="en-US" sz="2700" dirty="0" smtClean="0">
                <a:solidFill>
                  <a:srgbClr val="FF0000"/>
                </a:solidFill>
              </a:rPr>
              <a:t>** </a:t>
            </a:r>
            <a:r>
              <a:rPr lang="en-US" sz="2700" dirty="0" smtClean="0">
                <a:solidFill>
                  <a:srgbClr val="FF0000"/>
                </a:solidFill>
              </a:rPr>
              <a:t>START </a:t>
            </a:r>
            <a:r>
              <a:rPr lang="en-US" sz="2700" dirty="0" smtClean="0">
                <a:solidFill>
                  <a:srgbClr val="FF0000"/>
                </a:solidFill>
              </a:rPr>
              <a:t>HERE: CCDA R2 – Start here based on requirements of MU (fixed payload)</a:t>
            </a:r>
          </a:p>
          <a:p>
            <a:pPr lvl="5"/>
            <a:r>
              <a:rPr lang="en-US" sz="2700" dirty="0" smtClean="0">
                <a:solidFill>
                  <a:srgbClr val="FF0000"/>
                </a:solidFill>
              </a:rPr>
              <a:t>CDP1 is also listed in MU 3 but more constrained because</a:t>
            </a:r>
          </a:p>
          <a:p>
            <a:pPr lvl="6"/>
            <a:r>
              <a:rPr lang="en-US" sz="2700" dirty="0" smtClean="0">
                <a:solidFill>
                  <a:srgbClr val="FF0000"/>
                </a:solidFill>
              </a:rPr>
              <a:t>Should start with Document type transaction</a:t>
            </a:r>
          </a:p>
          <a:p>
            <a:pPr lvl="7"/>
            <a:r>
              <a:rPr lang="en-US" sz="2700" dirty="0" smtClean="0">
                <a:solidFill>
                  <a:srgbClr val="FF0000"/>
                </a:solidFill>
              </a:rPr>
              <a:t>Per SC: Address </a:t>
            </a:r>
            <a:r>
              <a:rPr lang="en-US" sz="2700" dirty="0">
                <a:solidFill>
                  <a:srgbClr val="FF0000"/>
                </a:solidFill>
              </a:rPr>
              <a:t>Communication/Information Interchange Requirements</a:t>
            </a:r>
          </a:p>
          <a:p>
            <a:pPr lvl="8"/>
            <a:r>
              <a:rPr lang="en-US" sz="2700" dirty="0" smtClean="0">
                <a:solidFill>
                  <a:srgbClr val="FF0000"/>
                </a:solidFill>
              </a:rPr>
              <a:t>As </a:t>
            </a:r>
            <a:r>
              <a:rPr lang="en-US" sz="2700" dirty="0">
                <a:solidFill>
                  <a:srgbClr val="FF0000"/>
                </a:solidFill>
              </a:rPr>
              <a:t>a basic requirement, converting between different transport protocols should retain the integrity of the provenance data relating to the payload/content</a:t>
            </a:r>
            <a:r>
              <a:rPr lang="en-US" sz="2700" dirty="0" smtClean="0">
                <a:solidFill>
                  <a:srgbClr val="FF0000"/>
                </a:solidFill>
              </a:rPr>
              <a:t>.</a:t>
            </a:r>
          </a:p>
          <a:p>
            <a:pPr lvl="8"/>
            <a:r>
              <a:rPr lang="en-US" sz="2700" dirty="0" smtClean="0">
                <a:solidFill>
                  <a:srgbClr val="FF0000"/>
                </a:solidFill>
              </a:rPr>
              <a:t>If conversion is needed consider it internal to the system and part of the system requirements  - this conversion happens within the black box of the EHR system</a:t>
            </a:r>
          </a:p>
          <a:p>
            <a:pPr lvl="4"/>
            <a:r>
              <a:rPr lang="en-US" sz="2700" dirty="0" smtClean="0"/>
              <a:t>FHIR (as DSTU becomes more mature) cited as a direction not a standard required for implementation (2 different specified content standards within one overall standard) – </a:t>
            </a:r>
          </a:p>
          <a:p>
            <a:pPr lvl="5"/>
            <a:r>
              <a:rPr lang="en-US" sz="2700" dirty="0" smtClean="0">
                <a:solidFill>
                  <a:srgbClr val="FF0000"/>
                </a:solidFill>
              </a:rPr>
              <a:t>How to indicate at transport layer what you are representing at the payload layer? </a:t>
            </a:r>
          </a:p>
          <a:p>
            <a:pPr lvl="5"/>
            <a:r>
              <a:rPr lang="en-US" sz="2700" dirty="0" smtClean="0">
                <a:solidFill>
                  <a:srgbClr val="FF0000"/>
                </a:solidFill>
              </a:rPr>
              <a:t>What about </a:t>
            </a:r>
            <a:r>
              <a:rPr lang="en-US" sz="2700" dirty="0" smtClean="0">
                <a:solidFill>
                  <a:srgbClr val="FF0000"/>
                </a:solidFill>
              </a:rPr>
              <a:t>metadata </a:t>
            </a:r>
            <a:r>
              <a:rPr lang="en-US" sz="2700" dirty="0" smtClean="0">
                <a:solidFill>
                  <a:srgbClr val="FF0000"/>
                </a:solidFill>
              </a:rPr>
              <a:t>sent in XDS response? Document type in metadata?</a:t>
            </a:r>
          </a:p>
          <a:p>
            <a:pPr lvl="2"/>
            <a:r>
              <a:rPr lang="en-US" sz="2900" dirty="0" smtClean="0"/>
              <a:t>A-B (</a:t>
            </a:r>
            <a:r>
              <a:rPr lang="en-US" sz="2900" dirty="0" err="1" smtClean="0"/>
              <a:t>ccda</a:t>
            </a:r>
            <a:r>
              <a:rPr lang="en-US" sz="2900" dirty="0" smtClean="0"/>
              <a:t>) and A-C (FHIR) –source is same with same content using either protocol get same thing on other side </a:t>
            </a:r>
          </a:p>
          <a:p>
            <a:pPr lvl="3"/>
            <a:r>
              <a:rPr lang="en-US" sz="2700" dirty="0" smtClean="0"/>
              <a:t>Result on B and C are same but different mechanism to get there</a:t>
            </a:r>
          </a:p>
          <a:p>
            <a:pPr lvl="1"/>
            <a:r>
              <a:rPr lang="en-US" sz="3300" dirty="0" smtClean="0">
                <a:solidFill>
                  <a:srgbClr val="FF0000"/>
                </a:solidFill>
              </a:rPr>
              <a:t>CCDA R2 – </a:t>
            </a:r>
            <a:r>
              <a:rPr lang="en-US" sz="3300" dirty="0" smtClean="0">
                <a:solidFill>
                  <a:srgbClr val="FF0000"/>
                </a:solidFill>
              </a:rPr>
              <a:t>(Document Types – any document type  should not present a problem) </a:t>
            </a:r>
            <a:endParaRPr lang="en-US" sz="3300" dirty="0" smtClean="0">
              <a:solidFill>
                <a:srgbClr val="FF0000"/>
              </a:solidFill>
            </a:endParaRPr>
          </a:p>
          <a:p>
            <a:pPr lvl="2"/>
            <a:r>
              <a:rPr lang="en-US" sz="2700" dirty="0" smtClean="0">
                <a:solidFill>
                  <a:srgbClr val="FF0000"/>
                </a:solidFill>
              </a:rPr>
              <a:t>Appropriate template information based on guidance from structured documents workgroup and at discretion of pilots </a:t>
            </a:r>
          </a:p>
          <a:p>
            <a:pPr lvl="2"/>
            <a:r>
              <a:rPr lang="en-US" sz="2700" dirty="0" smtClean="0">
                <a:solidFill>
                  <a:srgbClr val="FF0000"/>
                </a:solidFill>
              </a:rPr>
              <a:t>Goal – standard would support provenance </a:t>
            </a:r>
            <a:r>
              <a:rPr lang="en-US" sz="2700" dirty="0" smtClean="0">
                <a:solidFill>
                  <a:srgbClr val="FF0000"/>
                </a:solidFill>
              </a:rPr>
              <a:t>activities</a:t>
            </a:r>
            <a:endParaRPr lang="en-US" sz="2700" dirty="0" smtClean="0">
              <a:solidFill>
                <a:srgbClr val="FF0000"/>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13</a:t>
            </a:fld>
            <a:endParaRPr lang="en-US" dirty="0"/>
          </a:p>
        </p:txBody>
      </p:sp>
      <p:sp>
        <p:nvSpPr>
          <p:cNvPr id="5" name="Oval 4"/>
          <p:cNvSpPr/>
          <p:nvPr/>
        </p:nvSpPr>
        <p:spPr>
          <a:xfrm>
            <a:off x="1222744" y="5550195"/>
            <a:ext cx="978196" cy="5103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2217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59" y="63798"/>
            <a:ext cx="8229600" cy="1020762"/>
          </a:xfrm>
        </p:spPr>
        <p:txBody>
          <a:bodyPr>
            <a:normAutofit fontScale="90000"/>
          </a:bodyPr>
          <a:lstStyle/>
          <a:p>
            <a:r>
              <a:rPr lang="en-US" dirty="0" smtClean="0"/>
              <a:t>Goal 3: Standards to support requirements and payload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What can transport </a:t>
            </a:r>
            <a:r>
              <a:rPr lang="en-US" dirty="0" smtClean="0"/>
              <a:t>C-CDA </a:t>
            </a:r>
            <a:r>
              <a:rPr lang="en-US" dirty="0" smtClean="0"/>
              <a:t>R2 </a:t>
            </a:r>
          </a:p>
          <a:p>
            <a:r>
              <a:rPr lang="en-US" dirty="0" smtClean="0"/>
              <a:t>we are just moving it – (EHR-EHR starting point)</a:t>
            </a:r>
          </a:p>
          <a:p>
            <a:r>
              <a:rPr lang="en-US" dirty="0" smtClean="0"/>
              <a:t>Any standards used to support:</a:t>
            </a:r>
          </a:p>
          <a:p>
            <a:pPr lvl="1"/>
            <a:r>
              <a:rPr lang="en-US" b="1" dirty="0" smtClean="0">
                <a:solidFill>
                  <a:srgbClr val="FF0000"/>
                </a:solidFill>
              </a:rPr>
              <a:t>Direct– </a:t>
            </a:r>
            <a:r>
              <a:rPr lang="en-US" b="1" dirty="0" smtClean="0">
                <a:solidFill>
                  <a:srgbClr val="FF0000"/>
                </a:solidFill>
              </a:rPr>
              <a:t>in MU so should support this minimally</a:t>
            </a:r>
          </a:p>
          <a:p>
            <a:pPr lvl="1"/>
            <a:r>
              <a:rPr lang="en-US" b="1" dirty="0" smtClean="0">
                <a:solidFill>
                  <a:srgbClr val="FF0000"/>
                </a:solidFill>
              </a:rPr>
              <a:t>CONNECT</a:t>
            </a:r>
          </a:p>
          <a:p>
            <a:pPr lvl="1"/>
            <a:r>
              <a:rPr lang="en-US" b="1" dirty="0" smtClean="0">
                <a:solidFill>
                  <a:srgbClr val="FF0000"/>
                </a:solidFill>
              </a:rPr>
              <a:t>Or transport standard as identified by a pilot (i.e. RESTful)</a:t>
            </a:r>
            <a:endParaRPr lang="en-US" b="1" dirty="0" smtClean="0">
              <a:solidFill>
                <a:srgbClr val="FF0000"/>
              </a:solidFill>
            </a:endParaRPr>
          </a:p>
          <a:p>
            <a:pPr lvl="2"/>
            <a:r>
              <a:rPr lang="en-US" dirty="0" smtClean="0"/>
              <a:t>IHE ITI41 </a:t>
            </a:r>
          </a:p>
          <a:p>
            <a:pPr lvl="3"/>
            <a:r>
              <a:rPr lang="en-US" dirty="0" smtClean="0"/>
              <a:t>Transaction used in cross document sharing (XD*)</a:t>
            </a:r>
          </a:p>
          <a:p>
            <a:pPr lvl="2"/>
            <a:r>
              <a:rPr lang="en-US" dirty="0" smtClean="0"/>
              <a:t>Consider the implications of security aspects related to information interchange – Traceability, audit, etc. – what is the impact on the trust decision? (Consider Privacy)</a:t>
            </a:r>
          </a:p>
          <a:p>
            <a:r>
              <a:rPr lang="en-US" dirty="0" smtClean="0"/>
              <a:t>Other Standards</a:t>
            </a:r>
          </a:p>
          <a:p>
            <a:pPr lvl="1"/>
            <a:r>
              <a:rPr lang="en-US" dirty="0" smtClean="0"/>
              <a:t>X12 EDI </a:t>
            </a:r>
          </a:p>
          <a:p>
            <a:pPr lvl="2"/>
            <a:r>
              <a:rPr lang="en-US" dirty="0" smtClean="0"/>
              <a:t>X12 275 as a metadata wrapper can transport payload – and can wrap content</a:t>
            </a:r>
          </a:p>
          <a:p>
            <a:pPr lvl="1"/>
            <a:r>
              <a:rPr lang="en-US" dirty="0" smtClean="0"/>
              <a:t>HL7 v2 MDM</a:t>
            </a:r>
          </a:p>
          <a:p>
            <a:pPr lvl="2"/>
            <a:r>
              <a:rPr lang="en-US" dirty="0" smtClean="0"/>
              <a:t>Informally vet this with task force and community at large</a:t>
            </a:r>
          </a:p>
          <a:p>
            <a:pPr lvl="2"/>
            <a:r>
              <a:rPr lang="en-US" dirty="0" smtClean="0"/>
              <a:t>Want to be as agnostic as possible and pick one that can support different types of transports (EHR-PMS or EHR to Payer)</a:t>
            </a: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14</a:t>
            </a:fld>
            <a:endParaRPr lang="en-US" dirty="0"/>
          </a:p>
        </p:txBody>
      </p:sp>
    </p:spTree>
    <p:extLst>
      <p:ext uri="{BB962C8B-B14F-4D97-AF65-F5344CB8AC3E}">
        <p14:creationId xmlns:p14="http://schemas.microsoft.com/office/powerpoint/2010/main" val="10349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223" y="40722"/>
            <a:ext cx="8229600" cy="1020762"/>
          </a:xfrm>
        </p:spPr>
        <p:txBody>
          <a:bodyPr>
            <a:normAutofit fontScale="90000"/>
          </a:bodyPr>
          <a:lstStyle/>
          <a:p>
            <a:r>
              <a:rPr lang="en-US" dirty="0" smtClean="0"/>
              <a:t>Goal 4: </a:t>
            </a:r>
            <a:r>
              <a:rPr lang="en-US" dirty="0"/>
              <a:t>Consider the implications of </a:t>
            </a:r>
            <a:r>
              <a:rPr lang="en-US" dirty="0" smtClean="0"/>
              <a:t>Security and Privacy </a:t>
            </a:r>
            <a:endParaRPr lang="en-US" dirty="0"/>
          </a:p>
        </p:txBody>
      </p:sp>
      <p:sp>
        <p:nvSpPr>
          <p:cNvPr id="3" name="Content Placeholder 2"/>
          <p:cNvSpPr>
            <a:spLocks noGrp="1"/>
          </p:cNvSpPr>
          <p:nvPr>
            <p:ph idx="1"/>
          </p:nvPr>
        </p:nvSpPr>
        <p:spPr>
          <a:xfrm>
            <a:off x="212651" y="1228061"/>
            <a:ext cx="8229600" cy="5385390"/>
          </a:xfrm>
        </p:spPr>
        <p:txBody>
          <a:bodyPr>
            <a:normAutofit fontScale="47500" lnSpcReduction="20000"/>
          </a:bodyPr>
          <a:lstStyle/>
          <a:p>
            <a:r>
              <a:rPr lang="en-US" sz="2500" dirty="0">
                <a:solidFill>
                  <a:schemeClr val="dk1"/>
                </a:solidFill>
              </a:rPr>
              <a:t>Consider the implications of security aspects related to </a:t>
            </a:r>
            <a:r>
              <a:rPr lang="en-US" sz="2500" b="1" dirty="0">
                <a:solidFill>
                  <a:schemeClr val="dk1"/>
                </a:solidFill>
              </a:rPr>
              <a:t>information interchange</a:t>
            </a:r>
            <a:r>
              <a:rPr lang="en-US" sz="2500" dirty="0">
                <a:solidFill>
                  <a:schemeClr val="dk1"/>
                </a:solidFill>
              </a:rPr>
              <a:t> – Traceability, audit, etc. – what is the impact on the trust decision? (Consider Privacy</a:t>
            </a:r>
            <a:r>
              <a:rPr lang="en-US" sz="2500" dirty="0" smtClean="0">
                <a:solidFill>
                  <a:schemeClr val="dk1"/>
                </a:solidFill>
              </a:rPr>
              <a:t>)</a:t>
            </a:r>
          </a:p>
          <a:p>
            <a:pPr lvl="1"/>
            <a:r>
              <a:rPr lang="en-US" sz="2900" strike="sngStrike" dirty="0" smtClean="0">
                <a:solidFill>
                  <a:schemeClr val="dk1"/>
                </a:solidFill>
              </a:rPr>
              <a:t>Nothing that we are doing from provenance perspective that will change security concepts (strictly at the transport level)</a:t>
            </a:r>
          </a:p>
          <a:p>
            <a:pPr lvl="1"/>
            <a:r>
              <a:rPr lang="en-US" sz="2900" dirty="0" smtClean="0">
                <a:solidFill>
                  <a:schemeClr val="dk1"/>
                </a:solidFill>
              </a:rPr>
              <a:t>Security </a:t>
            </a:r>
            <a:r>
              <a:rPr lang="en-US" sz="2900" dirty="0">
                <a:solidFill>
                  <a:schemeClr val="dk1"/>
                </a:solidFill>
              </a:rPr>
              <a:t>might have impact if we are looking at exchanging encrypted </a:t>
            </a:r>
            <a:r>
              <a:rPr lang="en-US" sz="2900" dirty="0" smtClean="0">
                <a:solidFill>
                  <a:schemeClr val="dk1"/>
                </a:solidFill>
              </a:rPr>
              <a:t>payloads and or externally </a:t>
            </a:r>
            <a:r>
              <a:rPr lang="en-US" sz="2900" dirty="0">
                <a:solidFill>
                  <a:schemeClr val="dk1"/>
                </a:solidFill>
              </a:rPr>
              <a:t>signed </a:t>
            </a:r>
            <a:r>
              <a:rPr lang="en-US" sz="2900" dirty="0" smtClean="0">
                <a:solidFill>
                  <a:schemeClr val="dk1"/>
                </a:solidFill>
              </a:rPr>
              <a:t>payloads</a:t>
            </a:r>
          </a:p>
          <a:p>
            <a:pPr lvl="1"/>
            <a:r>
              <a:rPr lang="en-US" sz="2900" dirty="0" smtClean="0">
                <a:solidFill>
                  <a:schemeClr val="dk1"/>
                </a:solidFill>
              </a:rPr>
              <a:t>If expectation that receiving system can comply with privacy then ability of metadata evaluation on receipt not consumption must be considered (this might be an exchange issue in general) – might need to have some sort of indication that there is provenance in the content (can recipient support provenance/privacy requirements)</a:t>
            </a:r>
          </a:p>
          <a:p>
            <a:pPr lvl="2"/>
            <a:r>
              <a:rPr lang="en-US" sz="2900" dirty="0" smtClean="0">
                <a:solidFill>
                  <a:schemeClr val="dk1"/>
                </a:solidFill>
              </a:rPr>
              <a:t>This might be a policy questions – how should a receiving system behave if it is unable to comply to the provenance as expected by the sending system (defining system behavior based on conditions is an important consideration)</a:t>
            </a:r>
          </a:p>
          <a:p>
            <a:pPr lvl="2"/>
            <a:r>
              <a:rPr lang="en-US" sz="2900" dirty="0" smtClean="0">
                <a:solidFill>
                  <a:schemeClr val="dk1"/>
                </a:solidFill>
              </a:rPr>
              <a:t>This is an issue of whether the consumer of the data can comply with the senders provenance requirements</a:t>
            </a:r>
          </a:p>
          <a:p>
            <a:pPr lvl="2"/>
            <a:r>
              <a:rPr lang="en-US" sz="2900" dirty="0" smtClean="0">
                <a:solidFill>
                  <a:schemeClr val="dk1"/>
                </a:solidFill>
              </a:rPr>
              <a:t>If the sender holds the responsibility for determining recipient is able to comply with provenance/privacy/obligation is that inherent in trust frame work? (outside of encrypted payload) </a:t>
            </a:r>
          </a:p>
          <a:p>
            <a:endParaRPr lang="en-US" sz="2400" dirty="0" smtClean="0">
              <a:solidFill>
                <a:srgbClr val="FF0000"/>
              </a:solidFill>
            </a:endParaRPr>
          </a:p>
          <a:p>
            <a:endParaRPr lang="en-US" sz="2400" dirty="0" smtClean="0">
              <a:solidFill>
                <a:srgbClr val="FF0000"/>
              </a:solidFill>
            </a:endParaRPr>
          </a:p>
          <a:p>
            <a:endParaRPr lang="en-US" sz="2400" dirty="0">
              <a:solidFill>
                <a:srgbClr val="FF0000"/>
              </a:solidFill>
            </a:endParaRPr>
          </a:p>
          <a:p>
            <a:endParaRPr lang="en-US" sz="2400" dirty="0" smtClean="0">
              <a:solidFill>
                <a:srgbClr val="FF0000"/>
              </a:solidFill>
            </a:endParaRPr>
          </a:p>
          <a:p>
            <a:r>
              <a:rPr lang="en-US" sz="2400" dirty="0" smtClean="0">
                <a:solidFill>
                  <a:srgbClr val="FF0000"/>
                </a:solidFill>
              </a:rPr>
              <a:t>System Requirements Considerations</a:t>
            </a:r>
          </a:p>
          <a:p>
            <a:pPr lvl="1"/>
            <a:r>
              <a:rPr lang="en-US" sz="2000" dirty="0" smtClean="0">
                <a:solidFill>
                  <a:srgbClr val="FF0000"/>
                </a:solidFill>
              </a:rPr>
              <a:t>Does down stream system have to comply with senders wishes – and if rejected what kind of notification would the sender get?</a:t>
            </a:r>
          </a:p>
          <a:p>
            <a:pPr lvl="1"/>
            <a:r>
              <a:rPr lang="en-US" sz="2000" dirty="0" smtClean="0">
                <a:solidFill>
                  <a:srgbClr val="FF0000"/>
                </a:solidFill>
              </a:rPr>
              <a:t>Some challenges that payloads that have expressed pt. preferences regarding re-distribution (probably out of scope but is something to keep intact for this work)– this might be part of the consumption/System SWG</a:t>
            </a:r>
          </a:p>
          <a:p>
            <a:pPr lvl="2"/>
            <a:r>
              <a:rPr lang="en-US" sz="1600" dirty="0" smtClean="0">
                <a:solidFill>
                  <a:srgbClr val="FF0000"/>
                </a:solidFill>
              </a:rPr>
              <a:t>This would happen at packaging or consumption but not as part of the exchange</a:t>
            </a:r>
            <a:endParaRPr lang="en-US" sz="1600" dirty="0">
              <a:solidFill>
                <a:srgbClr val="FF0000"/>
              </a:solidFill>
            </a:endParaRPr>
          </a:p>
          <a:p>
            <a:pPr lvl="2"/>
            <a:r>
              <a:rPr lang="en-US" sz="1700" dirty="0" smtClean="0">
                <a:solidFill>
                  <a:srgbClr val="FF0000"/>
                </a:solidFill>
              </a:rPr>
              <a:t>There are some issues with binding provenance to its target – this might be covered in the system requirements</a:t>
            </a:r>
          </a:p>
          <a:p>
            <a:pPr lvl="3"/>
            <a:r>
              <a:rPr lang="en-US" sz="1600" dirty="0" smtClean="0">
                <a:solidFill>
                  <a:srgbClr val="FF0000"/>
                </a:solidFill>
              </a:rPr>
              <a:t>Particularly if the goals is to keep provenance over the long term of the data (data comes in and is de-aggregated and moved into a record….what do we do with the provenance?)</a:t>
            </a:r>
          </a:p>
          <a:p>
            <a:pPr lvl="3"/>
            <a:r>
              <a:rPr lang="en-US" sz="1600" dirty="0" smtClean="0">
                <a:solidFill>
                  <a:srgbClr val="FF0000"/>
                </a:solidFill>
              </a:rPr>
              <a:t>We are not looking at consumption or the creation in the Information Interchange </a:t>
            </a:r>
            <a:r>
              <a:rPr lang="en-US" sz="1600" dirty="0" err="1" smtClean="0">
                <a:solidFill>
                  <a:srgbClr val="FF0000"/>
                </a:solidFill>
              </a:rPr>
              <a:t>SwG</a:t>
            </a:r>
            <a:endParaRPr lang="en-US" sz="1600" dirty="0" smtClean="0">
              <a:solidFill>
                <a:srgbClr val="FF0000"/>
              </a:solidFill>
            </a:endParaRPr>
          </a:p>
          <a:p>
            <a:endParaRPr lang="en-US" sz="2400" dirty="0">
              <a:solidFill>
                <a:schemeClr val="dk1"/>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15</a:t>
            </a:fld>
            <a:endParaRPr lang="en-US" dirty="0"/>
          </a:p>
        </p:txBody>
      </p:sp>
    </p:spTree>
    <p:extLst>
      <p:ext uri="{BB962C8B-B14F-4D97-AF65-F5344CB8AC3E}">
        <p14:creationId xmlns:p14="http://schemas.microsoft.com/office/powerpoint/2010/main" val="7252424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41" y="132134"/>
            <a:ext cx="8229600" cy="1020762"/>
          </a:xfrm>
        </p:spPr>
        <p:txBody>
          <a:bodyPr>
            <a:normAutofit fontScale="90000"/>
          </a:bodyPr>
          <a:lstStyle/>
          <a:p>
            <a:r>
              <a:rPr lang="en-US" dirty="0" smtClean="0"/>
              <a:t>Goal 5: </a:t>
            </a:r>
            <a:r>
              <a:rPr lang="en-US" dirty="0" smtClean="0">
                <a:ea typeface="Calibri"/>
                <a:cs typeface="Times New Roman"/>
              </a:rPr>
              <a:t>capture </a:t>
            </a:r>
            <a:r>
              <a:rPr lang="en-US" dirty="0">
                <a:ea typeface="Calibri"/>
                <a:cs typeface="Times New Roman"/>
              </a:rPr>
              <a:t>policy considerations related to system behavior and request further </a:t>
            </a:r>
            <a:r>
              <a:rPr lang="en-US" dirty="0" smtClean="0">
                <a:ea typeface="Calibri"/>
                <a:cs typeface="Times New Roman"/>
              </a:rPr>
              <a:t>guidance</a:t>
            </a:r>
            <a:endParaRPr lang="en-US" dirty="0"/>
          </a:p>
        </p:txBody>
      </p:sp>
      <p:sp>
        <p:nvSpPr>
          <p:cNvPr id="3" name="Content Placeholder 2"/>
          <p:cNvSpPr>
            <a:spLocks noGrp="1"/>
          </p:cNvSpPr>
          <p:nvPr>
            <p:ph idx="1"/>
          </p:nvPr>
        </p:nvSpPr>
        <p:spPr/>
        <p:txBody>
          <a:bodyPr>
            <a:normAutofit/>
          </a:bodyPr>
          <a:lstStyle/>
          <a:p>
            <a:r>
              <a:rPr lang="en-US" sz="2000" dirty="0" smtClean="0">
                <a:solidFill>
                  <a:schemeClr val="tx1">
                    <a:lumMod val="75000"/>
                    <a:lumOff val="25000"/>
                  </a:schemeClr>
                </a:solidFill>
                <a:ea typeface="Calibri"/>
                <a:cs typeface="Times New Roman"/>
              </a:rPr>
              <a:t>Goal 5: If </a:t>
            </a:r>
            <a:r>
              <a:rPr lang="en-US" sz="2000" dirty="0">
                <a:solidFill>
                  <a:schemeClr val="tx1">
                    <a:lumMod val="75000"/>
                    <a:lumOff val="25000"/>
                  </a:schemeClr>
                </a:solidFill>
                <a:ea typeface="Calibri"/>
                <a:cs typeface="Times New Roman"/>
              </a:rPr>
              <a:t>applicable, capture policy considerations related to system behavior and request further guidance from the HITPC</a:t>
            </a:r>
            <a:endParaRPr lang="en-US" sz="2000" dirty="0" smtClean="0">
              <a:solidFill>
                <a:schemeClr val="tx1">
                  <a:lumMod val="75000"/>
                  <a:lumOff val="25000"/>
                </a:schemeClr>
              </a:solidFill>
            </a:endParaRPr>
          </a:p>
          <a:p>
            <a:pPr lvl="1"/>
            <a:r>
              <a:rPr lang="en-US" sz="1800" dirty="0" smtClean="0">
                <a:solidFill>
                  <a:schemeClr val="tx1">
                    <a:lumMod val="75000"/>
                    <a:lumOff val="25000"/>
                  </a:schemeClr>
                </a:solidFill>
              </a:rPr>
              <a:t>Questions </a:t>
            </a:r>
            <a:r>
              <a:rPr lang="en-US" sz="1800" dirty="0">
                <a:solidFill>
                  <a:schemeClr val="tx1">
                    <a:lumMod val="75000"/>
                    <a:lumOff val="25000"/>
                  </a:schemeClr>
                </a:solidFill>
              </a:rPr>
              <a:t>For Standards Committee</a:t>
            </a:r>
          </a:p>
          <a:p>
            <a:pPr lvl="1"/>
            <a:r>
              <a:rPr lang="en-US" sz="1800" dirty="0" smtClean="0">
                <a:solidFill>
                  <a:schemeClr val="tx1">
                    <a:lumMod val="75000"/>
                    <a:lumOff val="25000"/>
                  </a:schemeClr>
                </a:solidFill>
              </a:rPr>
              <a:t>Is </a:t>
            </a:r>
            <a:r>
              <a:rPr lang="en-US" sz="1800" dirty="0">
                <a:solidFill>
                  <a:schemeClr val="tx1">
                    <a:lumMod val="75000"/>
                    <a:lumOff val="25000"/>
                  </a:schemeClr>
                </a:solidFill>
              </a:rPr>
              <a:t>there a need to associate provenance to artifact itself for end to end transport? (layers to artifact metadata) – System Requirements?  (Provenance –what is inside and  provenance – who sent it)</a:t>
            </a:r>
          </a:p>
          <a:p>
            <a:pPr lvl="2"/>
            <a:r>
              <a:rPr lang="en-US" sz="1800" b="1" dirty="0">
                <a:solidFill>
                  <a:schemeClr val="tx1">
                    <a:lumMod val="75000"/>
                    <a:lumOff val="25000"/>
                  </a:schemeClr>
                </a:solidFill>
              </a:rPr>
              <a:t>For Standards Committee</a:t>
            </a:r>
            <a:r>
              <a:rPr lang="en-US" sz="1800" dirty="0">
                <a:solidFill>
                  <a:schemeClr val="tx1">
                    <a:lumMod val="75000"/>
                    <a:lumOff val="25000"/>
                  </a:schemeClr>
                </a:solidFill>
              </a:rPr>
              <a:t>: Is there a need to accommodate provenance associated with the payload as something necessary for end to end transport of the data (receiver may want to know something about the sender prior to opening the exchange artifact)</a:t>
            </a: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16</a:t>
            </a:fld>
            <a:endParaRPr lang="en-US" dirty="0"/>
          </a:p>
        </p:txBody>
      </p:sp>
    </p:spTree>
    <p:extLst>
      <p:ext uri="{BB962C8B-B14F-4D97-AF65-F5344CB8AC3E}">
        <p14:creationId xmlns:p14="http://schemas.microsoft.com/office/powerpoint/2010/main" val="1660118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52" y="3632786"/>
            <a:ext cx="7772400" cy="1470025"/>
          </a:xfrm>
        </p:spPr>
        <p:txBody>
          <a:bodyPr/>
          <a:lstStyle/>
          <a:p>
            <a:r>
              <a:rPr lang="en-US" dirty="0" smtClean="0">
                <a:solidFill>
                  <a:schemeClr val="tx2"/>
                </a:solidFill>
              </a:rPr>
              <a:t>System Requirements Sub Work Group</a:t>
            </a:r>
            <a:endParaRPr lang="en-US" dirty="0">
              <a:solidFill>
                <a:schemeClr val="tx2"/>
              </a:solidFill>
            </a:endParaRPr>
          </a:p>
        </p:txBody>
      </p:sp>
      <p:cxnSp>
        <p:nvCxnSpPr>
          <p:cNvPr id="4" name="Straight Connector 3"/>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292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3468232"/>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 of Wiki Page/Comment Form</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30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18</a:t>
            </a:fld>
            <a:endParaRPr lang="en-US" dirty="0"/>
          </a:p>
        </p:txBody>
      </p:sp>
    </p:spTree>
    <p:extLst>
      <p:ext uri="{BB962C8B-B14F-4D97-AF65-F5344CB8AC3E}">
        <p14:creationId xmlns:p14="http://schemas.microsoft.com/office/powerpoint/2010/main" val="725537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85061" y="443024"/>
            <a:ext cx="6460080" cy="338554"/>
            <a:chOff x="213852" y="6248400"/>
            <a:chExt cx="6460080" cy="338554"/>
          </a:xfrm>
        </p:grpSpPr>
        <p:sp>
          <p:nvSpPr>
            <p:cNvPr id="4" name="TextBox 3"/>
            <p:cNvSpPr txBox="1"/>
            <p:nvPr/>
          </p:nvSpPr>
          <p:spPr>
            <a:xfrm>
              <a:off x="213852" y="6248400"/>
              <a:ext cx="6460080"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Completed</a:t>
              </a:r>
              <a:endParaRPr lang="en-US" sz="1600" dirty="0">
                <a:solidFill>
                  <a:prstClr val="black"/>
                </a:solidFill>
              </a:endParaRPr>
            </a:p>
          </p:txBody>
        </p:sp>
        <p:sp>
          <p:nvSpPr>
            <p:cNvPr id="5" name="Rectangle 4"/>
            <p:cNvSpPr/>
            <p:nvPr/>
          </p:nvSpPr>
          <p:spPr>
            <a:xfrm>
              <a:off x="1101213" y="6289857"/>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540026" y="62898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aphicFrame>
        <p:nvGraphicFramePr>
          <p:cNvPr id="2" name="Table 1"/>
          <p:cNvGraphicFramePr>
            <a:graphicFrameLocks noGrp="1"/>
          </p:cNvGraphicFramePr>
          <p:nvPr>
            <p:extLst>
              <p:ext uri="{D42A27DB-BD31-4B8C-83A1-F6EECF244321}">
                <p14:modId xmlns:p14="http://schemas.microsoft.com/office/powerpoint/2010/main" val="771669821"/>
              </p:ext>
            </p:extLst>
          </p:nvPr>
        </p:nvGraphicFramePr>
        <p:xfrm>
          <a:off x="85061" y="1033259"/>
          <a:ext cx="9037674" cy="5786755"/>
        </p:xfrm>
        <a:graphic>
          <a:graphicData uri="http://schemas.openxmlformats.org/drawingml/2006/table">
            <a:tbl>
              <a:tblPr firstRow="1" bandRow="1">
                <a:tableStyleId>{5C22544A-7EE6-4342-B048-85BDC9FD1C3A}</a:tableStyleId>
              </a:tblPr>
              <a:tblGrid>
                <a:gridCol w="1484080"/>
                <a:gridCol w="727492"/>
                <a:gridCol w="829339"/>
                <a:gridCol w="691116"/>
                <a:gridCol w="680484"/>
                <a:gridCol w="723014"/>
                <a:gridCol w="510363"/>
                <a:gridCol w="627321"/>
                <a:gridCol w="808074"/>
                <a:gridCol w="733647"/>
                <a:gridCol w="659218"/>
                <a:gridCol w="563526"/>
              </a:tblGrid>
              <a:tr h="663575">
                <a:tc gridSpan="7">
                  <a:txBody>
                    <a:bodyPr/>
                    <a:lstStyle/>
                    <a:p>
                      <a:pPr algn="ctr"/>
                      <a:r>
                        <a:rPr lang="en-US" sz="2800" dirty="0" smtClean="0"/>
                        <a:t>System Requirements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63575">
                <a:tc>
                  <a:txBody>
                    <a:bodyPr/>
                    <a:lstStyle/>
                    <a:p>
                      <a:r>
                        <a:rPr lang="en-US" i="1" dirty="0" smtClean="0">
                          <a:solidFill>
                            <a:schemeClr val="bg1"/>
                          </a:solidFill>
                        </a:rPr>
                        <a:t>Week</a:t>
                      </a:r>
                      <a:r>
                        <a:rPr lang="en-US" i="1" baseline="0" dirty="0" smtClean="0">
                          <a:solidFill>
                            <a:schemeClr val="bg1"/>
                          </a:solidFill>
                        </a:rPr>
                        <a:t> of</a:t>
                      </a:r>
                      <a:endParaRPr lang="en-US" i="1" dirty="0">
                        <a:solidFill>
                          <a:schemeClr val="bg1"/>
                        </a:solidFill>
                      </a:endParaRPr>
                    </a:p>
                  </a:txBody>
                  <a:tcPr anchor="ctr">
                    <a:solidFill>
                      <a:schemeClr val="accent1"/>
                    </a:solidFill>
                  </a:tcPr>
                </a:tc>
                <a:tc>
                  <a:txBody>
                    <a:bodyPr/>
                    <a:lstStyle/>
                    <a:p>
                      <a:pPr algn="ctr"/>
                      <a:r>
                        <a:rPr lang="en-US" dirty="0" smtClean="0"/>
                        <a:t>2/27</a:t>
                      </a:r>
                      <a:endParaRPr lang="en-US" dirty="0"/>
                    </a:p>
                  </a:txBody>
                  <a:tcPr anchor="ctr"/>
                </a:tc>
                <a:tc>
                  <a:txBody>
                    <a:bodyPr/>
                    <a:lstStyle/>
                    <a:p>
                      <a:pPr algn="ctr"/>
                      <a:r>
                        <a:rPr lang="en-US" dirty="0" smtClean="0"/>
                        <a:t>03/04</a:t>
                      </a:r>
                      <a:r>
                        <a:rPr lang="en-US" baseline="0" dirty="0" smtClean="0"/>
                        <a:t> </a:t>
                      </a:r>
                      <a:r>
                        <a:rPr lang="en-US" sz="1050" baseline="0" dirty="0" smtClean="0"/>
                        <a:t>(canceled) </a:t>
                      </a:r>
                      <a:endParaRPr lang="en-US" sz="1400"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a:txBody>
                    <a:bodyPr/>
                    <a:lstStyle/>
                    <a:p>
                      <a:pPr algn="ctr"/>
                      <a:r>
                        <a:rPr lang="en-US" dirty="0" smtClean="0"/>
                        <a:t>4/2</a:t>
                      </a: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p>
                    <a:p>
                      <a:pPr algn="ctr"/>
                      <a:r>
                        <a:rPr lang="en-US" sz="1000" dirty="0" smtClean="0"/>
                        <a:t>(canceled) </a:t>
                      </a:r>
                      <a:endParaRPr lang="en-US" sz="1000" dirty="0"/>
                    </a:p>
                  </a:txBody>
                  <a:tcPr anchor="ctr"/>
                </a:tc>
                <a:tc>
                  <a:txBody>
                    <a:bodyPr/>
                    <a:lstStyle/>
                    <a:p>
                      <a:pPr algn="ctr"/>
                      <a:r>
                        <a:rPr lang="en-US" dirty="0" smtClean="0"/>
                        <a:t>4/23</a:t>
                      </a:r>
                      <a:endParaRPr lang="en-US" dirty="0"/>
                    </a:p>
                  </a:txBody>
                  <a:tcPr anchor="ctr"/>
                </a:tc>
                <a:tc>
                  <a:txBody>
                    <a:bodyPr/>
                    <a:lstStyle/>
                    <a:p>
                      <a:pPr algn="ctr"/>
                      <a:r>
                        <a:rPr lang="en-US" dirty="0" smtClean="0"/>
                        <a:t>4/30</a:t>
                      </a:r>
                      <a:endParaRPr lang="en-US" dirty="0"/>
                    </a:p>
                  </a:txBody>
                  <a:tcPr anchor="ctr"/>
                </a:tc>
                <a:tc>
                  <a:txBody>
                    <a:bodyPr/>
                    <a:lstStyle/>
                    <a:p>
                      <a:pPr algn="ctr"/>
                      <a:r>
                        <a:rPr lang="en-US" dirty="0" smtClean="0"/>
                        <a:t>5/7</a:t>
                      </a:r>
                      <a:endParaRPr lang="en-US" dirty="0"/>
                    </a:p>
                  </a:txBody>
                  <a:tcPr anchor="ctr"/>
                </a:tc>
              </a:tr>
              <a:tr h="663575">
                <a:tc>
                  <a:txBody>
                    <a:bodyPr/>
                    <a:lstStyle/>
                    <a:p>
                      <a:r>
                        <a:rPr lang="en-US" sz="1200" b="0" dirty="0" smtClean="0">
                          <a:solidFill>
                            <a:schemeClr val="bg1"/>
                          </a:solidFill>
                          <a:effectLst/>
                        </a:rPr>
                        <a:t>Launch SWG: Prepare, organize, plan, review existing materials</a:t>
                      </a:r>
                      <a:endParaRPr lang="en-US" sz="12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63575">
                <a:tc>
                  <a:txBody>
                    <a:bodyPr/>
                    <a:lstStyle/>
                    <a:p>
                      <a:r>
                        <a:rPr lang="en-US" sz="1200" dirty="0" smtClean="0">
                          <a:solidFill>
                            <a:schemeClr val="bg1"/>
                          </a:solidFill>
                        </a:rPr>
                        <a:t>Define a core</a:t>
                      </a:r>
                      <a:r>
                        <a:rPr lang="en-US" sz="1200" baseline="0" dirty="0" smtClean="0">
                          <a:solidFill>
                            <a:schemeClr val="bg1"/>
                          </a:solidFill>
                        </a:rPr>
                        <a:t> set of provenance requirements</a:t>
                      </a:r>
                      <a:endParaRPr lang="en-US" sz="12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tc>
                <a:tc>
                  <a:txBody>
                    <a:bodyPr/>
                    <a:lstStyle/>
                    <a:p>
                      <a:endParaRPr lang="en-US" dirty="0"/>
                    </a:p>
                  </a:txBody>
                  <a:tcPr>
                    <a:solidFill>
                      <a:srgbClr val="FFFF00"/>
                    </a:solidFill>
                  </a:tcPr>
                </a:tc>
                <a:tc>
                  <a:txBody>
                    <a:bodyPr/>
                    <a:lstStyle/>
                    <a:p>
                      <a:endParaRPr lang="en-US" dirty="0"/>
                    </a:p>
                  </a:txBody>
                  <a:tcPr>
                    <a:solidFill>
                      <a:srgbClr val="009900"/>
                    </a:solidFill>
                  </a:tcPr>
                </a:tc>
                <a:tc>
                  <a:txBody>
                    <a:bodyPr/>
                    <a:lstStyle/>
                    <a:p>
                      <a:endParaRPr lang="en-US" dirty="0"/>
                    </a:p>
                  </a:txBody>
                  <a:tcPr>
                    <a:solidFill>
                      <a:schemeClr val="bg1">
                        <a:lumMod val="85000"/>
                      </a:schemeClr>
                    </a:solidFill>
                  </a:tcPr>
                </a:tc>
              </a:tr>
              <a:tr h="663575">
                <a:tc>
                  <a:txBody>
                    <a:bodyPr/>
                    <a:lstStyle/>
                    <a:p>
                      <a:r>
                        <a:rPr lang="en-US" sz="1200" dirty="0" smtClean="0">
                          <a:solidFill>
                            <a:schemeClr val="bg1"/>
                          </a:solidFill>
                        </a:rPr>
                        <a:t>Identify Candidate Standards</a:t>
                      </a:r>
                      <a:r>
                        <a:rPr lang="en-US" sz="1200" baseline="0" dirty="0" smtClean="0">
                          <a:solidFill>
                            <a:schemeClr val="bg1"/>
                          </a:solidFill>
                        </a:rPr>
                        <a:t> to meet the need of requirements</a:t>
                      </a:r>
                      <a:endParaRPr lang="en-US" sz="12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solidFill>
                      <a:schemeClr val="bg1">
                        <a:lumMod val="85000"/>
                      </a:schemeClr>
                    </a:solidFill>
                  </a:tcPr>
                </a:tc>
                <a:tc>
                  <a:txBody>
                    <a:bodyPr/>
                    <a:lstStyle/>
                    <a:p>
                      <a:endParaRPr lang="en-US" dirty="0"/>
                    </a:p>
                  </a:txBody>
                  <a:tcPr>
                    <a:solidFill>
                      <a:srgbClr val="FF0000"/>
                    </a:solidFill>
                  </a:tcPr>
                </a:tc>
                <a:tc>
                  <a:txBody>
                    <a:bodyPr/>
                    <a:lstStyle/>
                    <a:p>
                      <a:endParaRPr lang="en-US" dirty="0"/>
                    </a:p>
                  </a:txBody>
                  <a:tcPr>
                    <a:solidFill>
                      <a:srgbClr val="009900"/>
                    </a:solidFill>
                  </a:tcPr>
                </a:tc>
                <a:tc>
                  <a:txBody>
                    <a:bodyPr/>
                    <a:lstStyle/>
                    <a:p>
                      <a:endParaRPr lang="en-US" dirty="0"/>
                    </a:p>
                  </a:txBody>
                  <a:tcPr/>
                </a:tc>
              </a:tr>
              <a:tr h="663575">
                <a:tc>
                  <a:txBody>
                    <a:bodyPr/>
                    <a:lstStyle/>
                    <a:p>
                      <a:r>
                        <a:rPr lang="en-US" sz="1200" dirty="0" smtClean="0">
                          <a:solidFill>
                            <a:schemeClr val="bg1"/>
                          </a:solidFill>
                        </a:rPr>
                        <a:t>Define “change” and the implications for provenance</a:t>
                      </a:r>
                      <a:endParaRPr lang="en-US" sz="12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chemeClr val="bg1">
                        <a:lumMod val="85000"/>
                      </a:schemeClr>
                    </a:solidFill>
                  </a:tcPr>
                </a:tc>
                <a:tc>
                  <a:txBody>
                    <a:bodyPr/>
                    <a:lstStyle/>
                    <a:p>
                      <a:endParaRPr lang="en-US" dirty="0"/>
                    </a:p>
                  </a:txBody>
                  <a:tcPr>
                    <a:solidFill>
                      <a:srgbClr val="FF0000"/>
                    </a:solidFill>
                  </a:tcPr>
                </a:tc>
                <a:tc>
                  <a:txBody>
                    <a:bodyPr/>
                    <a:lstStyle/>
                    <a:p>
                      <a:endParaRPr lang="en-US" dirty="0"/>
                    </a:p>
                  </a:txBody>
                  <a:tcPr>
                    <a:solidFill>
                      <a:srgbClr val="009900"/>
                    </a:solidFill>
                  </a:tcPr>
                </a:tc>
                <a:tc>
                  <a:txBody>
                    <a:bodyPr/>
                    <a:lstStyle/>
                    <a:p>
                      <a:endParaRPr lang="en-US" dirty="0"/>
                    </a:p>
                  </a:txBody>
                  <a:tcPr/>
                </a:tc>
              </a:tr>
              <a:tr h="663575">
                <a:tc>
                  <a:txBody>
                    <a:bodyPr/>
                    <a:lstStyle/>
                    <a:p>
                      <a:r>
                        <a:rPr lang="en-US" sz="1200" dirty="0" smtClean="0">
                          <a:solidFill>
                            <a:schemeClr val="bg1"/>
                          </a:solidFill>
                        </a:rPr>
                        <a:t>Consider implications of security aspects</a:t>
                      </a:r>
                      <a:endParaRPr lang="en-US" sz="12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rgbClr val="FF0000"/>
                    </a:solidFill>
                  </a:tcPr>
                </a:tc>
              </a:tr>
              <a:tr h="663575">
                <a:tc>
                  <a:txBody>
                    <a:bodyPr/>
                    <a:lstStyle/>
                    <a:p>
                      <a:r>
                        <a:rPr lang="en-US" sz="1200" dirty="0" smtClean="0">
                          <a:solidFill>
                            <a:schemeClr val="bg1"/>
                          </a:solidFill>
                        </a:rPr>
                        <a:t>Capture policy considerations and request</a:t>
                      </a:r>
                      <a:r>
                        <a:rPr lang="en-US" sz="1200" baseline="0" dirty="0" smtClean="0">
                          <a:solidFill>
                            <a:schemeClr val="bg1"/>
                          </a:solidFill>
                        </a:rPr>
                        <a:t> further guidance</a:t>
                      </a:r>
                      <a:endParaRPr lang="en-US" sz="12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rgbClr val="FF0000"/>
                    </a:solidFill>
                  </a:tcPr>
                </a:tc>
              </a:tr>
            </a:tbl>
          </a:graphicData>
        </a:graphic>
      </p:graphicFrame>
      <p:sp>
        <p:nvSpPr>
          <p:cNvPr id="6" name="Rectangle 5"/>
          <p:cNvSpPr/>
          <p:nvPr/>
        </p:nvSpPr>
        <p:spPr>
          <a:xfrm>
            <a:off x="3852530" y="484480"/>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val 2"/>
          <p:cNvSpPr/>
          <p:nvPr/>
        </p:nvSpPr>
        <p:spPr>
          <a:xfrm>
            <a:off x="7854244" y="3030263"/>
            <a:ext cx="853919" cy="2328545"/>
          </a:xfrm>
          <a:prstGeom prst="ellipse">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8165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1" y="357279"/>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200" dirty="0" smtClean="0"/>
              <a:t>Please</a:t>
            </a:r>
            <a:r>
              <a:rPr lang="en-US" sz="2200" b="1" dirty="0" smtClean="0"/>
              <a:t> mute your phone </a:t>
            </a:r>
            <a:r>
              <a:rPr lang="en-US" sz="2200" dirty="0" smtClean="0"/>
              <a:t>when you are not speaking to prevent background noise</a:t>
            </a:r>
            <a:r>
              <a:rPr lang="en-US" sz="2200" b="1" dirty="0" smtClean="0"/>
              <a:t>.</a:t>
            </a:r>
          </a:p>
          <a:p>
            <a:pPr lvl="1"/>
            <a:r>
              <a:rPr lang="en-US" sz="2200" dirty="0" smtClean="0"/>
              <a:t>All meetings are recorded.</a:t>
            </a:r>
          </a:p>
          <a:p>
            <a:r>
              <a:rPr lang="en-US" sz="2200" dirty="0" smtClean="0"/>
              <a:t>Please </a:t>
            </a:r>
            <a:r>
              <a:rPr lang="en-US" sz="2200" b="1" dirty="0" smtClean="0"/>
              <a:t>do not put your phone on hold</a:t>
            </a:r>
            <a:r>
              <a:rPr lang="en-US" sz="2200" dirty="0" smtClean="0"/>
              <a:t>.  </a:t>
            </a:r>
          </a:p>
          <a:p>
            <a:pPr lvl="1"/>
            <a:r>
              <a:rPr lang="en-US" sz="2200" dirty="0" smtClean="0"/>
              <a:t>Hang up and dial back in to prevent hold music.</a:t>
            </a:r>
          </a:p>
          <a:p>
            <a:r>
              <a:rPr lang="en-US" sz="2200" dirty="0" smtClean="0"/>
              <a:t>Please announce your name before speaking</a:t>
            </a:r>
          </a:p>
          <a:p>
            <a:r>
              <a:rPr lang="en-US" sz="2200" dirty="0" smtClean="0"/>
              <a:t>Use the “Chat” feature to ask questions or share comments.</a:t>
            </a:r>
          </a:p>
          <a:p>
            <a:pPr lvl="1"/>
            <a:r>
              <a:rPr lang="en-US" sz="2200" dirty="0" smtClean="0"/>
              <a:t>Send chats to “All Participants” so they can be addressed publicly in the chat, or discussed in the meeting (as appropriate). </a:t>
            </a:r>
            <a:endParaRPr lang="en-US" sz="22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2</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38064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342900"/>
            <a:ext cx="8229600" cy="1143000"/>
          </a:xfrm>
        </p:spPr>
        <p:txBody>
          <a:bodyPr/>
          <a:lstStyle/>
          <a:p>
            <a:r>
              <a:rPr lang="en-US" dirty="0" smtClean="0"/>
              <a:t>Tasking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20</a:t>
            </a:fld>
            <a:endParaRPr lang="en-US" dirty="0">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4776870"/>
              </p:ext>
            </p:extLst>
          </p:nvPr>
        </p:nvGraphicFramePr>
        <p:xfrm>
          <a:off x="258634" y="657929"/>
          <a:ext cx="8305800" cy="6111383"/>
        </p:xfrm>
        <a:graphic>
          <a:graphicData uri="http://schemas.openxmlformats.org/drawingml/2006/table">
            <a:tbl>
              <a:tblPr firstRow="1" bandRow="1">
                <a:tableStyleId>{5C22544A-7EE6-4342-B048-85BDC9FD1C3A}</a:tableStyleId>
              </a:tblPr>
              <a:tblGrid>
                <a:gridCol w="762000"/>
                <a:gridCol w="4775200"/>
                <a:gridCol w="2768600"/>
              </a:tblGrid>
              <a:tr h="442052">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639183">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EHR system requirements for provenance for: (NOTE: Build upon Data Elements as defined by the current Use Case)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Import (</a:t>
                      </a:r>
                      <a:r>
                        <a:rPr lang="en-US" sz="1300" b="1" kern="1200" dirty="0" smtClean="0">
                          <a:solidFill>
                            <a:srgbClr val="FF33CC"/>
                          </a:solidFill>
                          <a:effectLst/>
                          <a:latin typeface="+mn-lt"/>
                          <a:ea typeface="+mn-ea"/>
                          <a:cs typeface="+mn-cs"/>
                        </a:rPr>
                        <a:t>receivers responsibility – trust decision</a:t>
                      </a:r>
                      <a:r>
                        <a:rPr lang="en-US" sz="1300" kern="1200" dirty="0" smtClean="0">
                          <a:solidFill>
                            <a:schemeClr val="dk1"/>
                          </a:solidFill>
                          <a:effectLst/>
                          <a:latin typeface="+mn-lt"/>
                          <a:ea typeface="+mn-ea"/>
                          <a:cs typeface="+mn-cs"/>
                        </a:rPr>
                        <a:t>)</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Create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Maintain</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Export (note this is the minimum set of areas of focus based on the task force recommendations) – </a:t>
                      </a:r>
                      <a:r>
                        <a:rPr lang="en-US" sz="1300" b="1" kern="1200" dirty="0" smtClean="0">
                          <a:solidFill>
                            <a:srgbClr val="FF33CC"/>
                          </a:solidFill>
                          <a:effectLst/>
                          <a:latin typeface="+mn-lt"/>
                          <a:ea typeface="+mn-ea"/>
                          <a:cs typeface="+mn-cs"/>
                        </a:rPr>
                        <a:t>Review/examine</a:t>
                      </a:r>
                      <a:r>
                        <a:rPr lang="en-US" sz="1300" kern="1200" baseline="0" dirty="0" smtClean="0">
                          <a:solidFill>
                            <a:schemeClr val="dk1"/>
                          </a:solidFill>
                          <a:effectLst/>
                          <a:latin typeface="+mn-lt"/>
                          <a:ea typeface="+mn-ea"/>
                          <a:cs typeface="+mn-cs"/>
                        </a:rPr>
                        <a:t> </a:t>
                      </a:r>
                      <a:r>
                        <a:rPr lang="en-US" sz="1300" b="1" kern="1200" dirty="0" smtClean="0">
                          <a:solidFill>
                            <a:srgbClr val="FF33CC"/>
                          </a:solidFill>
                          <a:effectLst/>
                          <a:latin typeface="+mn-lt"/>
                          <a:ea typeface="+mn-ea"/>
                          <a:cs typeface="+mn-cs"/>
                        </a:rPr>
                        <a:t>FULL CHAIN OF TRUST</a:t>
                      </a:r>
                      <a:endParaRPr lang="en-US" sz="1300" b="1" dirty="0">
                        <a:solidFill>
                          <a:srgbClr val="FF33CC"/>
                        </a:solidFill>
                      </a:endParaRPr>
                    </a:p>
                  </a:txBody>
                  <a:tcPr/>
                </a:tc>
                <a:tc>
                  <a:txBody>
                    <a:bodyPr/>
                    <a:lstStyle/>
                    <a:p>
                      <a:r>
                        <a:rPr lang="en-US" sz="1300" kern="1200" dirty="0" smtClean="0">
                          <a:solidFill>
                            <a:schemeClr val="dk1"/>
                          </a:solidFill>
                          <a:effectLst/>
                          <a:latin typeface="+mn-lt"/>
                          <a:ea typeface="+mn-ea"/>
                          <a:cs typeface="+mn-cs"/>
                        </a:rPr>
                        <a:t>Minimum set of provenance requirements – Document (may include transaction tables/UML diagrams, DE mapping etc.)</a:t>
                      </a:r>
                    </a:p>
                    <a:p>
                      <a:endParaRPr lang="en-US" sz="1300" dirty="0"/>
                    </a:p>
                  </a:txBody>
                  <a:tcPr/>
                </a:tc>
              </a:tr>
              <a:tr h="639925">
                <a:tc>
                  <a:txBody>
                    <a:bodyPr/>
                    <a:lstStyle/>
                    <a:p>
                      <a:r>
                        <a:rPr lang="en-US" dirty="0" smtClean="0"/>
                        <a:t>2</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 1</a:t>
                      </a:r>
                      <a:r>
                        <a:rPr lang="en-US" sz="1300" kern="1200" baseline="0" dirty="0" smtClean="0">
                          <a:solidFill>
                            <a:schemeClr val="dk1"/>
                          </a:solidFill>
                          <a:effectLst/>
                          <a:latin typeface="+mn-lt"/>
                          <a:ea typeface="+mn-ea"/>
                          <a:cs typeface="+mn-cs"/>
                        </a:rPr>
                        <a:t> u</a:t>
                      </a:r>
                      <a:r>
                        <a:rPr lang="en-US" sz="1300" kern="1200" dirty="0" smtClean="0">
                          <a:solidFill>
                            <a:schemeClr val="dk1"/>
                          </a:solidFill>
                          <a:effectLst/>
                          <a:latin typeface="+mn-lt"/>
                          <a:ea typeface="+mn-ea"/>
                          <a:cs typeface="+mn-cs"/>
                        </a:rPr>
                        <a:t>sing existing candidate standards list (To be supplied)</a:t>
                      </a:r>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125174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Choose a definition of “change” to data (for example, transformation with no intent to change the meaning of the data such as content format, terminology, or feature extraction versus substantive changes such as  amend, update, append, etc.) and the implications for provenance.  If the content changes, the change should be considered a “provenance event”. –</a:t>
                      </a:r>
                      <a:r>
                        <a:rPr lang="en-US" sz="1300" b="1" kern="1200" dirty="0" smtClean="0">
                          <a:solidFill>
                            <a:srgbClr val="FF33CC"/>
                          </a:solidFill>
                          <a:effectLst/>
                          <a:latin typeface="+mn-lt"/>
                          <a:ea typeface="+mn-ea"/>
                          <a:cs typeface="+mn-cs"/>
                        </a:rPr>
                        <a:t>this would be an update event</a:t>
                      </a:r>
                      <a:r>
                        <a:rPr lang="en-US" sz="1300" b="1" kern="1200" baseline="0" dirty="0" smtClean="0">
                          <a:solidFill>
                            <a:srgbClr val="FF33CC"/>
                          </a:solidFill>
                          <a:effectLst/>
                          <a:latin typeface="+mn-lt"/>
                          <a:ea typeface="+mn-ea"/>
                          <a:cs typeface="+mn-cs"/>
                        </a:rPr>
                        <a:t> and should be included in item 1</a:t>
                      </a:r>
                      <a:endParaRPr lang="en-US" sz="1300" b="1" kern="1200" dirty="0">
                        <a:solidFill>
                          <a:srgbClr val="FF33CC"/>
                        </a:solidFill>
                        <a:effectLst/>
                        <a:latin typeface="+mn-lt"/>
                        <a:ea typeface="+mn-ea"/>
                        <a:cs typeface="+mn-cs"/>
                      </a:endParaRPr>
                    </a:p>
                  </a:txBody>
                  <a:tcPr/>
                </a:tc>
                <a:tc>
                  <a:txBody>
                    <a:bodyPr/>
                    <a:lstStyle/>
                    <a:p>
                      <a:r>
                        <a:rPr lang="en-US" sz="1300" kern="1200" dirty="0" smtClean="0">
                          <a:solidFill>
                            <a:schemeClr val="dk1"/>
                          </a:solidFill>
                          <a:effectLst/>
                          <a:latin typeface="+mn-lt"/>
                          <a:ea typeface="+mn-ea"/>
                          <a:cs typeface="+mn-cs"/>
                        </a:rPr>
                        <a:t>Provide a definition of “Change” to data</a:t>
                      </a:r>
                      <a:endParaRPr lang="en-US" sz="1300" dirty="0"/>
                    </a:p>
                  </a:txBody>
                  <a:tcPr/>
                </a:tc>
              </a:tr>
              <a:tr h="947217">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a:t>
                      </a:r>
                      <a:r>
                        <a:rPr lang="en-US" sz="1300" b="1" kern="1200" dirty="0" smtClean="0">
                          <a:solidFill>
                            <a:srgbClr val="FF33CC"/>
                          </a:solidFill>
                          <a:effectLst/>
                          <a:latin typeface="+mn-lt"/>
                          <a:ea typeface="+mn-ea"/>
                          <a:cs typeface="+mn-cs"/>
                        </a:rPr>
                        <a:t>? (evidence of where data came from and provenance of the data…explore this)</a:t>
                      </a:r>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655239">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1027827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3" name="Content Placeholder 2"/>
          <p:cNvSpPr>
            <a:spLocks noGrp="1"/>
          </p:cNvSpPr>
          <p:nvPr>
            <p:ph idx="1"/>
          </p:nvPr>
        </p:nvSpPr>
        <p:spPr/>
        <p:txBody>
          <a:bodyPr>
            <a:normAutofit/>
          </a:bodyPr>
          <a:lstStyle/>
          <a:p>
            <a:r>
              <a:rPr lang="en-US" sz="2800" dirty="0" smtClean="0">
                <a:solidFill>
                  <a:schemeClr val="tx1">
                    <a:lumMod val="75000"/>
                    <a:lumOff val="25000"/>
                  </a:schemeClr>
                </a:solidFill>
              </a:rPr>
              <a:t>Chain of Trust  </a:t>
            </a:r>
          </a:p>
          <a:p>
            <a:pPr lvl="1"/>
            <a:r>
              <a:rPr lang="en-US" sz="2400" dirty="0" smtClean="0">
                <a:solidFill>
                  <a:schemeClr val="tx1">
                    <a:lumMod val="75000"/>
                    <a:lumOff val="25000"/>
                  </a:schemeClr>
                </a:solidFill>
              </a:rPr>
              <a:t>Point to point exchange – A-B</a:t>
            </a:r>
          </a:p>
          <a:p>
            <a:pPr lvl="2"/>
            <a:r>
              <a:rPr lang="en-US" sz="2000" dirty="0" smtClean="0">
                <a:solidFill>
                  <a:schemeClr val="tx1">
                    <a:lumMod val="75000"/>
                    <a:lumOff val="25000"/>
                  </a:schemeClr>
                </a:solidFill>
              </a:rPr>
              <a:t>Once point B has the information the process starts over again</a:t>
            </a:r>
          </a:p>
          <a:p>
            <a:r>
              <a:rPr lang="en-US" sz="2800" dirty="0" smtClean="0">
                <a:solidFill>
                  <a:schemeClr val="tx1">
                    <a:lumMod val="75000"/>
                    <a:lumOff val="25000"/>
                  </a:schemeClr>
                </a:solidFill>
              </a:rPr>
              <a:t>Need minimum definition of “traceability concepts” – </a:t>
            </a:r>
            <a:r>
              <a:rPr lang="en-US" sz="2400" dirty="0" smtClean="0">
                <a:solidFill>
                  <a:schemeClr val="tx1">
                    <a:lumMod val="75000"/>
                    <a:lumOff val="25000"/>
                  </a:schemeClr>
                </a:solidFill>
              </a:rPr>
              <a:t>cannot be presumed to exist in all existing systems</a:t>
            </a:r>
            <a:endParaRPr lang="en-US" sz="24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21</a:t>
            </a:fld>
            <a:endParaRPr lang="en-US" dirty="0"/>
          </a:p>
        </p:txBody>
      </p:sp>
    </p:spTree>
    <p:extLst>
      <p:ext uri="{BB962C8B-B14F-4D97-AF65-F5344CB8AC3E}">
        <p14:creationId xmlns:p14="http://schemas.microsoft.com/office/powerpoint/2010/main" val="20884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1: </a:t>
            </a:r>
            <a:r>
              <a:rPr lang="en-US" dirty="0"/>
              <a:t>Define a set of basic/core EHR system requirements for provenance </a:t>
            </a:r>
            <a:r>
              <a:rPr lang="en-US" dirty="0" smtClean="0"/>
              <a:t> </a:t>
            </a:r>
            <a:endParaRPr lang="en-US" dirty="0"/>
          </a:p>
        </p:txBody>
      </p:sp>
      <p:sp>
        <p:nvSpPr>
          <p:cNvPr id="3" name="Content Placeholder 2"/>
          <p:cNvSpPr>
            <a:spLocks noGrp="1"/>
          </p:cNvSpPr>
          <p:nvPr>
            <p:ph idx="1"/>
          </p:nvPr>
        </p:nvSpPr>
        <p:spPr/>
        <p:txBody>
          <a:bodyPr/>
          <a:lstStyle/>
          <a:p>
            <a:r>
              <a:rPr lang="en-US" dirty="0"/>
              <a:t>See spreadsheet: </a:t>
            </a:r>
            <a:r>
              <a:rPr lang="en-US" dirty="0">
                <a:hlinkClick r:id="rId2"/>
              </a:rPr>
              <a:t>http://</a:t>
            </a:r>
            <a:r>
              <a:rPr lang="en-US" dirty="0" smtClean="0">
                <a:hlinkClick r:id="rId2"/>
              </a:rPr>
              <a:t>wiki.siframework.org/Data+Provenance+Sub-Work+Groups</a:t>
            </a:r>
            <a:r>
              <a:rPr lang="en-US" dirty="0" smtClean="0"/>
              <a:t> </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22</a:t>
            </a:fld>
            <a:endParaRPr lang="en-US" dirty="0"/>
          </a:p>
        </p:txBody>
      </p:sp>
    </p:spTree>
    <p:extLst>
      <p:ext uri="{BB962C8B-B14F-4D97-AF65-F5344CB8AC3E}">
        <p14:creationId xmlns:p14="http://schemas.microsoft.com/office/powerpoint/2010/main" val="41415505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 Candidate Standards</a:t>
            </a:r>
            <a:endParaRPr lang="en-US" dirty="0"/>
          </a:p>
        </p:txBody>
      </p:sp>
      <p:sp>
        <p:nvSpPr>
          <p:cNvPr id="3" name="Content Placeholder 2"/>
          <p:cNvSpPr>
            <a:spLocks noGrp="1"/>
          </p:cNvSpPr>
          <p:nvPr>
            <p:ph idx="1"/>
          </p:nvPr>
        </p:nvSpPr>
        <p:spPr>
          <a:xfrm>
            <a:off x="457200" y="1143000"/>
            <a:ext cx="8229600" cy="5638800"/>
          </a:xfrm>
        </p:spPr>
        <p:txBody>
          <a:bodyPr>
            <a:normAutofit fontScale="92500" lnSpcReduction="20000"/>
          </a:bodyPr>
          <a:lstStyle/>
          <a:p>
            <a:r>
              <a:rPr lang="en-US" sz="2400" dirty="0" smtClean="0"/>
              <a:t>Digital signatures: Dig Signature or Rights DSTU</a:t>
            </a:r>
          </a:p>
          <a:p>
            <a:pPr lvl="1"/>
            <a:r>
              <a:rPr lang="en-US" sz="2000" dirty="0" smtClean="0"/>
              <a:t>More granular levels of CDA</a:t>
            </a:r>
          </a:p>
          <a:p>
            <a:r>
              <a:rPr lang="en-US" sz="2400" dirty="0" smtClean="0"/>
              <a:t>Data Segmentation for Privacy</a:t>
            </a:r>
          </a:p>
          <a:p>
            <a:r>
              <a:rPr lang="en-US" sz="2400" dirty="0" smtClean="0"/>
              <a:t>DPROV CDA IG (DSTU)</a:t>
            </a:r>
          </a:p>
          <a:p>
            <a:r>
              <a:rPr lang="en-US" sz="2400" dirty="0" smtClean="0"/>
              <a:t>C-CDA R2 guide (authorship and individual entries – section vs. entry level templates)</a:t>
            </a:r>
            <a:r>
              <a:rPr lang="en-US" sz="2400" dirty="0"/>
              <a:t> </a:t>
            </a:r>
            <a:endParaRPr lang="en-US" sz="2400" dirty="0" smtClean="0"/>
          </a:p>
          <a:p>
            <a:pPr lvl="2"/>
            <a:r>
              <a:rPr lang="en-US" sz="2000" dirty="0" smtClean="0"/>
              <a:t>Generally </a:t>
            </a:r>
            <a:r>
              <a:rPr lang="en-US" sz="2000" dirty="0"/>
              <a:t>want to know if </a:t>
            </a:r>
            <a:r>
              <a:rPr lang="en-US" sz="2000" dirty="0" err="1"/>
              <a:t>ccda</a:t>
            </a:r>
            <a:r>
              <a:rPr lang="en-US" sz="2000" dirty="0"/>
              <a:t> has provenance needed to make decisions to incorporate it – if you are comfortable at document level that is one level of conformance</a:t>
            </a:r>
          </a:p>
          <a:p>
            <a:pPr lvl="2"/>
            <a:r>
              <a:rPr lang="en-US" sz="2000" dirty="0"/>
              <a:t>If you are an HIE for example that can de-aggregate may want provenance at granular </a:t>
            </a:r>
            <a:r>
              <a:rPr lang="en-US" sz="2000" dirty="0" smtClean="0"/>
              <a:t>level</a:t>
            </a:r>
          </a:p>
          <a:p>
            <a:r>
              <a:rPr lang="en-US" sz="2400" dirty="0" smtClean="0"/>
              <a:t>Consent Directive CDA</a:t>
            </a:r>
          </a:p>
          <a:p>
            <a:r>
              <a:rPr lang="en-US" sz="2400" dirty="0" smtClean="0"/>
              <a:t>CDISC</a:t>
            </a:r>
          </a:p>
          <a:p>
            <a:r>
              <a:rPr lang="en-US" sz="2400" dirty="0" smtClean="0"/>
              <a:t>ISO/HL7 </a:t>
            </a:r>
            <a:r>
              <a:rPr lang="en-US" sz="2400" dirty="0"/>
              <a:t>10781 EHR System Functional Model Release </a:t>
            </a:r>
            <a:r>
              <a:rPr lang="en-US" sz="2400" dirty="0" smtClean="0"/>
              <a:t>2 </a:t>
            </a:r>
          </a:p>
          <a:p>
            <a:r>
              <a:rPr lang="en-US" sz="2400" dirty="0" smtClean="0"/>
              <a:t>ISO </a:t>
            </a:r>
            <a:r>
              <a:rPr lang="en-US" sz="2400" dirty="0"/>
              <a:t>21089 Trusted End-to-End Information </a:t>
            </a:r>
            <a:r>
              <a:rPr lang="en-US" sz="2400" dirty="0" smtClean="0"/>
              <a:t>Flows </a:t>
            </a:r>
          </a:p>
          <a:p>
            <a:r>
              <a:rPr lang="en-US" sz="2400" dirty="0"/>
              <a:t>FHIR Resources</a:t>
            </a:r>
          </a:p>
          <a:p>
            <a:pPr lvl="1"/>
            <a:r>
              <a:rPr lang="en-US" sz="2000" dirty="0" smtClean="0"/>
              <a:t>FHIR </a:t>
            </a:r>
            <a:r>
              <a:rPr lang="en-US" sz="2000" dirty="0"/>
              <a:t>Record Lifecycle Event Implementation Guide (DSTU-2</a:t>
            </a:r>
            <a:r>
              <a:rPr lang="en-US" sz="2000" dirty="0" smtClean="0"/>
              <a:t>)</a:t>
            </a:r>
          </a:p>
          <a:p>
            <a:r>
              <a:rPr lang="en-US" sz="2400" dirty="0" smtClean="0"/>
              <a:t>HL7 </a:t>
            </a:r>
            <a:r>
              <a:rPr lang="en-US" sz="2400" dirty="0"/>
              <a:t>EHR Record Lifecycle </a:t>
            </a:r>
            <a:r>
              <a:rPr lang="en-US" sz="2400" dirty="0" smtClean="0"/>
              <a:t>Model (DSTU)</a:t>
            </a:r>
            <a:endParaRPr lang="en-US" sz="2400" dirty="0"/>
          </a:p>
          <a:p>
            <a:endParaRPr lang="en-US" dirty="0" smtClean="0"/>
          </a:p>
        </p:txBody>
      </p:sp>
      <p:sp>
        <p:nvSpPr>
          <p:cNvPr id="4" name="Slide Number Placeholder 3"/>
          <p:cNvSpPr>
            <a:spLocks noGrp="1"/>
          </p:cNvSpPr>
          <p:nvPr>
            <p:ph type="sldNum" sz="quarter" idx="12"/>
          </p:nvPr>
        </p:nvSpPr>
        <p:spPr/>
        <p:txBody>
          <a:bodyPr/>
          <a:lstStyle/>
          <a:p>
            <a:fld id="{0D942ED2-5804-4B47-B474-A096C88DC8AF}" type="slidenum">
              <a:rPr lang="en-US" smtClean="0"/>
              <a:pPr/>
              <a:t>23</a:t>
            </a:fld>
            <a:endParaRPr lang="en-US" dirty="0"/>
          </a:p>
        </p:txBody>
      </p:sp>
    </p:spTree>
    <p:extLst>
      <p:ext uri="{BB962C8B-B14F-4D97-AF65-F5344CB8AC3E}">
        <p14:creationId xmlns:p14="http://schemas.microsoft.com/office/powerpoint/2010/main" val="3389648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591" y="19457"/>
            <a:ext cx="8229600" cy="1020762"/>
          </a:xfrm>
        </p:spPr>
        <p:txBody>
          <a:bodyPr>
            <a:normAutofit fontScale="90000"/>
          </a:bodyPr>
          <a:lstStyle/>
          <a:p>
            <a:r>
              <a:rPr lang="en-US" dirty="0" smtClean="0"/>
              <a:t>Goal 3: </a:t>
            </a:r>
            <a:r>
              <a:rPr lang="en-US" dirty="0"/>
              <a:t>Choose a definition of </a:t>
            </a:r>
            <a:r>
              <a:rPr lang="en-US" dirty="0" smtClean="0"/>
              <a:t/>
            </a:r>
            <a:br>
              <a:rPr lang="en-US" dirty="0" smtClean="0"/>
            </a:br>
            <a:r>
              <a:rPr lang="en-US" dirty="0" smtClean="0"/>
              <a:t>“</a:t>
            </a:r>
            <a:r>
              <a:rPr lang="en-US" dirty="0"/>
              <a:t>change” to data</a:t>
            </a:r>
            <a:endParaRPr lang="en-US" dirty="0"/>
          </a:p>
        </p:txBody>
      </p:sp>
      <p:sp>
        <p:nvSpPr>
          <p:cNvPr id="3" name="Content Placeholder 2"/>
          <p:cNvSpPr>
            <a:spLocks noGrp="1"/>
          </p:cNvSpPr>
          <p:nvPr>
            <p:ph idx="1"/>
          </p:nvPr>
        </p:nvSpPr>
        <p:spPr/>
        <p:txBody>
          <a:bodyPr>
            <a:normAutofit fontScale="77500" lnSpcReduction="20000"/>
          </a:bodyPr>
          <a:lstStyle/>
          <a:p>
            <a:r>
              <a:rPr lang="en-US" sz="2400" dirty="0">
                <a:solidFill>
                  <a:schemeClr val="tx1">
                    <a:lumMod val="65000"/>
                    <a:lumOff val="35000"/>
                  </a:schemeClr>
                </a:solidFill>
              </a:rPr>
              <a:t>Choose a definition of “change” to data (for example, transformation with no intent to change the meaning of the data such as content format, terminology, or feature extraction versus substantive changes such as  amend, update, append, etc.) and the implications for provenance.  If the content changes, the change should be considered a “provenance event</a:t>
            </a:r>
            <a:r>
              <a:rPr lang="en-US" sz="2400" dirty="0" smtClean="0">
                <a:solidFill>
                  <a:schemeClr val="tx1">
                    <a:lumMod val="65000"/>
                    <a:lumOff val="35000"/>
                  </a:schemeClr>
                </a:solidFill>
              </a:rPr>
              <a:t>”</a:t>
            </a:r>
          </a:p>
          <a:p>
            <a:pPr lvl="1"/>
            <a:r>
              <a:rPr lang="en-US" sz="2000" dirty="0" smtClean="0">
                <a:solidFill>
                  <a:schemeClr val="tx1">
                    <a:lumMod val="65000"/>
                    <a:lumOff val="35000"/>
                  </a:schemeClr>
                </a:solidFill>
              </a:rPr>
              <a:t>Suggestion: Look to records management and evidentiary support group for this</a:t>
            </a:r>
          </a:p>
          <a:p>
            <a:pPr lvl="1"/>
            <a:r>
              <a:rPr lang="en-US" sz="2000" dirty="0" smtClean="0">
                <a:solidFill>
                  <a:schemeClr val="tx1">
                    <a:lumMod val="65000"/>
                    <a:lumOff val="35000"/>
                  </a:schemeClr>
                </a:solidFill>
              </a:rPr>
              <a:t>Different buckets of change: Technical Changes vs. Business Changes or xml or JASON (what is a breaking change) – once we have this take them to relevant experts</a:t>
            </a:r>
          </a:p>
          <a:p>
            <a:pPr marL="914400" lvl="1" indent="-457200">
              <a:buFont typeface="+mj-lt"/>
              <a:buAutoNum type="arabicPeriod"/>
            </a:pPr>
            <a:r>
              <a:rPr lang="en-US" sz="2000" dirty="0" smtClean="0">
                <a:solidFill>
                  <a:schemeClr val="tx1">
                    <a:lumMod val="65000"/>
                    <a:lumOff val="35000"/>
                  </a:schemeClr>
                </a:solidFill>
              </a:rPr>
              <a:t>Change in meaning of content (gone in an amended something to the source record) –</a:t>
            </a:r>
          </a:p>
          <a:p>
            <a:pPr marL="914400" lvl="1" indent="-457200">
              <a:buFont typeface="+mj-lt"/>
              <a:buAutoNum type="arabicPeriod"/>
            </a:pPr>
            <a:r>
              <a:rPr lang="en-US" sz="2000" dirty="0" smtClean="0">
                <a:solidFill>
                  <a:schemeClr val="tx1">
                    <a:lumMod val="65000"/>
                    <a:lumOff val="35000"/>
                  </a:schemeClr>
                </a:solidFill>
              </a:rPr>
              <a:t>Changes to vocabularies (translating from </a:t>
            </a:r>
            <a:r>
              <a:rPr lang="en-US" sz="2000" dirty="0" err="1" smtClean="0">
                <a:solidFill>
                  <a:schemeClr val="tx1">
                    <a:lumMod val="65000"/>
                    <a:lumOff val="35000"/>
                  </a:schemeClr>
                </a:solidFill>
              </a:rPr>
              <a:t>SnowMed</a:t>
            </a:r>
            <a:r>
              <a:rPr lang="en-US" sz="2000" dirty="0" smtClean="0">
                <a:solidFill>
                  <a:schemeClr val="tx1">
                    <a:lumMod val="65000"/>
                    <a:lumOff val="35000"/>
                  </a:schemeClr>
                </a:solidFill>
              </a:rPr>
              <a:t> to ICD9 – change artifact from source record) – no change to clinical content</a:t>
            </a:r>
          </a:p>
          <a:p>
            <a:pPr marL="914400" lvl="1" indent="-457200">
              <a:buFont typeface="+mj-lt"/>
              <a:buAutoNum type="arabicPeriod"/>
            </a:pPr>
            <a:r>
              <a:rPr lang="en-US" sz="2000" dirty="0" smtClean="0">
                <a:solidFill>
                  <a:schemeClr val="tx1">
                    <a:lumMod val="65000"/>
                    <a:lumOff val="35000"/>
                  </a:schemeClr>
                </a:solidFill>
              </a:rPr>
              <a:t>Changes in format and representation (just change form and format from source record) – no change to clinical content</a:t>
            </a:r>
          </a:p>
          <a:p>
            <a:pPr lvl="1"/>
            <a:r>
              <a:rPr lang="en-US" sz="2000" dirty="0" smtClean="0">
                <a:solidFill>
                  <a:schemeClr val="tx1">
                    <a:lumMod val="65000"/>
                    <a:lumOff val="35000"/>
                  </a:schemeClr>
                </a:solidFill>
              </a:rPr>
              <a:t>Vocabulary alignment workgroup – joint security and EHR environment – Reed can report out on this with Gary</a:t>
            </a:r>
          </a:p>
          <a:p>
            <a:pPr lvl="2"/>
            <a:r>
              <a:rPr lang="en-US" sz="1800" dirty="0" smtClean="0">
                <a:solidFill>
                  <a:schemeClr val="tx1">
                    <a:lumMod val="65000"/>
                    <a:lumOff val="35000"/>
                  </a:schemeClr>
                </a:solidFill>
              </a:rPr>
              <a:t>Reed to bring back syntactical changes – this might be a risk analysis type of exercise</a:t>
            </a:r>
          </a:p>
          <a:p>
            <a:pPr lvl="2"/>
            <a:endParaRPr lang="en-US" sz="1600" dirty="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24</a:t>
            </a:fld>
            <a:endParaRPr lang="en-US" dirty="0"/>
          </a:p>
        </p:txBody>
      </p:sp>
      <p:sp>
        <p:nvSpPr>
          <p:cNvPr id="5" name="Oval 4"/>
          <p:cNvSpPr/>
          <p:nvPr/>
        </p:nvSpPr>
        <p:spPr>
          <a:xfrm>
            <a:off x="850605" y="3668233"/>
            <a:ext cx="7389628" cy="190322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3992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Discussion – What will we use?</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chemeClr val="tx1">
                    <a:lumMod val="75000"/>
                    <a:lumOff val="25000"/>
                  </a:schemeClr>
                </a:solidFill>
              </a:rPr>
              <a:t>Define: </a:t>
            </a:r>
          </a:p>
          <a:p>
            <a:pPr lvl="1"/>
            <a:r>
              <a:rPr lang="en-US" dirty="0" smtClean="0">
                <a:solidFill>
                  <a:schemeClr val="tx1">
                    <a:lumMod val="75000"/>
                    <a:lumOff val="25000"/>
                  </a:schemeClr>
                </a:solidFill>
              </a:rPr>
              <a:t>Author (Legal Author)</a:t>
            </a:r>
          </a:p>
          <a:p>
            <a:pPr lvl="1"/>
            <a:r>
              <a:rPr lang="en-US" dirty="0" smtClean="0">
                <a:solidFill>
                  <a:schemeClr val="tx1">
                    <a:lumMod val="75000"/>
                    <a:lumOff val="25000"/>
                  </a:schemeClr>
                </a:solidFill>
              </a:rPr>
              <a:t>Legal Authenticator</a:t>
            </a:r>
          </a:p>
          <a:p>
            <a:pPr lvl="1"/>
            <a:r>
              <a:rPr lang="en-US" dirty="0" smtClean="0">
                <a:solidFill>
                  <a:schemeClr val="tx1">
                    <a:lumMod val="75000"/>
                    <a:lumOff val="25000"/>
                  </a:schemeClr>
                </a:solidFill>
              </a:rPr>
              <a:t>Attester</a:t>
            </a:r>
          </a:p>
          <a:p>
            <a:r>
              <a:rPr lang="en-US" dirty="0" smtClean="0">
                <a:solidFill>
                  <a:srgbClr val="FF0000"/>
                </a:solidFill>
              </a:rPr>
              <a:t>Use HL7 vocabulary definitions </a:t>
            </a:r>
          </a:p>
          <a:p>
            <a:pPr lvl="1"/>
            <a:r>
              <a:rPr lang="en-US" dirty="0" smtClean="0">
                <a:solidFill>
                  <a:srgbClr val="FF0000"/>
                </a:solidFill>
              </a:rPr>
              <a:t>Kathleen Connor</a:t>
            </a:r>
          </a:p>
          <a:p>
            <a:r>
              <a:rPr lang="en-US" dirty="0" smtClean="0">
                <a:solidFill>
                  <a:schemeClr val="tx1">
                    <a:lumMod val="75000"/>
                    <a:lumOff val="25000"/>
                  </a:schemeClr>
                </a:solidFill>
              </a:rPr>
              <a:t>For our purposes how will we define these (will the be RIM based or some other standard/industry based for example AHIMA?)</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25</a:t>
            </a:fld>
            <a:endParaRPr lang="en-US" dirty="0"/>
          </a:p>
        </p:txBody>
      </p:sp>
    </p:spTree>
    <p:extLst>
      <p:ext uri="{BB962C8B-B14F-4D97-AF65-F5344CB8AC3E}">
        <p14:creationId xmlns:p14="http://schemas.microsoft.com/office/powerpoint/2010/main" val="38086221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4: </a:t>
            </a:r>
            <a:r>
              <a:rPr lang="en-US" dirty="0"/>
              <a:t>Consider the implications of security </a:t>
            </a:r>
            <a:r>
              <a:rPr lang="en-US" dirty="0" smtClean="0"/>
              <a:t> </a:t>
            </a:r>
            <a:endParaRPr lang="en-US" dirty="0"/>
          </a:p>
        </p:txBody>
      </p:sp>
      <p:sp>
        <p:nvSpPr>
          <p:cNvPr id="3" name="Content Placeholder 2"/>
          <p:cNvSpPr>
            <a:spLocks noGrp="1"/>
          </p:cNvSpPr>
          <p:nvPr>
            <p:ph idx="1"/>
          </p:nvPr>
        </p:nvSpPr>
        <p:spPr/>
        <p:txBody>
          <a:bodyPr/>
          <a:lstStyle/>
          <a:p>
            <a:r>
              <a:rPr lang="en-US" dirty="0">
                <a:solidFill>
                  <a:schemeClr val="tx1">
                    <a:lumMod val="65000"/>
                    <a:lumOff val="35000"/>
                  </a:schemeClr>
                </a:solidFill>
              </a:rPr>
              <a:t>Consider the implications of security aspects related to information interchange – Traceability, audit, etc. – what is the impact on the trust </a:t>
            </a:r>
            <a:r>
              <a:rPr lang="en-US" dirty="0" smtClean="0">
                <a:solidFill>
                  <a:schemeClr val="tx1">
                    <a:lumMod val="65000"/>
                    <a:lumOff val="35000"/>
                  </a:schemeClr>
                </a:solidFill>
              </a:rPr>
              <a:t>decision?</a:t>
            </a:r>
            <a:endParaRPr lang="en-US" dirty="0">
              <a:solidFill>
                <a:schemeClr val="tx1">
                  <a:lumMod val="65000"/>
                  <a:lumOff val="3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26</a:t>
            </a:fld>
            <a:endParaRPr lang="en-US" dirty="0"/>
          </a:p>
        </p:txBody>
      </p:sp>
    </p:spTree>
    <p:extLst>
      <p:ext uri="{BB962C8B-B14F-4D97-AF65-F5344CB8AC3E}">
        <p14:creationId xmlns:p14="http://schemas.microsoft.com/office/powerpoint/2010/main" val="773818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5: </a:t>
            </a:r>
            <a:r>
              <a:rPr lang="en-US" dirty="0" smtClean="0">
                <a:ea typeface="Calibri"/>
                <a:cs typeface="Times New Roman"/>
              </a:rPr>
              <a:t>capture </a:t>
            </a:r>
            <a:r>
              <a:rPr lang="en-US" dirty="0">
                <a:ea typeface="Calibri"/>
                <a:cs typeface="Times New Roman"/>
              </a:rPr>
              <a:t>policy considerations related to system behavior and request further </a:t>
            </a:r>
            <a:r>
              <a:rPr lang="en-US" dirty="0" smtClean="0">
                <a:ea typeface="Calibri"/>
                <a:cs typeface="Times New Roman"/>
              </a:rPr>
              <a:t>guidance</a:t>
            </a:r>
            <a:r>
              <a:rPr lang="en-US" dirty="0">
                <a:ea typeface="Calibri"/>
                <a:cs typeface="Times New Roman"/>
              </a:rPr>
              <a:t/>
            </a:r>
            <a:br>
              <a:rPr lang="en-US" dirty="0">
                <a:ea typeface="Calibri"/>
                <a:cs typeface="Times New Roman"/>
              </a:rPr>
            </a:br>
            <a:r>
              <a:rPr lang="en-US" dirty="0" smtClean="0"/>
              <a:t> </a:t>
            </a:r>
            <a:endParaRPr lang="en-US" dirty="0"/>
          </a:p>
        </p:txBody>
      </p:sp>
      <p:sp>
        <p:nvSpPr>
          <p:cNvPr id="3" name="Content Placeholder 2"/>
          <p:cNvSpPr>
            <a:spLocks noGrp="1"/>
          </p:cNvSpPr>
          <p:nvPr>
            <p:ph idx="1"/>
          </p:nvPr>
        </p:nvSpPr>
        <p:spPr/>
        <p:txBody>
          <a:bodyPr/>
          <a:lstStyle/>
          <a:p>
            <a:r>
              <a:rPr lang="en-US" dirty="0">
                <a:solidFill>
                  <a:schemeClr val="tx1">
                    <a:lumMod val="65000"/>
                    <a:lumOff val="35000"/>
                  </a:schemeClr>
                </a:solidFill>
                <a:ea typeface="Calibri"/>
                <a:cs typeface="Times New Roman"/>
              </a:rPr>
              <a:t>If applicable, capture policy considerations related to system behavior and request further guidance from the HITPC. </a:t>
            </a: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27</a:t>
            </a:fld>
            <a:endParaRPr lang="en-US" dirty="0"/>
          </a:p>
        </p:txBody>
      </p:sp>
    </p:spTree>
    <p:extLst>
      <p:ext uri="{BB962C8B-B14F-4D97-AF65-F5344CB8AC3E}">
        <p14:creationId xmlns:p14="http://schemas.microsoft.com/office/powerpoint/2010/main" val="1687551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	</a:t>
            </a:r>
            <a:endParaRPr lang="en-US" dirty="0"/>
          </a:p>
        </p:txBody>
      </p:sp>
      <p:sp>
        <p:nvSpPr>
          <p:cNvPr id="4" name="Content Placeholder 3"/>
          <p:cNvSpPr>
            <a:spLocks noGrp="1"/>
          </p:cNvSpPr>
          <p:nvPr>
            <p:ph idx="1"/>
          </p:nvPr>
        </p:nvSpPr>
        <p:spPr/>
        <p:txBody>
          <a:bodyPr/>
          <a:lstStyle/>
          <a:p>
            <a:r>
              <a:rPr lang="en-US" sz="2400" dirty="0" smtClean="0">
                <a:solidFill>
                  <a:schemeClr val="tx1">
                    <a:lumMod val="65000"/>
                    <a:lumOff val="35000"/>
                  </a:schemeClr>
                </a:solidFill>
              </a:rPr>
              <a:t>Join </a:t>
            </a:r>
            <a:r>
              <a:rPr lang="en-US" sz="2400" dirty="0">
                <a:solidFill>
                  <a:schemeClr val="tx1">
                    <a:lumMod val="65000"/>
                    <a:lumOff val="35000"/>
                  </a:schemeClr>
                </a:solidFill>
              </a:rPr>
              <a:t>us </a:t>
            </a:r>
            <a:r>
              <a:rPr lang="en-US" sz="2400" dirty="0" smtClean="0">
                <a:solidFill>
                  <a:schemeClr val="tx1">
                    <a:lumMod val="65000"/>
                    <a:lumOff val="35000"/>
                  </a:schemeClr>
                </a:solidFill>
              </a:rPr>
              <a:t>on our next all hands meeting</a:t>
            </a:r>
          </a:p>
          <a:p>
            <a:pPr lvl="1"/>
            <a:r>
              <a:rPr lang="en-US" sz="2000" b="1" dirty="0" smtClean="0">
                <a:solidFill>
                  <a:srgbClr val="002060"/>
                </a:solidFill>
              </a:rPr>
              <a:t>May 7</a:t>
            </a:r>
            <a:r>
              <a:rPr lang="en-US" sz="2000" b="1" baseline="30000" dirty="0" smtClean="0">
                <a:solidFill>
                  <a:srgbClr val="002060"/>
                </a:solidFill>
              </a:rPr>
              <a:t>th</a:t>
            </a:r>
            <a:r>
              <a:rPr lang="en-US" sz="2000" b="1" dirty="0" smtClean="0">
                <a:solidFill>
                  <a:srgbClr val="002060"/>
                </a:solidFill>
              </a:rPr>
              <a:t> from </a:t>
            </a:r>
            <a:r>
              <a:rPr lang="en-US" sz="2000" b="1" dirty="0" smtClean="0">
                <a:solidFill>
                  <a:srgbClr val="002060"/>
                </a:solidFill>
              </a:rPr>
              <a:t>2:00 -3:30 pm ET </a:t>
            </a:r>
          </a:p>
          <a:p>
            <a:pPr lvl="2"/>
            <a:r>
              <a:rPr lang="en-US" sz="1800" dirty="0">
                <a:solidFill>
                  <a:schemeClr val="tx1">
                    <a:lumMod val="65000"/>
                    <a:lumOff val="35000"/>
                  </a:schemeClr>
                </a:solidFill>
                <a:hlinkClick r:id="rId2"/>
              </a:rPr>
              <a:t>http://</a:t>
            </a:r>
            <a:r>
              <a:rPr lang="en-US" sz="1800" dirty="0" smtClean="0">
                <a:solidFill>
                  <a:schemeClr val="tx1">
                    <a:lumMod val="65000"/>
                    <a:lumOff val="35000"/>
                  </a:schemeClr>
                </a:solidFill>
                <a:hlinkClick r:id="rId2"/>
              </a:rPr>
              <a:t>wiki.siframework.org/Data+Provenance+Initiative</a:t>
            </a:r>
            <a:r>
              <a:rPr lang="en-US" sz="1800" dirty="0" smtClean="0">
                <a:solidFill>
                  <a:schemeClr val="tx1">
                    <a:lumMod val="65000"/>
                    <a:lumOff val="35000"/>
                  </a:schemeClr>
                </a:solidFill>
              </a:rPr>
              <a:t> </a:t>
            </a:r>
          </a:p>
          <a:p>
            <a:r>
              <a:rPr lang="en-US" sz="2000" dirty="0" smtClean="0">
                <a:solidFill>
                  <a:schemeClr val="tx1">
                    <a:lumMod val="65000"/>
                    <a:lumOff val="35000"/>
                  </a:schemeClr>
                </a:solidFill>
              </a:rPr>
              <a:t>Sign up for pilots</a:t>
            </a:r>
          </a:p>
          <a:p>
            <a:pPr lvl="1"/>
            <a:r>
              <a:rPr lang="en-US" sz="1800" dirty="0">
                <a:solidFill>
                  <a:schemeClr val="tx1">
                    <a:lumMod val="65000"/>
                    <a:lumOff val="35000"/>
                  </a:schemeClr>
                </a:solidFill>
                <a:hlinkClick r:id="rId3"/>
              </a:rPr>
              <a:t>http://</a:t>
            </a:r>
            <a:r>
              <a:rPr lang="en-US" sz="1800" dirty="0" smtClean="0">
                <a:solidFill>
                  <a:schemeClr val="tx1">
                    <a:lumMod val="65000"/>
                    <a:lumOff val="35000"/>
                  </a:schemeClr>
                </a:solidFill>
                <a:hlinkClick r:id="rId3"/>
              </a:rPr>
              <a:t>wiki.siframework.org/Data+Provenance+Pilots</a:t>
            </a:r>
            <a:r>
              <a:rPr lang="en-US" sz="1800" dirty="0" smtClean="0">
                <a:solidFill>
                  <a:schemeClr val="tx1">
                    <a:lumMod val="65000"/>
                    <a:lumOff val="35000"/>
                  </a:schemeClr>
                </a:solidFill>
              </a:rPr>
              <a:t> </a:t>
            </a:r>
          </a:p>
          <a:p>
            <a:pPr lvl="1"/>
            <a:r>
              <a:rPr lang="en-US" sz="1800" dirty="0" smtClean="0">
                <a:solidFill>
                  <a:schemeClr val="tx1">
                    <a:lumMod val="65000"/>
                    <a:lumOff val="35000"/>
                  </a:schemeClr>
                </a:solidFill>
              </a:rPr>
              <a:t>Or email Jamie Parker at: </a:t>
            </a:r>
            <a:r>
              <a:rPr lang="en-US" sz="1800" dirty="0" smtClean="0">
                <a:solidFill>
                  <a:schemeClr val="tx1">
                    <a:lumMod val="65000"/>
                    <a:lumOff val="35000"/>
                  </a:schemeClr>
                </a:solidFill>
                <a:hlinkClick r:id="rId4"/>
              </a:rPr>
              <a:t>jamie.parker@esacinc.com</a:t>
            </a:r>
            <a:r>
              <a:rPr lang="en-US" sz="1800" dirty="0" smtClean="0">
                <a:solidFill>
                  <a:schemeClr val="tx1">
                    <a:lumMod val="65000"/>
                    <a:lumOff val="35000"/>
                  </a:schemeClr>
                </a:solidFill>
              </a:rPr>
              <a:t> </a:t>
            </a:r>
          </a:p>
          <a:p>
            <a:pPr lvl="1"/>
            <a:endParaRPr lang="en-US" sz="1400" dirty="0" smtClean="0">
              <a:solidFill>
                <a:schemeClr val="tx1">
                  <a:lumMod val="65000"/>
                  <a:lumOff val="35000"/>
                </a:schemeClr>
              </a:solidFill>
            </a:endParaRPr>
          </a:p>
          <a:p>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marL="457200" lvl="1" indent="0">
              <a:buNone/>
            </a:pPr>
            <a:endParaRPr lang="en-US" dirty="0" smtClean="0"/>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28</a:t>
            </a:fld>
            <a:endParaRPr lang="en-US" sz="1400" dirty="0"/>
          </a:p>
        </p:txBody>
      </p:sp>
    </p:spTree>
    <p:extLst>
      <p:ext uri="{BB962C8B-B14F-4D97-AF65-F5344CB8AC3E}">
        <p14:creationId xmlns:p14="http://schemas.microsoft.com/office/powerpoint/2010/main" val="2474005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49375" y="228595"/>
            <a:ext cx="8229600" cy="1143000"/>
          </a:xfrm>
        </p:spPr>
        <p:txBody>
          <a:bodyPr>
            <a:normAutofit/>
          </a:bodyPr>
          <a:lstStyle/>
          <a:p>
            <a:r>
              <a:rPr lang="en-US" dirty="0">
                <a:ea typeface="ＭＳ Ｐゴシック"/>
                <a:cs typeface="Century" pitchFamily="18" charset="0"/>
              </a:rPr>
              <a:t>Support Team and Questions</a:t>
            </a:r>
            <a:endParaRPr lang="en-US" dirty="0" smtClean="0">
              <a:ea typeface="ＭＳ Ｐゴシック"/>
              <a:cs typeface="Century" pitchFamily="18" charset="0"/>
            </a:endParaRPr>
          </a:p>
        </p:txBody>
      </p:sp>
      <p:sp>
        <p:nvSpPr>
          <p:cNvPr id="3" name="Content Placeholder 2"/>
          <p:cNvSpPr>
            <a:spLocks noGrp="1"/>
          </p:cNvSpPr>
          <p:nvPr>
            <p:ph idx="1"/>
          </p:nvPr>
        </p:nvSpPr>
        <p:spPr>
          <a:xfrm>
            <a:off x="152400" y="1129053"/>
            <a:ext cx="8766175" cy="5584826"/>
          </a:xfrm>
        </p:spPr>
        <p:txBody>
          <a:bodyPr>
            <a:noAutofit/>
          </a:bodyPr>
          <a:lstStyle/>
          <a:p>
            <a:pPr marL="285750" lvl="1">
              <a:buNone/>
              <a:defRPr/>
            </a:pPr>
            <a:r>
              <a:rPr lang="en-US" sz="2400" b="1" dirty="0">
                <a:solidFill>
                  <a:schemeClr val="tx1">
                    <a:lumMod val="65000"/>
                    <a:lumOff val="35000"/>
                  </a:schemeClr>
                </a:solidFill>
                <a:cs typeface="Arial" pitchFamily="34" charset="0"/>
              </a:rPr>
              <a:t>Please feel free to reach out to any member of the Data Provenance Support Team:</a:t>
            </a:r>
          </a:p>
          <a:p>
            <a:pPr marL="685800" lvl="2">
              <a:buFont typeface="Arial" pitchFamily="34" charset="0"/>
              <a:buChar char="•"/>
              <a:defRPr/>
            </a:pPr>
            <a:r>
              <a:rPr lang="en-US" sz="1800" b="1" dirty="0" smtClean="0">
                <a:solidFill>
                  <a:schemeClr val="tx1">
                    <a:lumMod val="65000"/>
                    <a:lumOff val="35000"/>
                  </a:schemeClr>
                </a:solidFill>
                <a:cs typeface="Arial" pitchFamily="34" charset="0"/>
              </a:rPr>
              <a:t>Initiative Coordinator: </a:t>
            </a:r>
            <a:r>
              <a:rPr lang="en-US" sz="1800" dirty="0" smtClean="0">
                <a:solidFill>
                  <a:schemeClr val="tx1">
                    <a:lumMod val="65000"/>
                    <a:lumOff val="35000"/>
                  </a:schemeClr>
                </a:solidFill>
                <a:cs typeface="Arial" pitchFamily="34" charset="0"/>
              </a:rPr>
              <a:t>Johnathan Coleman: </a:t>
            </a:r>
            <a:r>
              <a:rPr lang="en-US" sz="1800" dirty="0" smtClean="0">
                <a:solidFill>
                  <a:schemeClr val="tx1">
                    <a:lumMod val="65000"/>
                    <a:lumOff val="35000"/>
                  </a:schemeClr>
                </a:solidFill>
                <a:ea typeface="ＭＳ Ｐゴシック"/>
                <a:cs typeface="Arial" panose="020B0604020202020204" pitchFamily="34" charset="0"/>
                <a:hlinkClick r:id="rId3"/>
              </a:rPr>
              <a:t>jc@securityrs.com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OCPO Sponsor: </a:t>
            </a:r>
            <a:r>
              <a:rPr lang="en-US" sz="1800" dirty="0" smtClean="0">
                <a:solidFill>
                  <a:schemeClr val="tx1">
                    <a:lumMod val="65000"/>
                    <a:lumOff val="35000"/>
                  </a:schemeClr>
                </a:solidFill>
                <a:cs typeface="Arial" pitchFamily="34" charset="0"/>
              </a:rPr>
              <a:t>Julie Chua: </a:t>
            </a:r>
            <a:r>
              <a:rPr lang="en-US" sz="1800" dirty="0" smtClean="0">
                <a:solidFill>
                  <a:schemeClr val="tx1">
                    <a:lumMod val="65000"/>
                    <a:lumOff val="35000"/>
                  </a:schemeClr>
                </a:solidFill>
                <a:ea typeface="ＭＳ Ｐゴシック"/>
                <a:cs typeface="Arial" panose="020B0604020202020204" pitchFamily="34" charset="0"/>
                <a:hlinkClick r:id="rId4"/>
              </a:rPr>
              <a:t>julie.chua@hhs.gov</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defRPr/>
            </a:pPr>
            <a:r>
              <a:rPr lang="en-US" sz="1800" b="1" dirty="0" smtClean="0">
                <a:solidFill>
                  <a:schemeClr val="tx1">
                    <a:lumMod val="65000"/>
                    <a:lumOff val="35000"/>
                  </a:schemeClr>
                </a:solidFill>
                <a:cs typeface="Arial" pitchFamily="34" charset="0"/>
              </a:rPr>
              <a:t>OST Sponsor:  </a:t>
            </a:r>
            <a:r>
              <a:rPr lang="en-US" sz="1800" dirty="0" smtClean="0">
                <a:solidFill>
                  <a:schemeClr val="tx1">
                    <a:lumMod val="65000"/>
                    <a:lumOff val="35000"/>
                  </a:schemeClr>
                </a:solidFill>
                <a:cs typeface="Arial" pitchFamily="34" charset="0"/>
              </a:rPr>
              <a:t>Mera Choi:  </a:t>
            </a:r>
            <a:r>
              <a:rPr lang="en-US" sz="1800" dirty="0" smtClean="0">
                <a:solidFill>
                  <a:schemeClr val="tx1">
                    <a:lumMod val="65000"/>
                    <a:lumOff val="35000"/>
                  </a:schemeClr>
                </a:solidFill>
                <a:cs typeface="Arial" pitchFamily="34" charset="0"/>
                <a:hlinkClick r:id="rId5"/>
              </a:rPr>
              <a:t>mera.choi@hhs.gov</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Subject Matter Experts: </a:t>
            </a:r>
            <a:r>
              <a:rPr lang="en-US" sz="1800" dirty="0" smtClean="0">
                <a:solidFill>
                  <a:schemeClr val="tx1">
                    <a:lumMod val="65000"/>
                    <a:lumOff val="35000"/>
                  </a:schemeClr>
                </a:solidFill>
                <a:cs typeface="Arial" pitchFamily="34" charset="0"/>
              </a:rPr>
              <a:t>Kathleen Connor</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6"/>
              </a:rPr>
              <a:t>klc@securityrs.com</a:t>
            </a:r>
            <a:r>
              <a:rPr lang="en-US" sz="1800" dirty="0" smtClean="0">
                <a:solidFill>
                  <a:schemeClr val="tx1">
                    <a:lumMod val="65000"/>
                    <a:lumOff val="35000"/>
                  </a:schemeClr>
                </a:solidFill>
                <a:ea typeface="ＭＳ Ｐゴシック"/>
                <a:cs typeface="Arial" panose="020B0604020202020204" pitchFamily="34" charset="0"/>
              </a:rPr>
              <a:t> and </a:t>
            </a:r>
            <a:r>
              <a:rPr lang="en-US" sz="1800" dirty="0" smtClean="0">
                <a:solidFill>
                  <a:schemeClr val="tx1">
                    <a:lumMod val="65000"/>
                    <a:lumOff val="35000"/>
                  </a:schemeClr>
                </a:solidFill>
                <a:cs typeface="Arial" pitchFamily="34" charset="0"/>
              </a:rPr>
              <a:t>Bob Yencha</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7"/>
              </a:rPr>
              <a:t>bobyencha@maine.rr.com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Support Team:</a:t>
            </a:r>
          </a:p>
          <a:p>
            <a:pPr marL="1143000" lvl="3" indent="-285750">
              <a:defRPr/>
            </a:pPr>
            <a:r>
              <a:rPr lang="en-US" sz="1800" b="1" dirty="0" smtClean="0">
                <a:solidFill>
                  <a:schemeClr val="tx1">
                    <a:lumMod val="65000"/>
                    <a:lumOff val="35000"/>
                  </a:schemeClr>
                </a:solidFill>
                <a:cs typeface="Arial" pitchFamily="34" charset="0"/>
              </a:rPr>
              <a:t>Project Management</a:t>
            </a:r>
            <a:r>
              <a:rPr lang="en-US" sz="1800" dirty="0" smtClean="0">
                <a:solidFill>
                  <a:schemeClr val="tx1">
                    <a:lumMod val="65000"/>
                    <a:lumOff val="35000"/>
                  </a:schemeClr>
                </a:solidFill>
                <a:cs typeface="Arial" pitchFamily="34" charset="0"/>
              </a:rPr>
              <a:t>: Jamie Parker: </a:t>
            </a:r>
            <a:r>
              <a:rPr lang="en-US" sz="1800" dirty="0" smtClean="0">
                <a:solidFill>
                  <a:schemeClr val="tx1">
                    <a:lumMod val="65000"/>
                    <a:lumOff val="35000"/>
                  </a:schemeClr>
                </a:solidFill>
                <a:cs typeface="Arial" pitchFamily="34" charset="0"/>
                <a:hlinkClick r:id="rId8"/>
              </a:rPr>
              <a:t>jamie.parker@esacinc.com</a:t>
            </a:r>
            <a:r>
              <a:rPr lang="en-US" sz="1800" dirty="0" smtClean="0">
                <a:solidFill>
                  <a:schemeClr val="tx1">
                    <a:lumMod val="65000"/>
                    <a:lumOff val="35000"/>
                  </a:schemeClr>
                </a:solidFill>
                <a:cs typeface="Arial" pitchFamily="34" charset="0"/>
              </a:rPr>
              <a:t> </a:t>
            </a:r>
          </a:p>
          <a:p>
            <a:pPr marL="1143000" lvl="3" indent="-285750">
              <a:defRPr/>
            </a:pPr>
            <a:r>
              <a:rPr lang="en-US" sz="1800" b="1" dirty="0" smtClean="0">
                <a:solidFill>
                  <a:schemeClr val="tx1">
                    <a:lumMod val="65000"/>
                    <a:lumOff val="35000"/>
                  </a:schemeClr>
                </a:solidFill>
                <a:ea typeface="ＭＳ Ｐゴシック"/>
                <a:cs typeface="Arial" panose="020B0604020202020204" pitchFamily="34" charset="0"/>
              </a:rPr>
              <a:t>Standards Development Support</a:t>
            </a:r>
            <a:r>
              <a:rPr lang="en-US" sz="1800" dirty="0" smtClean="0">
                <a:solidFill>
                  <a:schemeClr val="tx1">
                    <a:lumMod val="65000"/>
                    <a:lumOff val="35000"/>
                  </a:schemeClr>
                </a:solidFill>
                <a:ea typeface="ＭＳ Ｐゴシック"/>
                <a:cs typeface="Arial" panose="020B0604020202020204" pitchFamily="34" charset="0"/>
              </a:rPr>
              <a:t>: Perri Smith: </a:t>
            </a:r>
            <a:r>
              <a:rPr lang="en-US" sz="1800" dirty="0" smtClean="0">
                <a:hlinkClick r:id="rId9"/>
              </a:rPr>
              <a:t>perri.smith@accenturefederal.com</a:t>
            </a:r>
            <a:r>
              <a:rPr lang="en-US" sz="1800" dirty="0" smtClean="0"/>
              <a:t>  </a:t>
            </a:r>
            <a:r>
              <a:rPr lang="en-US" sz="1800" dirty="0" smtClean="0">
                <a:solidFill>
                  <a:schemeClr val="tx1">
                    <a:lumMod val="65000"/>
                    <a:lumOff val="35000"/>
                  </a:schemeClr>
                </a:solidFill>
              </a:rPr>
              <a:t>and Atanu</a:t>
            </a:r>
            <a:r>
              <a:rPr lang="en-US" sz="1800" dirty="0">
                <a:solidFill>
                  <a:schemeClr val="tx1">
                    <a:lumMod val="65000"/>
                    <a:lumOff val="35000"/>
                  </a:schemeClr>
                </a:solidFill>
              </a:rPr>
              <a:t> Sen</a:t>
            </a:r>
            <a:r>
              <a:rPr lang="en-US" sz="1800" dirty="0"/>
              <a:t>: </a:t>
            </a:r>
            <a:r>
              <a:rPr lang="en-US" sz="1800" dirty="0" smtClean="0">
                <a:hlinkClick r:id="rId10"/>
              </a:rPr>
              <a:t>atanu.sen@accenture.com</a:t>
            </a:r>
            <a:r>
              <a:rPr lang="en-US" sz="1800" dirty="0" smtClean="0"/>
              <a:t> </a:t>
            </a:r>
            <a:endParaRPr lang="en-US" sz="1800" dirty="0" smtClean="0">
              <a:solidFill>
                <a:schemeClr val="tx1">
                  <a:lumMod val="65000"/>
                  <a:lumOff val="35000"/>
                </a:schemeClr>
              </a:solidFill>
              <a:ea typeface="ＭＳ Ｐゴシック"/>
              <a:cs typeface="Arial" panose="020B0604020202020204" pitchFamily="34" charset="0"/>
            </a:endParaRPr>
          </a:p>
          <a:p>
            <a:pPr marL="1143000" lvl="3" indent="-285750">
              <a:defRPr/>
            </a:pPr>
            <a:r>
              <a:rPr lang="en-US" sz="1800" b="1" dirty="0" smtClean="0">
                <a:solidFill>
                  <a:schemeClr val="tx1">
                    <a:lumMod val="65000"/>
                    <a:lumOff val="35000"/>
                  </a:schemeClr>
                </a:solidFill>
                <a:cs typeface="Arial" pitchFamily="34" charset="0"/>
              </a:rPr>
              <a:t>Support: </a:t>
            </a:r>
            <a:r>
              <a:rPr lang="en-US" sz="1800" dirty="0" smtClean="0">
                <a:solidFill>
                  <a:schemeClr val="tx1">
                    <a:lumMod val="65000"/>
                    <a:lumOff val="35000"/>
                  </a:schemeClr>
                </a:solidFill>
                <a:ea typeface="ＭＳ Ｐゴシック"/>
                <a:cs typeface="Arial" panose="020B0604020202020204" pitchFamily="34" charset="0"/>
              </a:rPr>
              <a:t>Apurva Dharia</a:t>
            </a:r>
            <a:r>
              <a:rPr lang="en-US" sz="1800" dirty="0" smtClean="0">
                <a:ea typeface="ＭＳ Ｐゴシック"/>
                <a:cs typeface="Arial" panose="020B0604020202020204" pitchFamily="34" charset="0"/>
              </a:rPr>
              <a:t>: </a:t>
            </a:r>
            <a:r>
              <a:rPr lang="en-US" sz="1800" dirty="0" smtClean="0">
                <a:ea typeface="ＭＳ Ｐゴシック"/>
                <a:cs typeface="Arial" panose="020B0604020202020204" pitchFamily="34" charset="0"/>
                <a:hlinkClick r:id="rId11"/>
              </a:rPr>
              <a:t>apurva.dharia@esacinc.com</a:t>
            </a:r>
            <a:r>
              <a:rPr lang="en-US" sz="1800" dirty="0" smtClean="0">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Rebecca Angeles: </a:t>
            </a:r>
            <a:r>
              <a:rPr lang="en-US" sz="1800" dirty="0" smtClean="0">
                <a:hlinkClick r:id="rId12"/>
              </a:rPr>
              <a:t>rebecca.angeles@esacinc.com</a:t>
            </a:r>
            <a:r>
              <a:rPr lang="en-US" sz="1800" dirty="0"/>
              <a:t> </a:t>
            </a:r>
            <a:r>
              <a:rPr lang="en-US" sz="1800" dirty="0">
                <a:solidFill>
                  <a:schemeClr val="tx1">
                    <a:lumMod val="65000"/>
                    <a:lumOff val="35000"/>
                  </a:schemeClr>
                </a:solidFill>
              </a:rPr>
              <a:t>and Zach May</a:t>
            </a:r>
            <a:r>
              <a:rPr lang="en-US" sz="1800" dirty="0"/>
              <a:t>: </a:t>
            </a:r>
            <a:r>
              <a:rPr lang="en-US" sz="1800" dirty="0" smtClean="0">
                <a:hlinkClick r:id="rId13"/>
              </a:rPr>
              <a:t>zachary.may@esacinc.com</a:t>
            </a:r>
            <a:r>
              <a:rPr lang="en-US" sz="1800" dirty="0" smtClean="0"/>
              <a:t> </a:t>
            </a:r>
            <a:endParaRPr lang="en-US" sz="1800" dirty="0" smtClean="0">
              <a:cs typeface="Arial" pitchFamily="34" charset="0"/>
            </a:endParaRPr>
          </a:p>
        </p:txBody>
      </p:sp>
      <p:sp>
        <p:nvSpPr>
          <p:cNvPr id="5" name="Slide Number Placeholder 4"/>
          <p:cNvSpPr>
            <a:spLocks noGrp="1"/>
          </p:cNvSpPr>
          <p:nvPr>
            <p:ph type="sldNum" sz="quarter" idx="12"/>
          </p:nvPr>
        </p:nvSpPr>
        <p:spPr/>
        <p:txBody>
          <a:bodyPr/>
          <a:lstStyle/>
          <a:p>
            <a:fld id="{0D942ED2-5804-4B47-B474-A096C88DC8AF}" type="slidenum">
              <a:rPr lang="en-US" smtClean="0"/>
              <a:pPr/>
              <a:t>29</a:t>
            </a:fld>
            <a:endParaRPr lang="en-US" dirty="0"/>
          </a:p>
        </p:txBody>
      </p:sp>
    </p:spTree>
    <p:extLst>
      <p:ext uri="{BB962C8B-B14F-4D97-AF65-F5344CB8AC3E}">
        <p14:creationId xmlns:p14="http://schemas.microsoft.com/office/powerpoint/2010/main" val="1955724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3210154"/>
              </p:ext>
            </p:extLst>
          </p:nvPr>
        </p:nvGraphicFramePr>
        <p:xfrm>
          <a:off x="457200" y="1371600"/>
          <a:ext cx="8229600" cy="1854200"/>
        </p:xfrm>
        <a:graphic>
          <a:graphicData uri="http://schemas.openxmlformats.org/drawingml/2006/table">
            <a:tbl>
              <a:tblPr firstRow="1" bandRow="1">
                <a:tableStyleId>{5C22544A-7EE6-4342-B048-85BDC9FD1C3A}</a:tableStyleId>
              </a:tblPr>
              <a:tblGrid>
                <a:gridCol w="6096000"/>
                <a:gridCol w="2133600"/>
              </a:tblGrid>
              <a:tr h="370840">
                <a:tc>
                  <a:txBody>
                    <a:bodyPr/>
                    <a:lstStyle/>
                    <a:p>
                      <a:r>
                        <a:rPr lang="en-US" dirty="0" smtClean="0"/>
                        <a:t>Topic</a:t>
                      </a:r>
                      <a:endParaRPr lang="en-US" dirty="0"/>
                    </a:p>
                  </a:txBody>
                  <a:tcPr/>
                </a:tc>
                <a:tc>
                  <a:txBody>
                    <a:bodyPr/>
                    <a:lstStyle/>
                    <a:p>
                      <a:r>
                        <a:rPr lang="en-US" dirty="0" smtClean="0"/>
                        <a:t>Time</a:t>
                      </a:r>
                      <a:r>
                        <a:rPr lang="en-US" baseline="0" dirty="0" smtClean="0"/>
                        <a:t> Allotted</a:t>
                      </a:r>
                      <a:endParaRPr lang="en-US" dirty="0"/>
                    </a:p>
                  </a:txBody>
                  <a:tcPr/>
                </a:tc>
              </a:tr>
              <a:tr h="370840">
                <a:tc>
                  <a:txBody>
                    <a:bodyPr/>
                    <a:lstStyle/>
                    <a:p>
                      <a:r>
                        <a:rPr lang="en-US" baseline="0" dirty="0" smtClean="0"/>
                        <a:t>Announcements</a:t>
                      </a:r>
                    </a:p>
                  </a:txBody>
                  <a:tcPr/>
                </a:tc>
                <a:tc>
                  <a:txBody>
                    <a:bodyPr/>
                    <a:lstStyle/>
                    <a:p>
                      <a:r>
                        <a:rPr lang="en-US" dirty="0" smtClean="0"/>
                        <a:t>5</a:t>
                      </a:r>
                      <a:r>
                        <a:rPr lang="en-US" baseline="0" dirty="0" smtClean="0"/>
                        <a:t> minutes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Information Interchange</a:t>
                      </a:r>
                      <a:r>
                        <a:rPr lang="en-US" baseline="0" dirty="0" smtClean="0"/>
                        <a:t>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System</a:t>
                      </a:r>
                      <a:r>
                        <a:rPr lang="en-US" baseline="0" dirty="0" smtClean="0"/>
                        <a:t> Requirements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Next Steps/Wrap Up</a:t>
                      </a:r>
                    </a:p>
                  </a:txBody>
                  <a:tcPr/>
                </a:tc>
                <a:tc>
                  <a:txBody>
                    <a:bodyPr/>
                    <a:lstStyle/>
                    <a:p>
                      <a:r>
                        <a:rPr lang="en-US" dirty="0" smtClean="0"/>
                        <a:t>5 minutes</a:t>
                      </a:r>
                      <a:endParaRPr lang="en-US" dirty="0"/>
                    </a:p>
                  </a:txBody>
                  <a:tcPr/>
                </a:tc>
              </a:tr>
            </a:tbl>
          </a:graphicData>
        </a:graphic>
      </p:graphicFrame>
    </p:spTree>
    <p:extLst>
      <p:ext uri="{BB962C8B-B14F-4D97-AF65-F5344CB8AC3E}">
        <p14:creationId xmlns:p14="http://schemas.microsoft.com/office/powerpoint/2010/main" val="197845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415"/>
            <a:ext cx="8229600" cy="1020762"/>
          </a:xfrm>
        </p:spPr>
        <p:txBody>
          <a:bodyPr/>
          <a:lstStyle/>
          <a:p>
            <a:r>
              <a:rPr lang="en-US" dirty="0" smtClean="0"/>
              <a:t>Information Interchange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30</a:t>
            </a:fld>
            <a:endParaRPr lang="en-US" dirty="0"/>
          </a:p>
        </p:txBody>
      </p:sp>
    </p:spTree>
    <p:extLst>
      <p:ext uri="{BB962C8B-B14F-4D97-AF65-F5344CB8AC3E}">
        <p14:creationId xmlns:p14="http://schemas.microsoft.com/office/powerpoint/2010/main" val="849113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3"/>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r>
              <a:rPr lang="en-US" sz="3700" dirty="0">
                <a:solidFill>
                  <a:srgbClr val="FF0000"/>
                </a:solidFill>
              </a:rPr>
              <a:t>*</a:t>
            </a:r>
          </a:p>
          <a:p>
            <a:r>
              <a:rPr lang="en-US" sz="3700" dirty="0" smtClean="0"/>
              <a:t>Sex </a:t>
            </a:r>
            <a:r>
              <a:rPr lang="en-US" sz="3700" dirty="0" smtClean="0">
                <a:solidFill>
                  <a:srgbClr val="FF0000"/>
                </a:solidFill>
              </a:rPr>
              <a:t>*</a:t>
            </a:r>
            <a:endParaRPr lang="en-US" sz="3700" dirty="0">
              <a:solidFill>
                <a:srgbClr val="FF0000"/>
              </a:solidFill>
            </a:endParaRPr>
          </a:p>
          <a:p>
            <a:r>
              <a:rPr lang="en-US" sz="3700" dirty="0" smtClean="0"/>
              <a:t>Date </a:t>
            </a:r>
            <a:r>
              <a:rPr lang="en-US" sz="3700" dirty="0"/>
              <a:t>of birth </a:t>
            </a:r>
            <a:r>
              <a:rPr lang="en-US" sz="3700" dirty="0" smtClean="0">
                <a:solidFill>
                  <a:srgbClr val="FF0000"/>
                </a:solidFill>
              </a:rPr>
              <a:t>*</a:t>
            </a:r>
            <a:endParaRPr lang="en-US" sz="3700" dirty="0">
              <a:solidFill>
                <a:srgbClr val="FF0000"/>
              </a:solidFill>
            </a:endParaRP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31</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4"/>
              </a:rPr>
              <a:t>https://</a:t>
            </a:r>
            <a:r>
              <a:rPr lang="en-US" sz="4800" b="1" dirty="0" smtClean="0">
                <a:hlinkClick r:id="rId4"/>
              </a:rPr>
              <a:t>s3.amazonaws.com/public-inspection.federalregister.gov/2015-06612.pdf</a:t>
            </a:r>
            <a:r>
              <a:rPr lang="en-US" sz="4800" b="1" dirty="0" smtClean="0"/>
              <a:t> </a:t>
            </a:r>
          </a:p>
          <a:p>
            <a:r>
              <a:rPr lang="en-US" sz="4800" dirty="0" smtClean="0"/>
              <a:t>TIN</a:t>
            </a:r>
            <a:r>
              <a:rPr lang="en-US" sz="4800" dirty="0" smtClean="0">
                <a:solidFill>
                  <a:srgbClr val="FF0000"/>
                </a:solidFill>
              </a:rPr>
              <a:t>*</a:t>
            </a:r>
            <a:endParaRPr lang="en-US" sz="4800" dirty="0">
              <a:solidFill>
                <a:srgbClr val="FF0000"/>
              </a:solidFill>
            </a:endParaRPr>
          </a:p>
          <a:p>
            <a:r>
              <a:rPr lang="en-US" sz="4800" dirty="0" smtClean="0"/>
              <a:t>NPI</a:t>
            </a:r>
            <a:r>
              <a:rPr lang="en-US" sz="4800" dirty="0" smtClean="0">
                <a:solidFill>
                  <a:srgbClr val="FF0000"/>
                </a:solidFill>
              </a:rPr>
              <a:t>*</a:t>
            </a:r>
            <a:endParaRPr lang="en-US" sz="4800" dirty="0">
              <a:solidFill>
                <a:srgbClr val="FF0000"/>
              </a:solidFill>
            </a:endParaRPr>
          </a:p>
          <a:p>
            <a:r>
              <a:rPr lang="en-US" sz="4800" dirty="0" smtClean="0"/>
              <a:t>Provider type</a:t>
            </a:r>
            <a:r>
              <a:rPr lang="en-US" sz="4800" dirty="0" smtClean="0">
                <a:solidFill>
                  <a:srgbClr val="FF0000"/>
                </a:solidFill>
              </a:rPr>
              <a:t>*</a:t>
            </a:r>
            <a:endParaRPr lang="en-US" sz="4800" dirty="0">
              <a:solidFill>
                <a:srgbClr val="FF0000"/>
              </a:solidFill>
            </a:endParaRPr>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smtClean="0"/>
              <a:t>Edition of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a:t>
            </a:r>
            <a:r>
              <a:rPr lang="en-US" sz="4800" dirty="0" smtClean="0">
                <a:solidFill>
                  <a:srgbClr val="FF0000"/>
                </a:solidFill>
              </a:rPr>
              <a:t>*</a:t>
            </a:r>
          </a:p>
          <a:p>
            <a:endParaRPr lang="en-US" dirty="0"/>
          </a:p>
        </p:txBody>
      </p:sp>
      <p:sp>
        <p:nvSpPr>
          <p:cNvPr id="6" name="Rounded Rectangular Callout 5"/>
          <p:cNvSpPr/>
          <p:nvPr/>
        </p:nvSpPr>
        <p:spPr>
          <a:xfrm>
            <a:off x="6293922" y="997528"/>
            <a:ext cx="2850078" cy="2470068"/>
          </a:xfrm>
          <a:prstGeom prst="wedgeRoundRectCallout">
            <a:avLst>
              <a:gd name="adj1" fmla="val -53460"/>
              <a:gd name="adj2" fmla="val 6810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dirty="0" smtClean="0"/>
              <a:t>Provenance should be captured on all clinical and administrative information</a:t>
            </a:r>
          </a:p>
          <a:p>
            <a:pPr marL="285750" indent="-285750">
              <a:buFont typeface="Arial" panose="020B0604020202020204" pitchFamily="34" charset="0"/>
              <a:buChar char="•"/>
            </a:pPr>
            <a:r>
              <a:rPr lang="en-US" sz="1400" dirty="0" smtClean="0"/>
              <a:t>* Elements on this list that are appropriate to include in provenance of other elements are those related to the demographics of the author</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00519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85000" lnSpcReduction="20000"/>
          </a:bodyPr>
          <a:lstStyle/>
          <a:p>
            <a:r>
              <a:rPr lang="en-US" sz="2400" b="1" dirty="0" smtClean="0">
                <a:solidFill>
                  <a:schemeClr val="tx1">
                    <a:lumMod val="50000"/>
                    <a:lumOff val="50000"/>
                  </a:schemeClr>
                </a:solidFill>
              </a:rPr>
              <a:t>To address the priority areas recommended by the Task Force, the HITSC recommends:</a:t>
            </a:r>
          </a:p>
          <a:p>
            <a:pPr lvl="1"/>
            <a:r>
              <a:rPr lang="en-US" sz="2000" dirty="0" smtClean="0">
                <a:solidFill>
                  <a:schemeClr val="tx1">
                    <a:lumMod val="50000"/>
                    <a:lumOff val="50000"/>
                  </a:schemeClr>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chemeClr val="tx1">
                    <a:lumMod val="50000"/>
                    <a:lumOff val="50000"/>
                  </a:schemeClr>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2600" b="1" dirty="0" smtClean="0">
                <a:solidFill>
                  <a:srgbClr val="00B0F0"/>
                </a:solidFill>
              </a:rPr>
              <a:t>When being exchanged between EHRs (assume no change to clinical content during exchange)</a:t>
            </a:r>
          </a:p>
          <a:p>
            <a:pPr lvl="2"/>
            <a:endParaRPr lang="en-US" sz="1200" b="1" dirty="0">
              <a:solidFill>
                <a:schemeClr val="tx1">
                  <a:lumMod val="65000"/>
                  <a:lumOff val="35000"/>
                </a:schemeClr>
              </a:solidFill>
            </a:endParaRPr>
          </a:p>
          <a:p>
            <a:r>
              <a:rPr lang="en-US" sz="2400" dirty="0" smtClean="0">
                <a:solidFill>
                  <a:schemeClr val="tx1">
                    <a:lumMod val="65000"/>
                    <a:lumOff val="35000"/>
                  </a:schemeClr>
                </a:solidFill>
              </a:rPr>
              <a:t>Per the task force recommendations: assume that what is already in the EHR is good</a:t>
            </a:r>
          </a:p>
          <a:p>
            <a:pPr lvl="1"/>
            <a:r>
              <a:rPr lang="en-US" sz="2200" dirty="0" smtClean="0">
                <a:solidFill>
                  <a:schemeClr val="tx1">
                    <a:lumMod val="65000"/>
                    <a:lumOff val="35000"/>
                  </a:schemeClr>
                </a:solidFill>
              </a:rPr>
              <a:t>Our analysis should start from this point and this assumption</a:t>
            </a:r>
          </a:p>
          <a:p>
            <a:pPr lvl="1"/>
            <a:r>
              <a:rPr lang="en-US" sz="2200" b="1" dirty="0" smtClean="0">
                <a:solidFill>
                  <a:srgbClr val="00B0F0"/>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32</a:t>
            </a:fld>
            <a:endParaRPr lang="en-US" sz="1400" dirty="0"/>
          </a:p>
        </p:txBody>
      </p:sp>
      <p:sp>
        <p:nvSpPr>
          <p:cNvPr id="17" name="Rounded Rectangular Callout 16"/>
          <p:cNvSpPr/>
          <p:nvPr/>
        </p:nvSpPr>
        <p:spPr>
          <a:xfrm>
            <a:off x="6525492" y="301546"/>
            <a:ext cx="2161308"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Out of Scope: 3</a:t>
            </a:r>
            <a:r>
              <a:rPr lang="en-US" sz="1400" baseline="30000" dirty="0" smtClean="0"/>
              <a:t>rd</a:t>
            </a:r>
            <a:r>
              <a:rPr lang="en-US" sz="1400" dirty="0" smtClean="0"/>
              <a:t> Parties (e.g. HIEs third party assemblers etc.)</a:t>
            </a:r>
            <a:endParaRPr lang="en-US" sz="1400" dirty="0"/>
          </a:p>
        </p:txBody>
      </p:sp>
    </p:spTree>
    <p:extLst>
      <p:ext uri="{BB962C8B-B14F-4D97-AF65-F5344CB8AC3E}">
        <p14:creationId xmlns:p14="http://schemas.microsoft.com/office/powerpoint/2010/main" val="1639893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79635"/>
            <a:ext cx="8229600" cy="1020762"/>
          </a:xfrm>
        </p:spPr>
        <p:txBody>
          <a:bodyPr/>
          <a:lstStyle/>
          <a:p>
            <a:r>
              <a:rPr lang="en-US" dirty="0" smtClean="0"/>
              <a:t>Scope</a:t>
            </a:r>
            <a:endParaRPr lang="en-US" dirty="0"/>
          </a:p>
        </p:txBody>
      </p:sp>
      <p:sp>
        <p:nvSpPr>
          <p:cNvPr id="5" name="Content Placeholder 4"/>
          <p:cNvSpPr>
            <a:spLocks noGrp="1"/>
          </p:cNvSpPr>
          <p:nvPr>
            <p:ph idx="1"/>
          </p:nvPr>
        </p:nvSpPr>
        <p:spPr/>
        <p:txBody>
          <a:bodyPr>
            <a:normAutofit lnSpcReduction="10000"/>
          </a:bodyPr>
          <a:lstStyle/>
          <a:p>
            <a:r>
              <a:rPr lang="en-US" dirty="0">
                <a:solidFill>
                  <a:schemeClr val="tx1">
                    <a:lumMod val="75000"/>
                    <a:lumOff val="25000"/>
                  </a:schemeClr>
                </a:solidFill>
              </a:rPr>
              <a:t>Address Communication/Information Interchange </a:t>
            </a:r>
            <a:r>
              <a:rPr lang="en-US" dirty="0" smtClean="0">
                <a:solidFill>
                  <a:schemeClr val="tx1">
                    <a:lumMod val="75000"/>
                    <a:lumOff val="25000"/>
                  </a:schemeClr>
                </a:solidFill>
              </a:rPr>
              <a:t>requirements:</a:t>
            </a:r>
          </a:p>
          <a:p>
            <a:pPr lvl="1"/>
            <a:r>
              <a:rPr lang="en-US" dirty="0" smtClean="0">
                <a:solidFill>
                  <a:schemeClr val="tx1">
                    <a:lumMod val="75000"/>
                    <a:lumOff val="25000"/>
                  </a:schemeClr>
                </a:solidFill>
              </a:rPr>
              <a:t>The </a:t>
            </a:r>
            <a:r>
              <a:rPr lang="en-US" dirty="0">
                <a:solidFill>
                  <a:schemeClr val="tx1">
                    <a:lumMod val="75000"/>
                    <a:lumOff val="25000"/>
                  </a:schemeClr>
                </a:solidFill>
              </a:rPr>
              <a:t>integrity of the provenance data for clinical content should remain intact during transport. For the purposes of this use </a:t>
            </a:r>
            <a:r>
              <a:rPr lang="en-US" dirty="0" smtClean="0">
                <a:solidFill>
                  <a:schemeClr val="tx1">
                    <a:lumMod val="75000"/>
                    <a:lumOff val="25000"/>
                  </a:schemeClr>
                </a:solidFill>
              </a:rPr>
              <a:t>case, start </a:t>
            </a:r>
            <a:r>
              <a:rPr lang="en-US" dirty="0">
                <a:solidFill>
                  <a:schemeClr val="tx1">
                    <a:lumMod val="75000"/>
                    <a:lumOff val="25000"/>
                  </a:schemeClr>
                </a:solidFill>
              </a:rPr>
              <a:t>with the assumption that at the point for information interchange, the “source provenance” is good, complete, </a:t>
            </a:r>
            <a:r>
              <a:rPr lang="en-US" dirty="0" smtClean="0">
                <a:solidFill>
                  <a:schemeClr val="tx1">
                    <a:lumMod val="75000"/>
                    <a:lumOff val="25000"/>
                  </a:schemeClr>
                </a:solidFill>
              </a:rPr>
              <a:t>trusted</a:t>
            </a:r>
          </a:p>
          <a:p>
            <a:pPr lvl="2"/>
            <a:r>
              <a:rPr lang="en-US" dirty="0" smtClean="0">
                <a:solidFill>
                  <a:schemeClr val="tx1">
                    <a:lumMod val="75000"/>
                    <a:lumOff val="25000"/>
                  </a:schemeClr>
                </a:solidFill>
              </a:rPr>
              <a:t>Coupling sender and receiver to content? Access to payload is not the question is there a dependency on having access to get to that point</a:t>
            </a:r>
          </a:p>
          <a:p>
            <a:pPr marL="914400" lvl="2" indent="0">
              <a:buNone/>
            </a:pPr>
            <a:endParaRPr lang="en-US" dirty="0"/>
          </a:p>
          <a:p>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2163252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91" y="13380"/>
            <a:ext cx="8229600" cy="1150401"/>
          </a:xfrm>
        </p:spPr>
        <p:txBody>
          <a:bodyPr>
            <a:noAutofit/>
          </a:bodyPr>
          <a:lstStyle/>
          <a:p>
            <a:r>
              <a:rPr lang="en-US" sz="2400" dirty="0" smtClean="0"/>
              <a:t>Goal 1: </a:t>
            </a:r>
            <a:r>
              <a:rPr lang="en-US" sz="2400" dirty="0"/>
              <a:t>Define a set of basic/core requirements for provenance for information interchange between EHRs</a:t>
            </a:r>
          </a:p>
        </p:txBody>
      </p:sp>
      <p:sp>
        <p:nvSpPr>
          <p:cNvPr id="3" name="Content Placeholder 2"/>
          <p:cNvSpPr>
            <a:spLocks noGrp="1"/>
          </p:cNvSpPr>
          <p:nvPr>
            <p:ph idx="1"/>
          </p:nvPr>
        </p:nvSpPr>
        <p:spPr>
          <a:xfrm>
            <a:off x="243444" y="1208313"/>
            <a:ext cx="8229600" cy="4525963"/>
          </a:xfrm>
        </p:spPr>
        <p:txBody>
          <a:bodyPr>
            <a:normAutofit fontScale="92500" lnSpcReduction="20000"/>
          </a:bodyPr>
          <a:lstStyle/>
          <a:p>
            <a:r>
              <a:rPr lang="en-US" dirty="0" smtClean="0">
                <a:solidFill>
                  <a:schemeClr val="tx1">
                    <a:lumMod val="75000"/>
                    <a:lumOff val="25000"/>
                  </a:schemeClr>
                </a:solidFill>
              </a:rPr>
              <a:t>Methodology:</a:t>
            </a:r>
          </a:p>
          <a:p>
            <a:pPr lvl="1"/>
            <a:r>
              <a:rPr lang="en-US" dirty="0" smtClean="0">
                <a:solidFill>
                  <a:schemeClr val="tx1">
                    <a:lumMod val="75000"/>
                    <a:lumOff val="25000"/>
                  </a:schemeClr>
                </a:solidFill>
              </a:rPr>
              <a:t>Start with MU Specified Transports</a:t>
            </a:r>
          </a:p>
          <a:p>
            <a:pPr lvl="2"/>
            <a:r>
              <a:rPr lang="en-US" dirty="0" smtClean="0">
                <a:solidFill>
                  <a:schemeClr val="tx1">
                    <a:lumMod val="75000"/>
                    <a:lumOff val="25000"/>
                  </a:schemeClr>
                </a:solidFill>
              </a:rPr>
              <a:t>Focus at higher level of Transport Protocol</a:t>
            </a:r>
          </a:p>
          <a:p>
            <a:pPr lvl="3"/>
            <a:r>
              <a:rPr lang="en-US" dirty="0" smtClean="0">
                <a:solidFill>
                  <a:schemeClr val="tx1">
                    <a:lumMod val="75000"/>
                    <a:lumOff val="25000"/>
                  </a:schemeClr>
                </a:solidFill>
              </a:rPr>
              <a:t>for any of the identified protocols we will do a “deep dive” based on need</a:t>
            </a:r>
          </a:p>
          <a:p>
            <a:pPr lvl="1"/>
            <a:r>
              <a:rPr lang="en-US" dirty="0" smtClean="0">
                <a:solidFill>
                  <a:schemeClr val="tx1">
                    <a:lumMod val="75000"/>
                    <a:lumOff val="25000"/>
                  </a:schemeClr>
                </a:solidFill>
              </a:rPr>
              <a:t>Start at the abstract:</a:t>
            </a:r>
          </a:p>
          <a:p>
            <a:pPr lvl="2"/>
            <a:r>
              <a:rPr lang="en-US" dirty="0" smtClean="0">
                <a:solidFill>
                  <a:schemeClr val="tx1">
                    <a:lumMod val="75000"/>
                    <a:lumOff val="25000"/>
                  </a:schemeClr>
                </a:solidFill>
              </a:rPr>
              <a:t>For example lets determine between the exchange parties what do we need to know?</a:t>
            </a:r>
          </a:p>
          <a:p>
            <a:pPr lvl="3"/>
            <a:r>
              <a:rPr lang="en-US" dirty="0" smtClean="0">
                <a:solidFill>
                  <a:schemeClr val="tx1">
                    <a:lumMod val="75000"/>
                    <a:lumOff val="25000"/>
                  </a:schemeClr>
                </a:solidFill>
              </a:rPr>
              <a:t>Who is the sender?</a:t>
            </a:r>
          </a:p>
          <a:p>
            <a:pPr lvl="3"/>
            <a:r>
              <a:rPr lang="en-US" dirty="0" smtClean="0">
                <a:solidFill>
                  <a:schemeClr val="tx1">
                    <a:lumMod val="75000"/>
                    <a:lumOff val="25000"/>
                  </a:schemeClr>
                </a:solidFill>
              </a:rPr>
              <a:t>Who is the intended recipient?</a:t>
            </a:r>
          </a:p>
          <a:p>
            <a:pPr lvl="3"/>
            <a:r>
              <a:rPr lang="en-US" dirty="0" smtClean="0">
                <a:solidFill>
                  <a:schemeClr val="tx1">
                    <a:lumMod val="75000"/>
                    <a:lumOff val="25000"/>
                  </a:schemeClr>
                </a:solidFill>
              </a:rPr>
              <a:t>What is being sent?</a:t>
            </a:r>
          </a:p>
          <a:p>
            <a:pPr lvl="4"/>
            <a:r>
              <a:rPr lang="en-US" dirty="0" smtClean="0">
                <a:solidFill>
                  <a:schemeClr val="tx1">
                    <a:lumMod val="75000"/>
                    <a:lumOff val="25000"/>
                  </a:schemeClr>
                </a:solidFill>
              </a:rPr>
              <a:t>This helps us determine what needs to be exchanged and vet this against the technologies available</a:t>
            </a:r>
            <a:endParaRPr lang="en-US"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34</a:t>
            </a:fld>
            <a:endParaRPr lang="en-US" dirty="0"/>
          </a:p>
        </p:txBody>
      </p:sp>
    </p:spTree>
    <p:extLst>
      <p:ext uri="{BB962C8B-B14F-4D97-AF65-F5344CB8AC3E}">
        <p14:creationId xmlns:p14="http://schemas.microsoft.com/office/powerpoint/2010/main" val="3656767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Requirements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35</a:t>
            </a:fld>
            <a:endParaRPr lang="en-US" dirty="0"/>
          </a:p>
        </p:txBody>
      </p:sp>
    </p:spTree>
    <p:extLst>
      <p:ext uri="{BB962C8B-B14F-4D97-AF65-F5344CB8AC3E}">
        <p14:creationId xmlns:p14="http://schemas.microsoft.com/office/powerpoint/2010/main" val="3479965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RECAP: Minimum Set of Requirements </a:t>
            </a:r>
            <a:br>
              <a:rPr lang="en-US" dirty="0" smtClean="0"/>
            </a:br>
            <a:r>
              <a:rPr lang="en-US" dirty="0" smtClean="0"/>
              <a:t>to Review</a:t>
            </a:r>
            <a:endParaRPr lang="en-US" dirty="0"/>
          </a:p>
        </p:txBody>
      </p:sp>
      <p:sp>
        <p:nvSpPr>
          <p:cNvPr id="3" name="Content Placeholder 2"/>
          <p:cNvSpPr>
            <a:spLocks noGrp="1"/>
          </p:cNvSpPr>
          <p:nvPr>
            <p:ph idx="1"/>
          </p:nvPr>
        </p:nvSpPr>
        <p:spPr>
          <a:xfrm>
            <a:off x="457200" y="1600200"/>
            <a:ext cx="8229600" cy="4943104"/>
          </a:xfrm>
        </p:spPr>
        <p:txBody>
          <a:bodyPr>
            <a:normAutofit fontScale="55000" lnSpcReduction="20000"/>
          </a:bodyPr>
          <a:lstStyle/>
          <a:p>
            <a:pPr marL="0" indent="0">
              <a:buNone/>
            </a:pPr>
            <a:r>
              <a:rPr lang="en-US" dirty="0"/>
              <a:t>Identifying provenance requirements of an EHR system – what are the events we expect them to manage</a:t>
            </a:r>
          </a:p>
          <a:p>
            <a:r>
              <a:rPr lang="en-US" b="1" dirty="0" smtClean="0">
                <a:solidFill>
                  <a:srgbClr val="C00000"/>
                </a:solidFill>
              </a:rPr>
              <a:t>Import</a:t>
            </a:r>
            <a:r>
              <a:rPr lang="en-US" dirty="0" smtClean="0">
                <a:solidFill>
                  <a:srgbClr val="7030A0"/>
                </a:solidFill>
              </a:rPr>
              <a:t>- New Artifact Arrived  (decomposing/disassembling content prior to accepting/putting in EHR record and then maintain)</a:t>
            </a:r>
            <a:endParaRPr lang="en-US" dirty="0">
              <a:solidFill>
                <a:srgbClr val="7030A0"/>
              </a:solidFill>
            </a:endParaRPr>
          </a:p>
          <a:p>
            <a:pPr lvl="1"/>
            <a:r>
              <a:rPr lang="en-US" sz="2900" dirty="0" smtClean="0">
                <a:solidFill>
                  <a:srgbClr val="7030A0"/>
                </a:solidFill>
              </a:rPr>
              <a:t>Decompose (include verification by human to make reliability judgment)</a:t>
            </a:r>
          </a:p>
          <a:p>
            <a:pPr lvl="1"/>
            <a:r>
              <a:rPr lang="en-US" sz="2900" dirty="0" smtClean="0">
                <a:solidFill>
                  <a:srgbClr val="7030A0"/>
                </a:solidFill>
              </a:rPr>
              <a:t>Disassemble to incorporate into EHR</a:t>
            </a:r>
          </a:p>
          <a:p>
            <a:r>
              <a:rPr lang="en-US" i="1" dirty="0" smtClean="0"/>
              <a:t>Use or View- show all detailed data</a:t>
            </a:r>
          </a:p>
          <a:p>
            <a:r>
              <a:rPr lang="en-US" b="1" dirty="0" smtClean="0">
                <a:solidFill>
                  <a:srgbClr val="C00000"/>
                </a:solidFill>
              </a:rPr>
              <a:t>Create</a:t>
            </a:r>
          </a:p>
          <a:p>
            <a:r>
              <a:rPr lang="en-US" dirty="0" smtClean="0"/>
              <a:t>Update</a:t>
            </a:r>
          </a:p>
          <a:p>
            <a:r>
              <a:rPr lang="en-US" b="1" dirty="0" smtClean="0">
                <a:solidFill>
                  <a:srgbClr val="C00000"/>
                </a:solidFill>
              </a:rPr>
              <a:t>Maintain</a:t>
            </a:r>
            <a:r>
              <a:rPr lang="en-US" b="1" dirty="0" smtClean="0"/>
              <a:t> </a:t>
            </a:r>
            <a:r>
              <a:rPr lang="en-US" dirty="0" smtClean="0">
                <a:solidFill>
                  <a:srgbClr val="0070C0"/>
                </a:solidFill>
              </a:rPr>
              <a:t>(not necessarily a provenance event as we have already created and updated which are provenance event)</a:t>
            </a:r>
            <a:endParaRPr lang="en-US" dirty="0">
              <a:solidFill>
                <a:srgbClr val="0070C0"/>
              </a:solidFill>
            </a:endParaRPr>
          </a:p>
          <a:p>
            <a:pPr lvl="1"/>
            <a:r>
              <a:rPr lang="en-US" sz="2900" dirty="0" smtClean="0">
                <a:solidFill>
                  <a:srgbClr val="0070C0"/>
                </a:solidFill>
              </a:rPr>
              <a:t>Compose Content (as done in EHR system)</a:t>
            </a:r>
          </a:p>
          <a:p>
            <a:pPr lvl="1"/>
            <a:r>
              <a:rPr lang="en-US" sz="2900" dirty="0" smtClean="0">
                <a:solidFill>
                  <a:srgbClr val="0070C0"/>
                </a:solidFill>
              </a:rPr>
              <a:t>Assemble Composed Content (as done in EHR system)</a:t>
            </a:r>
          </a:p>
          <a:p>
            <a:r>
              <a:rPr lang="en-US" b="1" dirty="0" smtClean="0">
                <a:solidFill>
                  <a:srgbClr val="C00000"/>
                </a:solidFill>
              </a:rPr>
              <a:t>Export</a:t>
            </a:r>
            <a:r>
              <a:rPr lang="en-US" dirty="0" smtClean="0"/>
              <a:t> – </a:t>
            </a:r>
            <a:r>
              <a:rPr lang="en-US" dirty="0" smtClean="0">
                <a:solidFill>
                  <a:srgbClr val="0070C0"/>
                </a:solidFill>
              </a:rPr>
              <a:t>Artifact ready to go (Transmit perhaps Information Interchange)</a:t>
            </a:r>
          </a:p>
          <a:p>
            <a:endParaRPr lang="en-US" dirty="0"/>
          </a:p>
          <a:p>
            <a:r>
              <a:rPr lang="en-US" sz="3400" b="1" dirty="0" smtClean="0"/>
              <a:t>NOTES:</a:t>
            </a:r>
          </a:p>
          <a:p>
            <a:pPr lvl="1"/>
            <a:r>
              <a:rPr lang="en-US" dirty="0" smtClean="0"/>
              <a:t>Assembling  = done by software</a:t>
            </a:r>
          </a:p>
          <a:p>
            <a:pPr lvl="1"/>
            <a:r>
              <a:rPr lang="en-US" dirty="0" smtClean="0"/>
              <a:t>Compose = done by human and software</a:t>
            </a:r>
            <a:r>
              <a:rPr lang="en-US" dirty="0"/>
              <a:t> </a:t>
            </a:r>
          </a:p>
          <a:p>
            <a:pPr lvl="1"/>
            <a:r>
              <a:rPr lang="en-US" i="1" dirty="0" smtClean="0"/>
              <a:t>Policy committee – viewing and accounting of disclosers  - if no change to clinical data</a:t>
            </a:r>
          </a:p>
          <a:p>
            <a:endParaRPr lang="en-US" i="1"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36</a:t>
            </a:fld>
            <a:endParaRPr lang="en-US" dirty="0"/>
          </a:p>
        </p:txBody>
      </p:sp>
      <p:sp>
        <p:nvSpPr>
          <p:cNvPr id="5" name="Rounded Rectangular Callout 4"/>
          <p:cNvSpPr/>
          <p:nvPr/>
        </p:nvSpPr>
        <p:spPr>
          <a:xfrm>
            <a:off x="7327074" y="2288969"/>
            <a:ext cx="1664526" cy="866899"/>
          </a:xfrm>
          <a:prstGeom prst="wedgeRoundRectCallout">
            <a:avLst>
              <a:gd name="adj1" fmla="val -96641"/>
              <a:gd name="adj2" fmla="val 775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t>Out of Scope: 3</a:t>
            </a:r>
            <a:r>
              <a:rPr lang="en-US" sz="1200" b="1" baseline="30000" dirty="0" smtClean="0"/>
              <a:t>rd</a:t>
            </a:r>
            <a:r>
              <a:rPr lang="en-US" sz="1200" b="1" dirty="0" smtClean="0"/>
              <a:t> Parties (e.g. HIEs third party assemblers et)</a:t>
            </a:r>
            <a:endParaRPr lang="en-US" sz="1200" b="1" dirty="0"/>
          </a:p>
        </p:txBody>
      </p:sp>
      <p:sp>
        <p:nvSpPr>
          <p:cNvPr id="6" name="Rectangle 5"/>
          <p:cNvSpPr/>
          <p:nvPr/>
        </p:nvSpPr>
        <p:spPr>
          <a:xfrm>
            <a:off x="6994566" y="1170709"/>
            <a:ext cx="433449" cy="24938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7528956" y="1079956"/>
            <a:ext cx="1615044" cy="430887"/>
          </a:xfrm>
          <a:prstGeom prst="rect">
            <a:avLst/>
          </a:prstGeom>
          <a:noFill/>
        </p:spPr>
        <p:txBody>
          <a:bodyPr wrap="square" rtlCol="0">
            <a:spAutoFit/>
          </a:bodyPr>
          <a:lstStyle/>
          <a:p>
            <a:r>
              <a:rPr lang="en-US" sz="1050" dirty="0" smtClean="0">
                <a:solidFill>
                  <a:schemeClr val="tx1">
                    <a:lumMod val="75000"/>
                    <a:lumOff val="25000"/>
                  </a:schemeClr>
                </a:solidFill>
              </a:rPr>
              <a:t>= as identified by the SC Task Force</a:t>
            </a:r>
            <a:endParaRPr lang="en-US" sz="1050" dirty="0">
              <a:solidFill>
                <a:schemeClr val="tx1">
                  <a:lumMod val="75000"/>
                  <a:lumOff val="25000"/>
                </a:schemeClr>
              </a:solidFill>
            </a:endParaRPr>
          </a:p>
        </p:txBody>
      </p:sp>
    </p:spTree>
    <p:extLst>
      <p:ext uri="{BB962C8B-B14F-4D97-AF65-F5344CB8AC3E}">
        <p14:creationId xmlns:p14="http://schemas.microsoft.com/office/powerpoint/2010/main" val="17503382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77500" lnSpcReduction="20000"/>
          </a:bodyPr>
          <a:lstStyle/>
          <a:p>
            <a:r>
              <a:rPr lang="en-US" sz="2400" b="1" dirty="0" smtClean="0">
                <a:solidFill>
                  <a:srgbClr val="FF33CC"/>
                </a:solidFill>
              </a:rPr>
              <a:t>To address the priority areas recommended by the Task Force, the HITSC recommends:</a:t>
            </a:r>
          </a:p>
          <a:p>
            <a:pPr lvl="1"/>
            <a:r>
              <a:rPr lang="en-US" sz="2000" dirty="0" smtClean="0">
                <a:solidFill>
                  <a:srgbClr val="FF33CC"/>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rgbClr val="FF33CC"/>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b="1"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1700" b="1" dirty="0" smtClean="0">
                <a:solidFill>
                  <a:schemeClr val="tx1">
                    <a:lumMod val="65000"/>
                    <a:lumOff val="35000"/>
                  </a:schemeClr>
                </a:solidFill>
              </a:rPr>
              <a:t>When being exchanged between EHRs</a:t>
            </a:r>
          </a:p>
          <a:p>
            <a:pPr lvl="2"/>
            <a:endParaRPr lang="en-US" sz="1200" b="1" dirty="0">
              <a:solidFill>
                <a:schemeClr val="tx1">
                  <a:lumMod val="65000"/>
                  <a:lumOff val="35000"/>
                </a:schemeClr>
              </a:solidFill>
            </a:endParaRPr>
          </a:p>
          <a:p>
            <a:r>
              <a:rPr lang="en-US" sz="2400" b="1" dirty="0" smtClean="0">
                <a:solidFill>
                  <a:schemeClr val="tx1">
                    <a:lumMod val="65000"/>
                    <a:lumOff val="35000"/>
                  </a:schemeClr>
                </a:solidFill>
              </a:rPr>
              <a:t>Per the task force recommendations: assume that what is already in the EHR is good</a:t>
            </a:r>
          </a:p>
          <a:p>
            <a:pPr lvl="1"/>
            <a:r>
              <a:rPr lang="en-US" sz="2200" b="1" dirty="0" smtClean="0">
                <a:solidFill>
                  <a:schemeClr val="tx1">
                    <a:lumMod val="65000"/>
                    <a:lumOff val="35000"/>
                  </a:schemeClr>
                </a:solidFill>
              </a:rPr>
              <a:t>Our analysis should start from this point and this assumption</a:t>
            </a:r>
          </a:p>
          <a:p>
            <a:r>
              <a:rPr lang="en-US" sz="2600" b="1" dirty="0" smtClean="0">
                <a:solidFill>
                  <a:schemeClr val="tx1">
                    <a:lumMod val="65000"/>
                    <a:lumOff val="35000"/>
                  </a:schemeClr>
                </a:solidFill>
              </a:rPr>
              <a:t>Functions of the EHR can include:</a:t>
            </a:r>
          </a:p>
          <a:p>
            <a:pPr lvl="1"/>
            <a:r>
              <a:rPr lang="en-US" sz="2200" b="1" dirty="0" smtClean="0">
                <a:solidFill>
                  <a:schemeClr val="tx1">
                    <a:lumMod val="65000"/>
                    <a:lumOff val="35000"/>
                  </a:schemeClr>
                </a:solidFill>
              </a:rPr>
              <a:t>Creating new data (adding new clinical content)</a:t>
            </a:r>
          </a:p>
          <a:p>
            <a:pPr lvl="1"/>
            <a:r>
              <a:rPr lang="en-US" sz="2200" b="1" dirty="0" smtClean="0">
                <a:solidFill>
                  <a:schemeClr val="tx1">
                    <a:lumMod val="65000"/>
                    <a:lumOff val="35000"/>
                  </a:schemeClr>
                </a:solidFill>
              </a:rPr>
              <a:t>Creating new artifacts (e.g. assembler functions) which are prepared for transmittal</a:t>
            </a:r>
          </a:p>
          <a:p>
            <a:pPr lvl="1"/>
            <a:r>
              <a:rPr lang="en-US" sz="2200" b="1" dirty="0" smtClean="0">
                <a:solidFill>
                  <a:schemeClr val="tx1">
                    <a:lumMod val="65000"/>
                    <a:lumOff val="35000"/>
                  </a:schemeClr>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37</a:t>
            </a:fld>
            <a:endParaRPr lang="en-US" sz="1400" dirty="0"/>
          </a:p>
        </p:txBody>
      </p:sp>
      <p:sp>
        <p:nvSpPr>
          <p:cNvPr id="17" name="Rounded Rectangular Callout 16"/>
          <p:cNvSpPr/>
          <p:nvPr/>
        </p:nvSpPr>
        <p:spPr>
          <a:xfrm>
            <a:off x="5688281" y="3111335"/>
            <a:ext cx="3303319"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 of Scope: 3</a:t>
            </a:r>
            <a:r>
              <a:rPr lang="en-US" baseline="30000" dirty="0" smtClean="0"/>
              <a:t>rd</a:t>
            </a:r>
            <a:r>
              <a:rPr lang="en-US" dirty="0" smtClean="0"/>
              <a:t> Parties (e.g. HIEs third party assemblers et)</a:t>
            </a:r>
            <a:endParaRPr lang="en-US" dirty="0"/>
          </a:p>
        </p:txBody>
      </p:sp>
    </p:spTree>
    <p:extLst>
      <p:ext uri="{BB962C8B-B14F-4D97-AF65-F5344CB8AC3E}">
        <p14:creationId xmlns:p14="http://schemas.microsoft.com/office/powerpoint/2010/main" val="40194902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2"/>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p>
          <a:p>
            <a:r>
              <a:rPr lang="en-US" sz="3700" dirty="0" smtClean="0"/>
              <a:t>Sex </a:t>
            </a:r>
            <a:endParaRPr lang="en-US" sz="3700" dirty="0"/>
          </a:p>
          <a:p>
            <a:r>
              <a:rPr lang="en-US" sz="3700" dirty="0" smtClean="0"/>
              <a:t>Date </a:t>
            </a:r>
            <a:r>
              <a:rPr lang="en-US" sz="3700" dirty="0"/>
              <a:t>of birth </a:t>
            </a: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38</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3"/>
              </a:rPr>
              <a:t>https://</a:t>
            </a:r>
            <a:r>
              <a:rPr lang="en-US" sz="4800" b="1" dirty="0" smtClean="0">
                <a:hlinkClick r:id="rId3"/>
              </a:rPr>
              <a:t>s3.amazonaws.com/public-inspection.federalregister.gov/2015-06612.pdf</a:t>
            </a:r>
            <a:r>
              <a:rPr lang="en-US" sz="4800" b="1" dirty="0" smtClean="0"/>
              <a:t> </a:t>
            </a:r>
          </a:p>
          <a:p>
            <a:r>
              <a:rPr lang="en-US" sz="4800" dirty="0" smtClean="0"/>
              <a:t>TIN</a:t>
            </a:r>
            <a:endParaRPr lang="en-US" sz="4800" dirty="0"/>
          </a:p>
          <a:p>
            <a:r>
              <a:rPr lang="en-US" sz="4800" dirty="0" smtClean="0"/>
              <a:t>NPI</a:t>
            </a:r>
            <a:endParaRPr lang="en-US" sz="4800" dirty="0"/>
          </a:p>
          <a:p>
            <a:r>
              <a:rPr lang="en-US" sz="4800" dirty="0" smtClean="0"/>
              <a:t>Provider type</a:t>
            </a:r>
            <a:endParaRPr lang="en-US" sz="4800" dirty="0"/>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smtClean="0"/>
              <a:t>Editionof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 </a:t>
            </a:r>
          </a:p>
          <a:p>
            <a:endParaRPr lang="en-US" dirty="0"/>
          </a:p>
        </p:txBody>
      </p:sp>
    </p:spTree>
    <p:extLst>
      <p:ext uri="{BB962C8B-B14F-4D97-AF65-F5344CB8AC3E}">
        <p14:creationId xmlns:p14="http://schemas.microsoft.com/office/powerpoint/2010/main" val="1726853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39</a:t>
            </a:fld>
            <a:endParaRPr lang="en-US" dirty="0"/>
          </a:p>
        </p:txBody>
      </p:sp>
    </p:spTree>
    <p:extLst>
      <p:ext uri="{BB962C8B-B14F-4D97-AF65-F5344CB8AC3E}">
        <p14:creationId xmlns:p14="http://schemas.microsoft.com/office/powerpoint/2010/main" val="770903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a:bodyPr>
          <a:lstStyle/>
          <a:p>
            <a:r>
              <a:rPr lang="en-US" b="1" dirty="0" smtClean="0">
                <a:solidFill>
                  <a:srgbClr val="002060"/>
                </a:solidFill>
              </a:rPr>
              <a:t>We are seeking organizations willing to pilot this work</a:t>
            </a:r>
          </a:p>
          <a:p>
            <a:pPr lvl="1"/>
            <a:r>
              <a:rPr lang="en-US" b="1" dirty="0" smtClean="0">
                <a:solidFill>
                  <a:srgbClr val="002060"/>
                </a:solidFill>
              </a:rPr>
              <a:t>If you are interested in being a pilot please contact:</a:t>
            </a:r>
          </a:p>
          <a:p>
            <a:pPr lvl="2"/>
            <a:r>
              <a:rPr lang="en-US" b="1" dirty="0" smtClean="0">
                <a:solidFill>
                  <a:srgbClr val="002060"/>
                </a:solidFill>
              </a:rPr>
              <a:t>Jamie Parker: </a:t>
            </a:r>
            <a:r>
              <a:rPr lang="en-US" b="1" dirty="0" smtClean="0">
                <a:solidFill>
                  <a:srgbClr val="002060"/>
                </a:solidFill>
                <a:hlinkClick r:id="rId2"/>
              </a:rPr>
              <a:t>jamie.parker@esacinc.com</a:t>
            </a:r>
            <a:r>
              <a:rPr lang="en-US" b="1" dirty="0" smtClean="0">
                <a:solidFill>
                  <a:srgbClr val="002060"/>
                </a:solidFill>
              </a:rPr>
              <a:t> </a:t>
            </a:r>
          </a:p>
          <a:p>
            <a:pPr lvl="2"/>
            <a:r>
              <a:rPr lang="en-US" b="1" dirty="0" smtClean="0">
                <a:solidFill>
                  <a:srgbClr val="002060"/>
                </a:solidFill>
              </a:rPr>
              <a:t>Or complete the </a:t>
            </a:r>
            <a:r>
              <a:rPr lang="en-US" b="1" dirty="0">
                <a:solidFill>
                  <a:srgbClr val="002060"/>
                </a:solidFill>
              </a:rPr>
              <a:t>following pilot form: </a:t>
            </a:r>
            <a:r>
              <a:rPr lang="en-US" b="1" dirty="0">
                <a:solidFill>
                  <a:srgbClr val="002060"/>
                </a:solidFill>
                <a:hlinkClick r:id="rId3"/>
              </a:rPr>
              <a:t>http://</a:t>
            </a:r>
            <a:r>
              <a:rPr lang="en-US" b="1" dirty="0" smtClean="0">
                <a:solidFill>
                  <a:srgbClr val="002060"/>
                </a:solidFill>
                <a:hlinkClick r:id="rId3"/>
              </a:rPr>
              <a:t>wiki.siframework.org/Data+Provenance+Pilots</a:t>
            </a:r>
            <a:r>
              <a:rPr lang="en-US" b="1" dirty="0" smtClean="0">
                <a:solidFill>
                  <a:srgbClr val="002060"/>
                </a:solidFill>
              </a:rPr>
              <a:t> </a:t>
            </a:r>
            <a:endParaRPr lang="en-US" b="1" dirty="0">
              <a:solidFill>
                <a:srgbClr val="002060"/>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4</a:t>
            </a:fld>
            <a:endParaRPr lang="en-US" dirty="0"/>
          </a:p>
        </p:txBody>
      </p:sp>
    </p:spTree>
    <p:extLst>
      <p:ext uri="{BB962C8B-B14F-4D97-AF65-F5344CB8AC3E}">
        <p14:creationId xmlns:p14="http://schemas.microsoft.com/office/powerpoint/2010/main" val="112340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40</a:t>
            </a:fld>
            <a:endParaRPr lang="en-US" dirty="0">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92937237"/>
              </p:ext>
            </p:extLst>
          </p:nvPr>
        </p:nvGraphicFramePr>
        <p:xfrm>
          <a:off x="1008081" y="1294410"/>
          <a:ext cx="6557822" cy="4494687"/>
        </p:xfrm>
        <a:graphic>
          <a:graphicData uri="http://schemas.openxmlformats.org/presentationml/2006/ole">
            <mc:AlternateContent xmlns:mc="http://schemas.openxmlformats.org/markup-compatibility/2006">
              <mc:Choice xmlns:v="urn:schemas-microsoft-com:vml" Requires="v">
                <p:oleObj spid="_x0000_s1070" r:id="rId3" imgW="10658345" imgH="7305752" progId="">
                  <p:embed/>
                </p:oleObj>
              </mc:Choice>
              <mc:Fallback>
                <p:oleObj r:id="rId3" imgW="10658345" imgH="7305752" progId="">
                  <p:embed/>
                  <p:pic>
                    <p:nvPicPr>
                      <p:cNvPr id="0" name="Picture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81" y="1294410"/>
                        <a:ext cx="6557822" cy="449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172192" y="0"/>
            <a:ext cx="8229600" cy="1020762"/>
          </a:xfrm>
          <a:prstGeom prst="rect">
            <a:avLst/>
          </a:prstGeom>
          <a:ln>
            <a:noFill/>
          </a:ln>
        </p:spPr>
        <p:txBody>
          <a:bodyPr>
            <a:normAutofit fontScale="97500"/>
          </a:bodyPr>
          <a:lstStyle>
            <a:lvl1pPr algn="l" defTabSz="914400" rtl="0" eaLnBrk="1" latinLnBrk="0" hangingPunct="1">
              <a:spcBef>
                <a:spcPct val="0"/>
              </a:spcBef>
              <a:buNone/>
              <a:defRPr sz="3200" b="1" kern="1200">
                <a:solidFill>
                  <a:schemeClr val="bg1"/>
                </a:solidFill>
                <a:latin typeface="+mj-lt"/>
                <a:ea typeface="+mj-ea"/>
                <a:cs typeface="+mj-cs"/>
              </a:defRPr>
            </a:lvl1pPr>
          </a:lstStyle>
          <a:p>
            <a:r>
              <a:rPr lang="en-US" dirty="0" smtClean="0"/>
              <a:t>Scenarios from Use Case Sequence Diagram</a:t>
            </a:r>
            <a:endParaRPr lang="en-US" dirty="0"/>
          </a:p>
        </p:txBody>
      </p:sp>
      <p:sp>
        <p:nvSpPr>
          <p:cNvPr id="6" name="Rounded Rectangle 5"/>
          <p:cNvSpPr/>
          <p:nvPr/>
        </p:nvSpPr>
        <p:spPr>
          <a:xfrm>
            <a:off x="1008081" y="1020762"/>
            <a:ext cx="2305135" cy="4768335"/>
          </a:xfrm>
          <a:prstGeom prst="roundRect">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ular Callout 6"/>
          <p:cNvSpPr/>
          <p:nvPr/>
        </p:nvSpPr>
        <p:spPr>
          <a:xfrm>
            <a:off x="3491344" y="2286000"/>
            <a:ext cx="2588821" cy="486888"/>
          </a:xfrm>
          <a:prstGeom prst="wedgeRoundRectCallout">
            <a:avLst>
              <a:gd name="adj1" fmla="val -111500"/>
              <a:gd name="adj2" fmla="val 454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Assembler/Composer</a:t>
            </a:r>
            <a:endParaRPr lang="en-US" dirty="0"/>
          </a:p>
        </p:txBody>
      </p:sp>
    </p:spTree>
    <p:extLst>
      <p:ext uri="{BB962C8B-B14F-4D97-AF65-F5344CB8AC3E}">
        <p14:creationId xmlns:p14="http://schemas.microsoft.com/office/powerpoint/2010/main" val="25180346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Start Point-</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41</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74103509"/>
              </p:ext>
            </p:extLst>
          </p:nvPr>
        </p:nvGraphicFramePr>
        <p:xfrm>
          <a:off x="457200" y="1422991"/>
          <a:ext cx="5575787" cy="3977672"/>
        </p:xfrm>
        <a:graphic>
          <a:graphicData uri="http://schemas.openxmlformats.org/drawingml/2006/table">
            <a:tbl>
              <a:tblPr>
                <a:tableStyleId>{5C22544A-7EE6-4342-B048-85BDC9FD1C3A}</a:tableStyleId>
              </a:tblPr>
              <a:tblGrid>
                <a:gridCol w="560819"/>
                <a:gridCol w="1036892"/>
                <a:gridCol w="1684950"/>
                <a:gridCol w="2293126"/>
              </a:tblGrid>
              <a:tr h="187023">
                <a:tc>
                  <a:txBody>
                    <a:bodyPr/>
                    <a:lstStyle/>
                    <a:p>
                      <a:pPr algn="l" fontAlgn="t"/>
                      <a:r>
                        <a:rPr lang="en-US" sz="1100" u="none" strike="noStrike" dirty="0">
                          <a:effectLst/>
                        </a:rPr>
                        <a:t>Role</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dirty="0">
                          <a:effectLst/>
                        </a:rPr>
                        <a:t>Data Category</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dirty="0">
                          <a:effectLst/>
                        </a:rPr>
                        <a:t>Data Element</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dirty="0">
                          <a:effectLst/>
                        </a:rPr>
                        <a:t>Comments </a:t>
                      </a:r>
                      <a:endParaRPr lang="en-US" sz="1100" b="1" i="0" u="none" strike="noStrike" dirty="0">
                        <a:solidFill>
                          <a:srgbClr val="000000"/>
                        </a:solidFill>
                        <a:effectLst/>
                        <a:latin typeface="Calibri"/>
                      </a:endParaRPr>
                    </a:p>
                  </a:txBody>
                  <a:tcPr marL="7481" marR="7481" marT="7481" marB="0"/>
                </a:tc>
              </a:tr>
              <a:tr h="366849">
                <a:tc>
                  <a:txBody>
                    <a:bodyPr/>
                    <a:lstStyle/>
                    <a:p>
                      <a:pPr algn="l" fontAlgn="t"/>
                      <a:r>
                        <a:rPr lang="en-US" sz="900" u="none" strike="noStrike" dirty="0">
                          <a:effectLst/>
                        </a:rPr>
                        <a:t>Start Point</a:t>
                      </a:r>
                      <a:endParaRPr lang="en-US" sz="900" b="1"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Who</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Sending System</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Sending System Organization</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Author</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Custodian</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Role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When</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 Date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 Time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Where </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Address</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State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Zip</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Type (What)</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Software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Device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Why</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Clinical Context</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Purpose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Integrity/ Authenticity</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Digital Signature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rowSpan="8">
                  <a:txBody>
                    <a:bodyPr/>
                    <a:lstStyle/>
                    <a:p>
                      <a:pPr algn="l" fontAlgn="t"/>
                      <a:r>
                        <a:rPr lang="en-US" sz="900" u="none" strike="noStrike" dirty="0">
                          <a:effectLst/>
                        </a:rPr>
                        <a:t> </a:t>
                      </a:r>
                      <a:endParaRPr lang="en-US" sz="900" b="1" i="0" u="none" strike="noStrike" dirty="0">
                        <a:solidFill>
                          <a:srgbClr val="000000"/>
                        </a:solidFill>
                        <a:effectLst/>
                        <a:latin typeface="Calibri"/>
                      </a:endParaRPr>
                    </a:p>
                  </a:txBody>
                  <a:tcPr marL="7481" marR="7481" marT="7481" marB="0"/>
                </a:tc>
                <a:tc rowSpan="8">
                  <a:txBody>
                    <a:bodyPr/>
                    <a:lstStyle/>
                    <a:p>
                      <a:pPr algn="l" fontAlgn="t"/>
                      <a:r>
                        <a:rPr lang="en-US" sz="900" u="none" strike="noStrike" dirty="0">
                          <a:effectLst/>
                        </a:rPr>
                        <a:t>Additional </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Patient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Record Target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Assigned Author</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Informant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Service Event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Performer</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Authenticator</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Legal Authenticator</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bl>
          </a:graphicData>
        </a:graphic>
      </p:graphicFrame>
      <p:sp>
        <p:nvSpPr>
          <p:cNvPr id="10" name="Rectangle 9"/>
          <p:cNvSpPr/>
          <p:nvPr/>
        </p:nvSpPr>
        <p:spPr>
          <a:xfrm>
            <a:off x="233915" y="5484628"/>
            <a:ext cx="9058939" cy="1297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Notes from our call today:  Since EHR will be the point of origination we may not need a start point.  The start point of our use case would be the originator (not focusing on compiler or composer).  It was also suggested that we rethink roles because the Start point in an EHR and the start point of the exchange are different.  We may need to come up with 2 different names for the “start point” roles</a:t>
            </a:r>
            <a:endParaRPr lang="en-US" dirty="0"/>
          </a:p>
        </p:txBody>
      </p:sp>
      <p:sp>
        <p:nvSpPr>
          <p:cNvPr id="11" name="Rectangle 10"/>
          <p:cNvSpPr/>
          <p:nvPr/>
        </p:nvSpPr>
        <p:spPr>
          <a:xfrm>
            <a:off x="6198781" y="1422990"/>
            <a:ext cx="2690038" cy="1160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Potential Removal or rename Start Point of Exchange? (see notes below)</a:t>
            </a:r>
            <a:endParaRPr lang="en-US" dirty="0"/>
          </a:p>
        </p:txBody>
      </p:sp>
      <p:sp>
        <p:nvSpPr>
          <p:cNvPr id="12" name="Rectangle 11"/>
          <p:cNvSpPr/>
          <p:nvPr/>
        </p:nvSpPr>
        <p:spPr>
          <a:xfrm>
            <a:off x="5695209" y="4338649"/>
            <a:ext cx="3448791" cy="102127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hlinkClick r:id="rId2"/>
              </a:rPr>
              <a:t>http://wiki.siframework.org/file/view/DPROV%20Use%20Case%20_%20Final%20Consented%20Use%20Case_10.16.2014.pdf/527056914/DPROV%20Use%20Case%20_%</a:t>
            </a:r>
            <a:r>
              <a:rPr lang="en-US" sz="1100" dirty="0" smtClean="0">
                <a:hlinkClick r:id="rId2"/>
              </a:rPr>
              <a:t>20Final%20Consented%20Use%20Case_10.16.2014.pdf</a:t>
            </a:r>
            <a:r>
              <a:rPr lang="en-US" sz="1100" dirty="0" smtClean="0"/>
              <a:t> </a:t>
            </a:r>
            <a:endParaRPr lang="en-US" sz="1100" dirty="0"/>
          </a:p>
        </p:txBody>
      </p:sp>
    </p:spTree>
    <p:extLst>
      <p:ext uri="{BB962C8B-B14F-4D97-AF65-F5344CB8AC3E}">
        <p14:creationId xmlns:p14="http://schemas.microsoft.com/office/powerpoint/2010/main" val="1334387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63678362"/>
              </p:ext>
            </p:extLst>
          </p:nvPr>
        </p:nvGraphicFramePr>
        <p:xfrm>
          <a:off x="1022349" y="1328645"/>
          <a:ext cx="7099301" cy="3619500"/>
        </p:xfrm>
        <a:graphic>
          <a:graphicData uri="http://schemas.openxmlformats.org/drawingml/2006/table">
            <a:tbl>
              <a:tblPr>
                <a:tableStyleId>{5C22544A-7EE6-4342-B048-85BDC9FD1C3A}</a:tableStyleId>
              </a:tblPr>
              <a:tblGrid>
                <a:gridCol w="714056"/>
                <a:gridCol w="1320210"/>
                <a:gridCol w="2145341"/>
                <a:gridCol w="2919694"/>
              </a:tblGrid>
              <a:tr h="381000">
                <a:tc>
                  <a:txBody>
                    <a:bodyPr/>
                    <a:lstStyle/>
                    <a:p>
                      <a:pPr algn="l" fontAlgn="t"/>
                      <a:r>
                        <a:rPr lang="en-US" sz="1100" u="none" strike="noStrike" dirty="0">
                          <a:solidFill>
                            <a:schemeClr val="tx1"/>
                          </a:solidFill>
                          <a:effectLst/>
                        </a:rPr>
                        <a:t>Transmitter</a:t>
                      </a:r>
                      <a:endParaRPr lang="en-US" sz="1100" b="1"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This might be looked at by the Information Interchange SWG</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When</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Time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Date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Where</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Type (What)</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Device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Software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Hardware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Method</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Why</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Purpose of Transmission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Routing</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Sender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Receiver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Integrity/ Authenticity</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Digital Signature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rowSpan="2">
                  <a:txBody>
                    <a:bodyPr/>
                    <a:lstStyle/>
                    <a:p>
                      <a:pPr algn="l" fontAlgn="t"/>
                      <a:r>
                        <a:rPr lang="en-US" sz="1100" u="none" strike="noStrike" dirty="0">
                          <a:solidFill>
                            <a:schemeClr val="tx1"/>
                          </a:solidFill>
                          <a:effectLst/>
                        </a:rPr>
                        <a:t> </a:t>
                      </a:r>
                      <a:endParaRPr lang="en-US" sz="1100" b="1" i="0" u="none" strike="noStrike" dirty="0">
                        <a:solidFill>
                          <a:schemeClr val="tx1"/>
                        </a:solidFill>
                        <a:effectLst/>
                        <a:latin typeface="Calibri"/>
                      </a:endParaRPr>
                    </a:p>
                  </a:txBody>
                  <a:tcPr marL="9525" marR="9525" marT="9525" marB="0"/>
                </a:tc>
                <a:tc rowSpan="2">
                  <a:txBody>
                    <a:bodyPr/>
                    <a:lstStyle/>
                    <a:p>
                      <a:pPr algn="l" fontAlgn="t"/>
                      <a:r>
                        <a:rPr lang="en-US" sz="1000" u="none" strike="noStrike" dirty="0">
                          <a:solidFill>
                            <a:schemeClr val="tx1"/>
                          </a:solidFill>
                          <a:effectLst/>
                        </a:rPr>
                        <a:t>Additional</a:t>
                      </a:r>
                      <a:endParaRPr lang="en-US" sz="1000" b="0" i="1" u="none" strike="noStrike" dirty="0">
                        <a:solidFill>
                          <a:schemeClr val="tx1"/>
                        </a:solidFill>
                        <a:effectLst/>
                        <a:latin typeface="Times New Roman"/>
                      </a:endParaRPr>
                    </a:p>
                  </a:txBody>
                  <a:tcPr marL="9525" marR="9525" marT="9525" marB="0"/>
                </a:tc>
                <a:tc>
                  <a:txBody>
                    <a:bodyPr/>
                    <a:lstStyle/>
                    <a:p>
                      <a:pPr algn="l" fontAlgn="t"/>
                      <a:r>
                        <a:rPr lang="en-US" sz="1000" u="none" strike="noStrike" dirty="0">
                          <a:solidFill>
                            <a:schemeClr val="tx1"/>
                          </a:solidFill>
                          <a:effectLst/>
                        </a:rPr>
                        <a:t>Patient</a:t>
                      </a:r>
                      <a:endParaRPr lang="en-US" sz="1000" b="0" i="0" u="none" strike="noStrike" dirty="0">
                        <a:solidFill>
                          <a:schemeClr val="tx1"/>
                        </a:solidFill>
                        <a:effectLst/>
                        <a:latin typeface="Calibri"/>
                      </a:endParaRPr>
                    </a:p>
                  </a:txBody>
                  <a:tcPr marL="9525" marR="9525" marT="9525" marB="0"/>
                </a:tc>
                <a:tc>
                  <a:txBody>
                    <a:bodyPr/>
                    <a:lstStyle/>
                    <a:p>
                      <a:pPr algn="l" fontAlgn="t"/>
                      <a:r>
                        <a:rPr lang="en-US" sz="1000" u="none" strike="noStrike" dirty="0">
                          <a:solidFill>
                            <a:schemeClr val="tx1"/>
                          </a:solidFill>
                          <a:effectLst/>
                        </a:rPr>
                        <a:t> </a:t>
                      </a:r>
                      <a:endParaRPr lang="en-US" sz="1000" b="0" i="0" u="none" strike="noStrike" dirty="0">
                        <a:solidFill>
                          <a:schemeClr val="tx1"/>
                        </a:solidFill>
                        <a:effectLst/>
                        <a:latin typeface="Calibri"/>
                      </a:endParaRPr>
                    </a:p>
                  </a:txBody>
                  <a:tcPr marL="9525" marR="9525" marT="9525" marB="0"/>
                </a:tc>
              </a:tr>
              <a:tr h="190500">
                <a:tc vMerge="1">
                  <a:txBody>
                    <a:bodyPr/>
                    <a:lstStyle/>
                    <a:p>
                      <a:endParaRPr lang="en-US"/>
                    </a:p>
                  </a:txBody>
                  <a:tcPr/>
                </a:tc>
                <a:tc vMerge="1">
                  <a:txBody>
                    <a:bodyPr/>
                    <a:lstStyle/>
                    <a:p>
                      <a:endParaRPr lang="en-US"/>
                    </a:p>
                  </a:txBody>
                  <a:tcPr/>
                </a:tc>
                <a:tc>
                  <a:txBody>
                    <a:bodyPr/>
                    <a:lstStyle/>
                    <a:p>
                      <a:pPr algn="l" fontAlgn="t"/>
                      <a:r>
                        <a:rPr lang="en-US" sz="1100" u="none" strike="noStrike" dirty="0">
                          <a:solidFill>
                            <a:schemeClr val="tx1"/>
                          </a:solidFill>
                          <a:effectLst/>
                        </a:rPr>
                        <a:t>Record Target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42</a:t>
            </a:fld>
            <a:endParaRPr lang="en-US" dirty="0"/>
          </a:p>
        </p:txBody>
      </p:sp>
      <p:sp>
        <p:nvSpPr>
          <p:cNvPr id="7"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Transmitter</a:t>
            </a:r>
            <a:endParaRPr lang="en-US" dirty="0"/>
          </a:p>
        </p:txBody>
      </p:sp>
      <p:sp>
        <p:nvSpPr>
          <p:cNvPr id="8" name="Rectangle 7"/>
          <p:cNvSpPr/>
          <p:nvPr/>
        </p:nvSpPr>
        <p:spPr>
          <a:xfrm>
            <a:off x="4922874" y="1206791"/>
            <a:ext cx="3870252" cy="1307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Transmitter based on diagrams and community call was proposed for removal but might be a good candidate for review in the Information Interchange SWG</a:t>
            </a:r>
            <a:endParaRPr lang="en-US" dirty="0"/>
          </a:p>
        </p:txBody>
      </p:sp>
    </p:spTree>
    <p:extLst>
      <p:ext uri="{BB962C8B-B14F-4D97-AF65-F5344CB8AC3E}">
        <p14:creationId xmlns:p14="http://schemas.microsoft.com/office/powerpoint/2010/main" val="158240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90073743"/>
              </p:ext>
            </p:extLst>
          </p:nvPr>
        </p:nvGraphicFramePr>
        <p:xfrm>
          <a:off x="284248" y="1295400"/>
          <a:ext cx="6746703" cy="4525975"/>
        </p:xfrm>
        <a:graphic>
          <a:graphicData uri="http://schemas.openxmlformats.org/drawingml/2006/table">
            <a:tbl>
              <a:tblPr>
                <a:tableStyleId>{5C22544A-7EE6-4342-B048-85BDC9FD1C3A}</a:tableStyleId>
              </a:tblPr>
              <a:tblGrid>
                <a:gridCol w="678591"/>
                <a:gridCol w="1254640"/>
                <a:gridCol w="2038789"/>
                <a:gridCol w="2774683"/>
              </a:tblGrid>
              <a:tr h="181039">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Originator</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Who</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Organization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Author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Enterer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Attester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Verifier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System</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When</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Time Created</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Where</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Locations</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System Location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Type (What)</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Event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rowSpan="14">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rowSpan="14">
                  <a:txBody>
                    <a:bodyPr/>
                    <a:lstStyle/>
                    <a:p>
                      <a:pPr algn="l" fontAlgn="t"/>
                      <a:r>
                        <a:rPr lang="en-US" sz="1000" u="none" strike="noStrike" dirty="0">
                          <a:effectLst/>
                        </a:rPr>
                        <a:t>Additional</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Patient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Record Target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Assigned Author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Authoring System</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Authoring Organization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Informant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Service Event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Performer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Participant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Custodian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Authenticator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Legal Authenticator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43</a:t>
            </a:fld>
            <a:endParaRPr lang="en-US" dirty="0"/>
          </a:p>
        </p:txBody>
      </p:sp>
      <p:sp>
        <p:nvSpPr>
          <p:cNvPr id="6"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Originator</a:t>
            </a:r>
            <a:endParaRPr lang="en-US" dirty="0"/>
          </a:p>
        </p:txBody>
      </p:sp>
      <p:sp>
        <p:nvSpPr>
          <p:cNvPr id="9" name="Rectangle 8"/>
          <p:cNvSpPr/>
          <p:nvPr/>
        </p:nvSpPr>
        <p:spPr>
          <a:xfrm>
            <a:off x="7123814" y="1414130"/>
            <a:ext cx="1867786"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Keep and rename to follow diagram to “Initiating System?”)</a:t>
            </a:r>
            <a:endParaRPr lang="en-US" dirty="0"/>
          </a:p>
        </p:txBody>
      </p:sp>
    </p:spTree>
    <p:extLst>
      <p:ext uri="{BB962C8B-B14F-4D97-AF65-F5344CB8AC3E}">
        <p14:creationId xmlns:p14="http://schemas.microsoft.com/office/powerpoint/2010/main" val="1302331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48526" y="1600203"/>
          <a:ext cx="6246947" cy="4671509"/>
        </p:xfrm>
        <a:graphic>
          <a:graphicData uri="http://schemas.openxmlformats.org/drawingml/2006/table">
            <a:tbl>
              <a:tblPr>
                <a:tableStyleId>{5C22544A-7EE6-4342-B048-85BDC9FD1C3A}</a:tableStyleId>
              </a:tblPr>
              <a:tblGrid>
                <a:gridCol w="628325"/>
                <a:gridCol w="1161703"/>
                <a:gridCol w="1887768"/>
                <a:gridCol w="2569151"/>
              </a:tblGrid>
              <a:tr h="167628">
                <a:tc>
                  <a:txBody>
                    <a:bodyPr/>
                    <a:lstStyle/>
                    <a:p>
                      <a:pPr algn="l" fontAlgn="t"/>
                      <a:r>
                        <a:rPr lang="en-US" sz="900" u="none" strike="noStrike" dirty="0">
                          <a:effectLst/>
                        </a:rPr>
                        <a:t> </a:t>
                      </a:r>
                      <a:endParaRPr lang="en-US" sz="900" b="1" i="0" u="none" strike="noStrike" dirty="0">
                        <a:solidFill>
                          <a:srgbClr val="000000"/>
                        </a:solidFill>
                        <a:effectLst/>
                        <a:latin typeface="Times New Roman"/>
                      </a:endParaRPr>
                    </a:p>
                  </a:txBody>
                  <a:tcPr marL="8381" marR="8381" marT="8381" marB="0"/>
                </a:tc>
                <a:tc>
                  <a:txBody>
                    <a:bodyPr/>
                    <a:lstStyle/>
                    <a:p>
                      <a:pPr algn="l" fontAlgn="t"/>
                      <a:r>
                        <a:rPr lang="en-US" sz="900" u="none" strike="noStrike" dirty="0">
                          <a:effectLst/>
                        </a:rPr>
                        <a:t> </a:t>
                      </a:r>
                      <a:endParaRPr lang="en-US" sz="900" b="1" i="0" u="none" strike="noStrike" dirty="0">
                        <a:solidFill>
                          <a:srgbClr val="000000"/>
                        </a:solidFill>
                        <a:effectLst/>
                        <a:latin typeface="Times New Roman"/>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Assembler</a:t>
                      </a:r>
                      <a:endParaRPr lang="en-US" sz="1000" b="1"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Who</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Assembler System</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Assembler Organization</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Intended Recipient</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When</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Date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Time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Where</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Address</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State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Zip</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Type (What)</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Software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Device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Why</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Purpose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Integrity/ Authenticity</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Participants</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Attestation/Nonrepudiation of data</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rowSpan="13">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381" marR="8381" marT="8381" marB="0"/>
                </a:tc>
                <a:tc rowSpan="13">
                  <a:txBody>
                    <a:bodyPr/>
                    <a:lstStyle/>
                    <a:p>
                      <a:pPr algn="l" fontAlgn="t"/>
                      <a:r>
                        <a:rPr lang="en-US" sz="900" u="none" strike="noStrike" dirty="0">
                          <a:effectLst/>
                        </a:rPr>
                        <a:t>Additional</a:t>
                      </a:r>
                      <a:endParaRPr lang="en-US" sz="900" b="0" i="1" u="none" strike="noStrike" dirty="0">
                        <a:solidFill>
                          <a:srgbClr val="000000"/>
                        </a:solidFill>
                        <a:effectLst/>
                        <a:latin typeface="Times New Roman"/>
                      </a:endParaRPr>
                    </a:p>
                  </a:txBody>
                  <a:tcPr marL="8381" marR="8381" marT="8381" marB="0"/>
                </a:tc>
                <a:tc>
                  <a:txBody>
                    <a:bodyPr/>
                    <a:lstStyle/>
                    <a:p>
                      <a:pPr algn="l" fontAlgn="t"/>
                      <a:r>
                        <a:rPr lang="en-US" sz="900" u="none" strike="noStrike" dirty="0">
                          <a:effectLst/>
                        </a:rPr>
                        <a:t>Patient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Record Target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Assigned Author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System</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Organization</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Informant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Service Event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Performer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Participant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Custodian</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Authenticator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Legal Authenticator</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44</a:t>
            </a:fld>
            <a:endParaRPr lang="en-US" dirty="0"/>
          </a:p>
        </p:txBody>
      </p:sp>
      <p:sp>
        <p:nvSpPr>
          <p:cNvPr id="6" name="Title 1"/>
          <p:cNvSpPr>
            <a:spLocks noGrp="1"/>
          </p:cNvSpPr>
          <p:nvPr>
            <p:ph type="title"/>
          </p:nvPr>
        </p:nvSpPr>
        <p:spPr>
          <a:xfrm>
            <a:off x="329610" y="115149"/>
            <a:ext cx="8229600" cy="1020762"/>
          </a:xfrm>
        </p:spPr>
        <p:txBody>
          <a:bodyPr>
            <a:normAutofit fontScale="90000"/>
          </a:bodyPr>
          <a:lstStyle/>
          <a:p>
            <a:r>
              <a:rPr lang="en-US" dirty="0" smtClean="0"/>
              <a:t>Data Elements in the Use Case – </a:t>
            </a:r>
            <a:br>
              <a:rPr lang="en-US" dirty="0" smtClean="0"/>
            </a:br>
            <a:r>
              <a:rPr lang="en-US" dirty="0" smtClean="0"/>
              <a:t>Assembler</a:t>
            </a:r>
            <a:endParaRPr lang="en-US" dirty="0"/>
          </a:p>
        </p:txBody>
      </p:sp>
      <p:sp>
        <p:nvSpPr>
          <p:cNvPr id="7" name="Rectangle 6"/>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  proposed for removal based on diagram?</a:t>
            </a:r>
            <a:endParaRPr lang="en-US" dirty="0"/>
          </a:p>
        </p:txBody>
      </p:sp>
    </p:spTree>
    <p:extLst>
      <p:ext uri="{BB962C8B-B14F-4D97-AF65-F5344CB8AC3E}">
        <p14:creationId xmlns:p14="http://schemas.microsoft.com/office/powerpoint/2010/main" val="4250792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Elements in the Use Case – </a:t>
            </a:r>
            <a:br>
              <a:rPr lang="en-US" dirty="0"/>
            </a:br>
            <a:r>
              <a:rPr lang="en-US" dirty="0" smtClean="0"/>
              <a:t>Composer</a:t>
            </a:r>
            <a:endParaRPr lang="en-US" dirty="0"/>
          </a:p>
        </p:txBody>
      </p:sp>
      <p:graphicFrame>
        <p:nvGraphicFramePr>
          <p:cNvPr id="5" name="Content Placeholder 4"/>
          <p:cNvGraphicFramePr>
            <a:graphicFrameLocks noGrp="1"/>
          </p:cNvGraphicFramePr>
          <p:nvPr>
            <p:ph idx="1"/>
          </p:nvPr>
        </p:nvGraphicFramePr>
        <p:xfrm>
          <a:off x="1328393" y="1600206"/>
          <a:ext cx="6487214" cy="4525950"/>
        </p:xfrm>
        <a:graphic>
          <a:graphicData uri="http://schemas.openxmlformats.org/drawingml/2006/table">
            <a:tbl>
              <a:tblPr>
                <a:tableStyleId>{5C22544A-7EE6-4342-B048-85BDC9FD1C3A}</a:tableStyleId>
              </a:tblPr>
              <a:tblGrid>
                <a:gridCol w="652492"/>
                <a:gridCol w="1206384"/>
                <a:gridCol w="1960374"/>
                <a:gridCol w="2667964"/>
              </a:tblGrid>
              <a:tr h="174075">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1" u="none" strike="noStrike" dirty="0">
                        <a:solidFill>
                          <a:srgbClr val="000000"/>
                        </a:solidFill>
                        <a:effectLst/>
                        <a:latin typeface="Times New Roman"/>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Composer</a:t>
                      </a:r>
                      <a:endParaRPr lang="en-US" sz="1000" b="1"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Who</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Composer System</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Composer Organization</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When</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Composition Date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Composition Time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Where</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Address</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State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Zip</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Type (What) </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Software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Device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Why</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Composing Purpose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Integrity/ Authenticity</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Composing Participants</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Selector</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rowSpan="13">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704" marR="8704" marT="8704" marB="0"/>
                </a:tc>
                <a:tc rowSpan="13">
                  <a:txBody>
                    <a:bodyPr/>
                    <a:lstStyle/>
                    <a:p>
                      <a:pPr algn="l" fontAlgn="t"/>
                      <a:r>
                        <a:rPr lang="en-US" sz="900" u="none" strike="noStrike" dirty="0">
                          <a:effectLst/>
                        </a:rPr>
                        <a:t>Additional</a:t>
                      </a:r>
                      <a:endParaRPr lang="en-US" sz="900" b="0" i="1" u="none" strike="noStrike" dirty="0">
                        <a:solidFill>
                          <a:srgbClr val="000000"/>
                        </a:solidFill>
                        <a:effectLst/>
                        <a:latin typeface="Times New Roman"/>
                      </a:endParaRPr>
                    </a:p>
                  </a:txBody>
                  <a:tcPr marL="8704" marR="8704" marT="8704" marB="0"/>
                </a:tc>
                <a:tc>
                  <a:txBody>
                    <a:bodyPr/>
                    <a:lstStyle/>
                    <a:p>
                      <a:pPr algn="l" fontAlgn="t"/>
                      <a:r>
                        <a:rPr lang="en-US" sz="900" u="none" strike="noStrike" dirty="0">
                          <a:effectLst/>
                        </a:rPr>
                        <a:t>Patient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Record Target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Assigned Author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System</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Organization</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Informant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Service Event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Performer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Participant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Custodian</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Authenticator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Legal Authenticator</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45</a:t>
            </a:fld>
            <a:endParaRPr lang="en-US" dirty="0"/>
          </a:p>
        </p:txBody>
      </p:sp>
      <p:sp>
        <p:nvSpPr>
          <p:cNvPr id="6" name="Rectangle 5"/>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Composer  based on diagrams –proposed for removal</a:t>
            </a:r>
            <a:endParaRPr lang="en-US" dirty="0"/>
          </a:p>
        </p:txBody>
      </p:sp>
    </p:spTree>
    <p:extLst>
      <p:ext uri="{BB962C8B-B14F-4D97-AF65-F5344CB8AC3E}">
        <p14:creationId xmlns:p14="http://schemas.microsoft.com/office/powerpoint/2010/main" val="3068217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46</a:t>
            </a:fld>
            <a:endParaRPr lang="en-US" dirty="0"/>
          </a:p>
        </p:txBody>
      </p:sp>
    </p:spTree>
    <p:extLst>
      <p:ext uri="{BB962C8B-B14F-4D97-AF65-F5344CB8AC3E}">
        <p14:creationId xmlns:p14="http://schemas.microsoft.com/office/powerpoint/2010/main" val="3939327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50" y="3694396"/>
            <a:ext cx="8991600" cy="1470025"/>
          </a:xfrm>
        </p:spPr>
        <p:txBody>
          <a:bodyPr/>
          <a:lstStyle/>
          <a:p>
            <a:r>
              <a:rPr lang="en-US" dirty="0" smtClean="0">
                <a:solidFill>
                  <a:srgbClr val="000090"/>
                </a:solidFill>
              </a:rPr>
              <a:t>Information Interchange Sub-Work Group</a:t>
            </a:r>
            <a:endParaRPr lang="en-US" dirty="0">
              <a:solidFill>
                <a:srgbClr val="000090"/>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5</a:t>
            </a:fld>
            <a:endParaRPr lang="en-US" dirty="0">
              <a:solidFill>
                <a:prstClr val="black"/>
              </a:solidFill>
            </a:endParaRPr>
          </a:p>
        </p:txBody>
      </p:sp>
      <p:cxnSp>
        <p:nvCxnSpPr>
          <p:cNvPr id="5" name="Straight Connector 4"/>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657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73942114"/>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a:t>
                      </a:r>
                      <a:r>
                        <a:rPr lang="en-US" baseline="0" dirty="0" smtClean="0"/>
                        <a:t> Tasking</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35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6</a:t>
            </a:fld>
            <a:endParaRPr lang="en-US" dirty="0"/>
          </a:p>
        </p:txBody>
      </p:sp>
    </p:spTree>
    <p:extLst>
      <p:ext uri="{BB962C8B-B14F-4D97-AF65-F5344CB8AC3E}">
        <p14:creationId xmlns:p14="http://schemas.microsoft.com/office/powerpoint/2010/main" val="68649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Framing Question</a:t>
            </a:r>
            <a:endParaRPr lang="en-US" dirty="0"/>
          </a:p>
        </p:txBody>
      </p:sp>
      <p:sp>
        <p:nvSpPr>
          <p:cNvPr id="5" name="Content Placeholder 4"/>
          <p:cNvSpPr>
            <a:spLocks noGrp="1"/>
          </p:cNvSpPr>
          <p:nvPr>
            <p:ph idx="1"/>
          </p:nvPr>
        </p:nvSpPr>
        <p:spPr>
          <a:xfrm>
            <a:off x="457200" y="1295400"/>
            <a:ext cx="8229600" cy="4525963"/>
          </a:xfrm>
        </p:spPr>
        <p:txBody>
          <a:bodyPr>
            <a:normAutofit/>
          </a:bodyPr>
          <a:lstStyle/>
          <a:p>
            <a:r>
              <a:rPr lang="en-US" dirty="0">
                <a:solidFill>
                  <a:schemeClr val="tx1">
                    <a:lumMod val="75000"/>
                    <a:lumOff val="25000"/>
                  </a:schemeClr>
                </a:solidFill>
              </a:rPr>
              <a:t>For information exchanged between EHRs, can I trust </a:t>
            </a:r>
            <a:r>
              <a:rPr lang="en-US" dirty="0" smtClean="0">
                <a:solidFill>
                  <a:schemeClr val="tx1">
                    <a:lumMod val="75000"/>
                    <a:lumOff val="25000"/>
                  </a:schemeClr>
                </a:solidFill>
              </a:rPr>
              <a:t>it, </a:t>
            </a:r>
            <a:r>
              <a:rPr lang="en-US" dirty="0">
                <a:solidFill>
                  <a:schemeClr val="tx1">
                    <a:lumMod val="75000"/>
                    <a:lumOff val="25000"/>
                  </a:schemeClr>
                </a:solidFill>
              </a:rPr>
              <a:t>and has it been changed</a:t>
            </a:r>
            <a:r>
              <a:rPr lang="en-US" dirty="0" smtClean="0">
                <a:solidFill>
                  <a:schemeClr val="tx1">
                    <a:lumMod val="75000"/>
                    <a:lumOff val="25000"/>
                  </a:schemeClr>
                </a:solidFill>
              </a:rPr>
              <a:t>?</a:t>
            </a:r>
          </a:p>
          <a:p>
            <a:pPr lvl="1"/>
            <a:r>
              <a:rPr lang="en-US" b="1" dirty="0" smtClean="0"/>
              <a:t>Information interchange begins once the exchange artifact is created and it shall not change during transport</a:t>
            </a:r>
          </a:p>
          <a:p>
            <a:r>
              <a:rPr lang="en-US" dirty="0" smtClean="0">
                <a:solidFill>
                  <a:schemeClr val="tx1">
                    <a:lumMod val="75000"/>
                    <a:lumOff val="25000"/>
                  </a:schemeClr>
                </a:solidFill>
              </a:rPr>
              <a:t>Consider </a:t>
            </a:r>
            <a:r>
              <a:rPr lang="en-US" dirty="0">
                <a:solidFill>
                  <a:schemeClr val="tx1">
                    <a:lumMod val="75000"/>
                    <a:lumOff val="25000"/>
                  </a:schemeClr>
                </a:solidFill>
              </a:rPr>
              <a:t>that, for clinical care, if trending the data, one may need to know the degree to which the information can be trusted</a:t>
            </a:r>
            <a:r>
              <a:rPr lang="en-US" dirty="0"/>
              <a:t>.</a:t>
            </a:r>
          </a:p>
          <a:p>
            <a:pPr marL="0" indent="0">
              <a:buNone/>
            </a:pP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346744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52540767"/>
              </p:ext>
            </p:extLst>
          </p:nvPr>
        </p:nvGraphicFramePr>
        <p:xfrm>
          <a:off x="91441" y="228600"/>
          <a:ext cx="9061574" cy="6311722"/>
        </p:xfrm>
        <a:graphic>
          <a:graphicData uri="http://schemas.openxmlformats.org/drawingml/2006/table">
            <a:tbl>
              <a:tblPr firstRow="1" bandRow="1">
                <a:tableStyleId>{5C22544A-7EE6-4342-B048-85BDC9FD1C3A}</a:tableStyleId>
              </a:tblPr>
              <a:tblGrid>
                <a:gridCol w="1598746"/>
                <a:gridCol w="825878"/>
                <a:gridCol w="791163"/>
                <a:gridCol w="680648"/>
                <a:gridCol w="631625"/>
                <a:gridCol w="442003"/>
                <a:gridCol w="208280"/>
                <a:gridCol w="736270"/>
                <a:gridCol w="807522"/>
                <a:gridCol w="1330037"/>
                <a:gridCol w="1009402"/>
              </a:tblGrid>
              <a:tr h="641261">
                <a:tc gridSpan="8">
                  <a:txBody>
                    <a:bodyPr/>
                    <a:lstStyle/>
                    <a:p>
                      <a:pPr algn="ctr"/>
                      <a:r>
                        <a:rPr lang="en-US" sz="2800" dirty="0" smtClean="0"/>
                        <a:t>Information</a:t>
                      </a:r>
                      <a:r>
                        <a:rPr lang="en-US" sz="2800" baseline="0" dirty="0" smtClean="0"/>
                        <a:t> Interchange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41261">
                <a:tc>
                  <a:txBody>
                    <a:bodyPr/>
                    <a:lstStyle/>
                    <a:p>
                      <a:pPr algn="ctr"/>
                      <a:r>
                        <a:rPr lang="en-US" sz="1800" i="1" dirty="0" smtClean="0">
                          <a:solidFill>
                            <a:schemeClr val="bg1"/>
                          </a:solidFill>
                        </a:rPr>
                        <a:t>Week of</a:t>
                      </a:r>
                      <a:endParaRPr lang="en-US" sz="1800" i="1" dirty="0">
                        <a:solidFill>
                          <a:schemeClr val="bg1"/>
                        </a:solidFill>
                      </a:endParaRPr>
                    </a:p>
                  </a:txBody>
                  <a:tcPr anchor="ctr">
                    <a:solidFill>
                      <a:schemeClr val="accent1"/>
                    </a:solidFill>
                  </a:tcPr>
                </a:tc>
                <a:tc>
                  <a:txBody>
                    <a:bodyPr/>
                    <a:lstStyle/>
                    <a:p>
                      <a:pPr algn="ctr"/>
                      <a:r>
                        <a:rPr lang="en-US" dirty="0" smtClean="0"/>
                        <a:t>3/4</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gridSpan="2">
                  <a:txBody>
                    <a:bodyPr/>
                    <a:lstStyle/>
                    <a:p>
                      <a:pPr algn="ctr"/>
                      <a:r>
                        <a:rPr lang="en-US" dirty="0" smtClean="0"/>
                        <a:t>4/1</a:t>
                      </a:r>
                      <a:endParaRPr lang="en-US" dirty="0"/>
                    </a:p>
                  </a:txBody>
                  <a:tcPr anchor="ctr"/>
                </a:tc>
                <a:tc hMerge="1">
                  <a:txBody>
                    <a:bodyPr/>
                    <a:lstStyle/>
                    <a:p>
                      <a:pPr algn="ct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r>
                        <a:rPr lang="en-US" baseline="0" dirty="0" smtClean="0"/>
                        <a:t> </a:t>
                      </a:r>
                      <a:endParaRPr lang="en-US" dirty="0"/>
                    </a:p>
                  </a:txBody>
                  <a:tcPr anchor="ctr"/>
                </a:tc>
                <a:tc>
                  <a:txBody>
                    <a:bodyPr/>
                    <a:lstStyle/>
                    <a:p>
                      <a:pPr algn="ctr"/>
                      <a:r>
                        <a:rPr lang="en-US" dirty="0" smtClean="0"/>
                        <a:t>4/23</a:t>
                      </a:r>
                      <a:endParaRPr lang="en-US" dirty="0"/>
                    </a:p>
                  </a:txBody>
                  <a:tcPr anchor="ctr"/>
                </a:tc>
                <a:tc>
                  <a:txBody>
                    <a:bodyPr/>
                    <a:lstStyle/>
                    <a:p>
                      <a:pPr algn="ctr"/>
                      <a:r>
                        <a:rPr lang="en-US" dirty="0" smtClean="0"/>
                        <a:t>4/30</a:t>
                      </a:r>
                      <a:endParaRPr lang="en-US" dirty="0"/>
                    </a:p>
                  </a:txBody>
                  <a:tcPr anchor="ctr"/>
                </a:tc>
              </a:tr>
              <a:tr h="727977">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gridSpan="2">
                  <a:txBody>
                    <a:bodyPr/>
                    <a:lstStyle/>
                    <a:p>
                      <a:endParaRPr lang="en-US" dirty="0"/>
                    </a:p>
                  </a:txBody>
                  <a:tcPr>
                    <a:solidFill>
                      <a:srgbClr val="FFFF00"/>
                    </a:solidFill>
                  </a:tcPr>
                </a:tc>
                <a:tc hMerge="1">
                  <a:txBody>
                    <a:bodyPr/>
                    <a:lstStyle/>
                    <a:p>
                      <a:endParaRPr lang="en-US" dirty="0"/>
                    </a:p>
                  </a:txBody>
                  <a:tcPr>
                    <a:solidFill>
                      <a:srgbClr val="FFFF00"/>
                    </a:solidFill>
                  </a:tcPr>
                </a:tc>
                <a:tc>
                  <a:txBody>
                    <a:bodyPr/>
                    <a:lstStyle/>
                    <a:p>
                      <a:endParaRPr lang="en-US" dirty="0"/>
                    </a:p>
                  </a:txBody>
                  <a:tcPr>
                    <a:solidFill>
                      <a:srgbClr val="FFFF00"/>
                    </a:solidFill>
                  </a:tcPr>
                </a:tc>
                <a:tc gridSpan="2">
                  <a:txBody>
                    <a:bodyPr/>
                    <a:lstStyle/>
                    <a:p>
                      <a:endParaRPr lang="en-US" dirty="0"/>
                    </a:p>
                  </a:txBody>
                  <a:tcPr>
                    <a:solidFill>
                      <a:srgbClr val="FFFF00"/>
                    </a:solidFill>
                  </a:tcPr>
                </a:tc>
                <a:tc hMerge="1">
                  <a:txBody>
                    <a:bodyPr/>
                    <a:lstStyle/>
                    <a:p>
                      <a:endParaRPr lang="en-US" dirty="0"/>
                    </a:p>
                  </a:txBody>
                  <a:tcPr/>
                </a:tc>
                <a:tc>
                  <a:txBody>
                    <a:bodyPr/>
                    <a:lstStyle/>
                    <a:p>
                      <a:pPr algn="ctr"/>
                      <a:endParaRPr lang="en-US" dirty="0"/>
                    </a:p>
                  </a:txBody>
                  <a:tcPr>
                    <a:solidFill>
                      <a:srgbClr val="009900"/>
                    </a:solidFill>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641261">
                <a:tc>
                  <a:txBody>
                    <a:bodyPr/>
                    <a:lstStyle/>
                    <a:p>
                      <a:r>
                        <a:rPr lang="en-US" sz="1400" dirty="0" smtClean="0">
                          <a:solidFill>
                            <a:schemeClr val="bg1"/>
                          </a:solidFill>
                        </a:rPr>
                        <a:t>Identify payloads</a:t>
                      </a:r>
                      <a:r>
                        <a:rPr lang="en-US" sz="1400" baseline="0" dirty="0" smtClean="0">
                          <a:solidFill>
                            <a:schemeClr val="bg1"/>
                          </a:solidFill>
                        </a:rPr>
                        <a:t> that we should focus on </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solidFill>
                      <a:schemeClr val="tx2">
                        <a:lumMod val="20000"/>
                        <a:lumOff val="80000"/>
                      </a:schemeClr>
                    </a:solidFill>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tc>
                <a:tc>
                  <a:txBody>
                    <a:bodyPr/>
                    <a:lstStyle/>
                    <a:p>
                      <a:endParaRPr lang="en-US" dirty="0"/>
                    </a:p>
                  </a:txBody>
                  <a:tcPr>
                    <a:solidFill>
                      <a:srgbClr val="009900"/>
                    </a:solidFill>
                  </a:tcPr>
                </a:tc>
                <a:tc>
                  <a:txBody>
                    <a:bodyPr/>
                    <a:lstStyle/>
                    <a:p>
                      <a:endParaRPr lang="en-US" dirty="0"/>
                    </a:p>
                  </a:txBody>
                  <a:tcPr/>
                </a:tc>
                <a:tc>
                  <a:txBody>
                    <a:bodyPr/>
                    <a:lstStyle/>
                    <a:p>
                      <a:endParaRPr lang="en-US" dirty="0"/>
                    </a:p>
                  </a:txBody>
                  <a:tcPr/>
                </a:tc>
                <a:tc>
                  <a:txBody>
                    <a:bodyPr/>
                    <a:lstStyle/>
                    <a:p>
                      <a:endParaRPr lang="en-US" dirty="0"/>
                    </a:p>
                  </a:txBody>
                  <a:tcPr/>
                </a:tc>
              </a:tr>
              <a:tr h="727977">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solidFill>
                      <a:srgbClr val="009900"/>
                    </a:solidFill>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tx2">
                        <a:lumMod val="20000"/>
                        <a:lumOff val="80000"/>
                      </a:schemeClr>
                    </a:solidFill>
                  </a:tcPr>
                </a:tc>
                <a:tc>
                  <a:txBody>
                    <a:bodyPr/>
                    <a:lstStyle/>
                    <a:p>
                      <a:endParaRPr lang="en-US" dirty="0"/>
                    </a:p>
                  </a:txBody>
                  <a:tcPr>
                    <a:solidFill>
                      <a:schemeClr val="tx2">
                        <a:lumMod val="20000"/>
                        <a:lumOff val="80000"/>
                      </a:schemeClr>
                    </a:solidFill>
                  </a:tcPr>
                </a:tc>
                <a:tc>
                  <a:txBody>
                    <a:bodyPr/>
                    <a:lstStyle/>
                    <a:p>
                      <a:endParaRPr lang="en-US" dirty="0"/>
                    </a:p>
                  </a:txBody>
                  <a:tcPr>
                    <a:solidFill>
                      <a:schemeClr val="bg1">
                        <a:lumMod val="85000"/>
                      </a:schemeClr>
                    </a:solidFill>
                  </a:tcPr>
                </a:tc>
                <a:tc>
                  <a:txBody>
                    <a:bodyPr/>
                    <a:lstStyle/>
                    <a:p>
                      <a:endParaRPr lang="en-US" dirty="0"/>
                    </a:p>
                  </a:txBody>
                  <a:tcPr>
                    <a:solidFill>
                      <a:srgbClr val="FF0000"/>
                    </a:solidFill>
                  </a:tcPr>
                </a:tc>
              </a:tr>
              <a:tr h="641261">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7" name="TextBox 6"/>
          <p:cNvSpPr txBox="1"/>
          <p:nvPr/>
        </p:nvSpPr>
        <p:spPr>
          <a:xfrm>
            <a:off x="204019" y="6503719"/>
            <a:ext cx="8856854"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Complete</a:t>
            </a:r>
            <a:endParaRPr lang="en-US" sz="1600" dirty="0">
              <a:solidFill>
                <a:prstClr val="black"/>
              </a:solidFill>
            </a:endParaRPr>
          </a:p>
        </p:txBody>
      </p:sp>
      <p:sp>
        <p:nvSpPr>
          <p:cNvPr id="5" name="Rectangle 4"/>
          <p:cNvSpPr/>
          <p:nvPr/>
        </p:nvSpPr>
        <p:spPr>
          <a:xfrm>
            <a:off x="1101213" y="6539232"/>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3962400" y="6573450"/>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2540026" y="65273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val 2"/>
          <p:cNvSpPr/>
          <p:nvPr/>
        </p:nvSpPr>
        <p:spPr>
          <a:xfrm>
            <a:off x="7825562" y="4731532"/>
            <a:ext cx="1488559" cy="1808789"/>
          </a:xfrm>
          <a:prstGeom prst="ellipse">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770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229600" cy="1143000"/>
          </a:xfrm>
        </p:spPr>
        <p:txBody>
          <a:bodyPr/>
          <a:lstStyle/>
          <a:p>
            <a:r>
              <a:rPr lang="en-US" dirty="0" smtClean="0"/>
              <a:t>Information Interchange SWG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9</a:t>
            </a:fld>
            <a:endParaRPr lang="en-US" dirty="0">
              <a:solidFill>
                <a:prstClr val="black"/>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94576079"/>
              </p:ext>
            </p:extLst>
          </p:nvPr>
        </p:nvGraphicFramePr>
        <p:xfrm>
          <a:off x="381000" y="1143000"/>
          <a:ext cx="8305800" cy="5490886"/>
        </p:xfrm>
        <a:graphic>
          <a:graphicData uri="http://schemas.openxmlformats.org/drawingml/2006/table">
            <a:tbl>
              <a:tblPr firstRow="1" bandRow="1">
                <a:tableStyleId>{5C22544A-7EE6-4342-B048-85BDC9FD1C3A}</a:tableStyleId>
              </a:tblPr>
              <a:tblGrid>
                <a:gridCol w="762000"/>
                <a:gridCol w="4775200"/>
                <a:gridCol w="2768600"/>
              </a:tblGrid>
              <a:tr h="457200">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524000">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requirements for provenance for information interchange between EHRs:</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Are there any specific technologies or architecture well suited for us to consider in the implementation guide (e.g.RESTul, Exchange, DIRECT and/or those specified in Meaningful use etc.)</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What transactions need to be specified in the IG? (For example IHE specification </a:t>
                      </a:r>
                      <a:r>
                        <a:rPr lang="en-US" sz="1300" i="1" kern="1200" dirty="0" smtClean="0">
                          <a:solidFill>
                            <a:schemeClr val="dk1"/>
                          </a:solidFill>
                          <a:effectLst/>
                          <a:latin typeface="+mn-lt"/>
                          <a:ea typeface="+mn-ea"/>
                          <a:cs typeface="+mn-cs"/>
                        </a:rPr>
                        <a:t>ABC</a:t>
                      </a:r>
                      <a:r>
                        <a:rPr lang="en-US" sz="1300" kern="1200" dirty="0" smtClean="0">
                          <a:solidFill>
                            <a:schemeClr val="dk1"/>
                          </a:solidFill>
                          <a:effectLst/>
                          <a:latin typeface="+mn-lt"/>
                          <a:ea typeface="+mn-ea"/>
                          <a:cs typeface="+mn-cs"/>
                        </a:rPr>
                        <a:t>…)</a:t>
                      </a:r>
                    </a:p>
                    <a:p>
                      <a:endParaRPr lang="en-US" sz="1300" dirty="0"/>
                    </a:p>
                  </a:txBody>
                  <a:tcPr/>
                </a:tc>
                <a:tc>
                  <a:txBody>
                    <a:bodyPr/>
                    <a:lstStyle/>
                    <a:p>
                      <a:r>
                        <a:rPr lang="en-US" sz="1300" dirty="0" smtClean="0"/>
                        <a:t>Document </a:t>
                      </a:r>
                      <a:r>
                        <a:rPr lang="en-US" sz="1300" kern="1200" dirty="0" smtClean="0">
                          <a:solidFill>
                            <a:schemeClr val="dk1"/>
                          </a:solidFill>
                          <a:effectLst/>
                          <a:latin typeface="+mn-lt"/>
                          <a:ea typeface="+mn-ea"/>
                          <a:cs typeface="+mn-cs"/>
                        </a:rPr>
                        <a:t>defining a set of basic/core requirements for provenance for information interchange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(e.g. REST, Exchange, Direct etc.) </a:t>
                      </a:r>
                      <a:r>
                        <a:rPr lang="en-US" sz="1300" kern="1200" baseline="0" dirty="0" smtClean="0">
                          <a:solidFill>
                            <a:schemeClr val="dk1"/>
                          </a:solidFill>
                          <a:effectLst/>
                          <a:latin typeface="+mn-lt"/>
                          <a:ea typeface="+mn-ea"/>
                          <a:cs typeface="+mn-cs"/>
                        </a:rPr>
                        <a:t>and w</a:t>
                      </a:r>
                      <a:r>
                        <a:rPr lang="en-US" sz="1300" kern="1200" dirty="0" smtClean="0">
                          <a:solidFill>
                            <a:schemeClr val="dk1"/>
                          </a:solidFill>
                          <a:effectLst/>
                          <a:latin typeface="+mn-lt"/>
                          <a:ea typeface="+mn-ea"/>
                          <a:cs typeface="+mn-cs"/>
                        </a:rPr>
                        <a:t>hat Transactions needed in the IG</a:t>
                      </a:r>
                    </a:p>
                    <a:p>
                      <a:endParaRPr lang="en-US" sz="1300" dirty="0"/>
                    </a:p>
                  </a:txBody>
                  <a:tcPr/>
                </a:tc>
              </a:tr>
              <a:tr h="974766">
                <a:tc>
                  <a:txBody>
                    <a:bodyPr/>
                    <a:lstStyle/>
                    <a:p>
                      <a:r>
                        <a:rPr lang="en-US" dirty="0" smtClean="0"/>
                        <a:t>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What type of payloads should we focus on when looking at information interchange requirements between EHRs (e.g. C-CDA etc.?) – </a:t>
                      </a:r>
                      <a:r>
                        <a:rPr lang="en-US" sz="1300" b="1" i="1" kern="1200" dirty="0" smtClean="0">
                          <a:solidFill>
                            <a:schemeClr val="dk1"/>
                          </a:solidFill>
                          <a:effectLst/>
                          <a:latin typeface="+mn-lt"/>
                          <a:ea typeface="+mn-ea"/>
                          <a:cs typeface="+mn-cs"/>
                        </a:rPr>
                        <a:t>what do we want to start</a:t>
                      </a:r>
                      <a:r>
                        <a:rPr lang="en-US" sz="1300" b="1" i="1" kern="1200" baseline="0" dirty="0" smtClean="0">
                          <a:solidFill>
                            <a:schemeClr val="dk1"/>
                          </a:solidFill>
                          <a:effectLst/>
                          <a:latin typeface="+mn-lt"/>
                          <a:ea typeface="+mn-ea"/>
                          <a:cs typeface="+mn-cs"/>
                        </a:rPr>
                        <a:t> with – pick a payload – </a:t>
                      </a:r>
                      <a:r>
                        <a:rPr lang="en-US" sz="1300" b="1" i="1" kern="1200" baseline="0" dirty="0" smtClean="0">
                          <a:solidFill>
                            <a:srgbClr val="FF0000"/>
                          </a:solidFill>
                          <a:effectLst/>
                          <a:latin typeface="+mn-lt"/>
                          <a:ea typeface="+mn-ea"/>
                          <a:cs typeface="+mn-cs"/>
                        </a:rPr>
                        <a:t>this will be dependent on what the Standards group identifies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dirty="0" smtClean="0"/>
                        <a:t>Document, table</a:t>
                      </a:r>
                      <a:r>
                        <a:rPr lang="en-US" sz="1300" baseline="0" dirty="0" smtClean="0"/>
                        <a:t> or</a:t>
                      </a:r>
                      <a:r>
                        <a:rPr lang="en-US" sz="1300" dirty="0" smtClean="0"/>
                        <a:t> list  of recommendations </a:t>
                      </a:r>
                      <a:r>
                        <a:rPr lang="en-US" sz="1300" kern="1200" dirty="0" smtClean="0">
                          <a:solidFill>
                            <a:schemeClr val="dk1"/>
                          </a:solidFill>
                          <a:effectLst/>
                          <a:latin typeface="+mn-lt"/>
                          <a:ea typeface="+mn-ea"/>
                          <a:cs typeface="+mn-cs"/>
                        </a:rPr>
                        <a:t>for </a:t>
                      </a:r>
                      <a:r>
                        <a:rPr lang="en-US" sz="1300" kern="1200" baseline="0" dirty="0" smtClean="0">
                          <a:solidFill>
                            <a:schemeClr val="dk1"/>
                          </a:solidFill>
                          <a:effectLst/>
                          <a:latin typeface="+mn-lt"/>
                          <a:ea typeface="+mn-ea"/>
                          <a:cs typeface="+mn-cs"/>
                        </a:rPr>
                        <a:t>the t</a:t>
                      </a:r>
                      <a:r>
                        <a:rPr lang="en-US" sz="1300" kern="1200" dirty="0" smtClean="0">
                          <a:solidFill>
                            <a:schemeClr val="dk1"/>
                          </a:solidFill>
                          <a:effectLst/>
                          <a:latin typeface="+mn-lt"/>
                          <a:ea typeface="+mn-ea"/>
                          <a:cs typeface="+mn-cs"/>
                        </a:rPr>
                        <a:t>ype of payloads for interchange requirements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 </a:t>
                      </a:r>
                    </a:p>
                  </a:txBody>
                  <a:tcPr/>
                </a:tc>
              </a:tr>
              <a:tr h="74930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goals 1 and 2</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using existing candidate standards list </a:t>
                      </a:r>
                      <a:endParaRPr lang="en-US" sz="1300" dirty="0"/>
                    </a:p>
                  </a:txBody>
                  <a:tcPr/>
                </a:tc>
                <a:tc>
                  <a:txBody>
                    <a:bodyPr/>
                    <a:lstStyle/>
                    <a:p>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749300">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 (Consider Privacy)</a:t>
                      </a:r>
                    </a:p>
                    <a:p>
                      <a:endParaRPr lang="en-US" sz="1300" dirty="0"/>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749300">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2519416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Master OST deck for ONC revi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124608</TotalTime>
  <Words>4992</Words>
  <Application>Microsoft Office PowerPoint</Application>
  <PresentationFormat>On-screen Show (4:3)</PresentationFormat>
  <Paragraphs>950</Paragraphs>
  <Slides>46</Slides>
  <Notes>8</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46</vt:i4>
      </vt:variant>
    </vt:vector>
  </HeadingPairs>
  <TitlesOfParts>
    <vt:vector size="47" baseType="lpstr">
      <vt:lpstr>Master OST deck for ONC review</vt:lpstr>
      <vt:lpstr>Data Provenance All Hands Community Meeting</vt:lpstr>
      <vt:lpstr>Meeting Etiquette </vt:lpstr>
      <vt:lpstr>Agenda</vt:lpstr>
      <vt:lpstr>Announcements</vt:lpstr>
      <vt:lpstr>Information Interchange Sub-Work Group</vt:lpstr>
      <vt:lpstr>Agenda</vt:lpstr>
      <vt:lpstr>Framing Question</vt:lpstr>
      <vt:lpstr>PowerPoint Presentation</vt:lpstr>
      <vt:lpstr>Information Interchange SWG</vt:lpstr>
      <vt:lpstr>Assumptions/ Out of Scope:</vt:lpstr>
      <vt:lpstr>Goal 1</vt:lpstr>
      <vt:lpstr> Goal 1: Core requirements – What do we need to know </vt:lpstr>
      <vt:lpstr>Goal 2: Payloads</vt:lpstr>
      <vt:lpstr>Goal 3: Standards to support requirements and payload</vt:lpstr>
      <vt:lpstr>Goal 4: Consider the implications of Security and Privacy </vt:lpstr>
      <vt:lpstr>Goal 5: capture policy considerations related to system behavior and request further guidance</vt:lpstr>
      <vt:lpstr>System Requirements Sub Work Group</vt:lpstr>
      <vt:lpstr>Agenda</vt:lpstr>
      <vt:lpstr>PowerPoint Presentation</vt:lpstr>
      <vt:lpstr>Tasking</vt:lpstr>
      <vt:lpstr>Assumptions</vt:lpstr>
      <vt:lpstr>Goal 1: Define a set of basic/core EHR system requirements for provenance  </vt:lpstr>
      <vt:lpstr>Goal 2: Candidate Standards</vt:lpstr>
      <vt:lpstr>Goal 3: Choose a definition of  “change” to data</vt:lpstr>
      <vt:lpstr>Definition Discussion – What will we use?</vt:lpstr>
      <vt:lpstr>Goal 4: Consider the implications of security  </vt:lpstr>
      <vt:lpstr>Goal 5: capture policy considerations related to system behavior and request further guidance  </vt:lpstr>
      <vt:lpstr>Next Steps </vt:lpstr>
      <vt:lpstr>Support Team and Questions</vt:lpstr>
      <vt:lpstr>Information Interchange Appendix</vt:lpstr>
      <vt:lpstr>Data Elements for Consideration:</vt:lpstr>
      <vt:lpstr>EHR Transactions Task  Force Recommendation</vt:lpstr>
      <vt:lpstr>Scope</vt:lpstr>
      <vt:lpstr>Goal 1: Define a set of basic/core requirements for provenance for information interchange between EHRs</vt:lpstr>
      <vt:lpstr>System Requirements Appendix</vt:lpstr>
      <vt:lpstr>RECAP: Minimum Set of Requirements  to Review</vt:lpstr>
      <vt:lpstr>EHR Transactions Task  Force Recommendation</vt:lpstr>
      <vt:lpstr>Data Elements for Consideration:</vt:lpstr>
      <vt:lpstr>Start Point – End Point Scenario</vt:lpstr>
      <vt:lpstr>PowerPoint Presentation</vt:lpstr>
      <vt:lpstr>Data Elements in the Use Case Start Point-</vt:lpstr>
      <vt:lpstr>Data Elements in the Use Case: Transmitter</vt:lpstr>
      <vt:lpstr>Data Elements in the Use Case Originator</vt:lpstr>
      <vt:lpstr>Data Elements in the Use Case –  Assembler</vt:lpstr>
      <vt:lpstr>Data Elements in the Use Case –  Composer</vt:lpstr>
      <vt:lpstr>Start Point – End Point Scenario</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 Caplan</dc:creator>
  <cp:lastModifiedBy>jparker</cp:lastModifiedBy>
  <cp:revision>422</cp:revision>
  <cp:lastPrinted>2014-04-07T19:54:09Z</cp:lastPrinted>
  <dcterms:created xsi:type="dcterms:W3CDTF">2012-09-10T14:53:34Z</dcterms:created>
  <dcterms:modified xsi:type="dcterms:W3CDTF">2015-05-04T18:37:33Z</dcterms:modified>
</cp:coreProperties>
</file>