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4"/>
  </p:notesMasterIdLst>
  <p:sldIdLst>
    <p:sldId id="299" r:id="rId2"/>
    <p:sldId id="341" r:id="rId3"/>
    <p:sldId id="403" r:id="rId4"/>
    <p:sldId id="480" r:id="rId5"/>
    <p:sldId id="449" r:id="rId6"/>
    <p:sldId id="481" r:id="rId7"/>
    <p:sldId id="451" r:id="rId8"/>
    <p:sldId id="453" r:id="rId9"/>
    <p:sldId id="452" r:id="rId10"/>
    <p:sldId id="482" r:id="rId11"/>
    <p:sldId id="497" r:id="rId12"/>
    <p:sldId id="493" r:id="rId13"/>
    <p:sldId id="494" r:id="rId14"/>
    <p:sldId id="459" r:id="rId15"/>
    <p:sldId id="498" r:id="rId16"/>
    <p:sldId id="499" r:id="rId17"/>
    <p:sldId id="461" r:id="rId18"/>
    <p:sldId id="462" r:id="rId19"/>
    <p:sldId id="465" r:id="rId20"/>
    <p:sldId id="464" r:id="rId21"/>
    <p:sldId id="485" r:id="rId22"/>
    <p:sldId id="467" r:id="rId23"/>
    <p:sldId id="483" r:id="rId24"/>
    <p:sldId id="496" r:id="rId25"/>
    <p:sldId id="492" r:id="rId26"/>
    <p:sldId id="468" r:id="rId27"/>
    <p:sldId id="490" r:id="rId28"/>
    <p:sldId id="491" r:id="rId29"/>
    <p:sldId id="502" r:id="rId30"/>
    <p:sldId id="500" r:id="rId31"/>
    <p:sldId id="501" r:id="rId32"/>
    <p:sldId id="503" r:id="rId33"/>
    <p:sldId id="479" r:id="rId34"/>
    <p:sldId id="489" r:id="rId35"/>
    <p:sldId id="469" r:id="rId36"/>
    <p:sldId id="470" r:id="rId37"/>
    <p:sldId id="472" r:id="rId38"/>
    <p:sldId id="473" r:id="rId39"/>
    <p:sldId id="474" r:id="rId40"/>
    <p:sldId id="475" r:id="rId41"/>
    <p:sldId id="476" r:id="rId42"/>
    <p:sldId id="495" r:id="rId43"/>
  </p:sldIdLst>
  <p:sldSz cx="9144000" cy="6858000" type="screen4x3"/>
  <p:notesSz cx="7010400" cy="9296400"/>
  <p:custDataLst>
    <p:tags r:id="rId4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 Anne Chua" initials="JAC" lastIdx="7" clrIdx="0"/>
  <p:cmAuthor id="1" name="Rita Torkzadeh" initials="RT"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3876C2"/>
    <a:srgbClr val="6600FF"/>
    <a:srgbClr val="FF33CC"/>
    <a:srgbClr val="397DCF"/>
    <a:srgbClr val="4383D1"/>
    <a:srgbClr val="3167A9"/>
    <a:srgbClr val="009900"/>
    <a:srgbClr val="898989"/>
    <a:srgbClr val="89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83808" autoAdjust="0"/>
  </p:normalViewPr>
  <p:slideViewPr>
    <p:cSldViewPr snapToGrid="0" snapToObjects="1">
      <p:cViewPr>
        <p:scale>
          <a:sx n="90" d="100"/>
          <a:sy n="90" d="100"/>
        </p:scale>
        <p:origin x="-720" y="1284"/>
      </p:cViewPr>
      <p:guideLst>
        <p:guide orient="horz" pos="2160"/>
        <p:guide pos="2880"/>
      </p:guideLst>
    </p:cSldViewPr>
  </p:slideViewPr>
  <p:outlineViewPr>
    <p:cViewPr>
      <p:scale>
        <a:sx n="33" d="100"/>
        <a:sy n="33" d="100"/>
      </p:scale>
      <p:origin x="0" y="12930"/>
    </p:cViewPr>
  </p:outlineViewPr>
  <p:notesTextViewPr>
    <p:cViewPr>
      <p:scale>
        <a:sx n="100" d="100"/>
        <a:sy n="100" d="100"/>
      </p:scale>
      <p:origin x="0" y="0"/>
    </p:cViewPr>
  </p:notesTextViewPr>
  <p:sorterViewPr>
    <p:cViewPr>
      <p:scale>
        <a:sx n="119" d="100"/>
        <a:sy n="119" d="100"/>
      </p:scale>
      <p:origin x="0" y="56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1FC0E3-81C9-4AE7-8722-68968E9E1D0E}" type="datetimeFigureOut">
              <a:rPr lang="en-US" smtClean="0"/>
              <a:pPr/>
              <a:t>4/9/2015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E8DB122-5738-43FC-91C4-E2CDCE53ACE5}" type="slidenum">
              <a:rPr lang="en-US" smtClean="0"/>
              <a:pPr/>
              <a:t>‹#›</a:t>
            </a:fld>
            <a:endParaRPr lang="en-US" dirty="0"/>
          </a:p>
        </p:txBody>
      </p:sp>
    </p:spTree>
    <p:extLst>
      <p:ext uri="{BB962C8B-B14F-4D97-AF65-F5344CB8AC3E}">
        <p14:creationId xmlns:p14="http://schemas.microsoft.com/office/powerpoint/2010/main" val="761160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19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761F989-2321-8240-AD0F-3A9D3F5A4DE9}" type="slidenum">
              <a:rPr lang="en-US" sz="1200"/>
              <a:pPr eaLnBrk="1" fontAlgn="base" hangingPunct="1">
                <a:spcBef>
                  <a:spcPct val="0"/>
                </a:spcBef>
                <a:spcAft>
                  <a:spcPct val="0"/>
                </a:spcAft>
              </a:pPr>
              <a:t>1</a:t>
            </a:fld>
            <a:endParaRPr lang="en-US" sz="1200" dirty="0"/>
          </a:p>
        </p:txBody>
      </p:sp>
      <p:sp>
        <p:nvSpPr>
          <p:cNvPr id="41988" name="Footer Placeholder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dirty="0"/>
              <a:t>DRAFT: Not for distribution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45605B-E5C2-452B-A920-FF28861A904B}" type="slidenum">
              <a:rPr lang="en-GB" smtClean="0"/>
              <a:pPr>
                <a:defRPr/>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“has it been changed” – what is it? We will need to know if it is CDA</a:t>
            </a:r>
            <a:r>
              <a:rPr lang="en-US" baseline="0" dirty="0" smtClean="0"/>
              <a:t> but if we convert CDA to FHIR and sending has clinical content changed – artifact has changed but clinical content has not – Artifact Changed or Clinical Content Changed</a:t>
            </a:r>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7</a:t>
            </a:fld>
            <a:endParaRPr lang="en-US" dirty="0"/>
          </a:p>
        </p:txBody>
      </p:sp>
    </p:spTree>
    <p:extLst>
      <p:ext uri="{BB962C8B-B14F-4D97-AF65-F5344CB8AC3E}">
        <p14:creationId xmlns:p14="http://schemas.microsoft.com/office/powerpoint/2010/main" val="922881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lvl="1"/>
            <a:r>
              <a:rPr lang="en-US" dirty="0" smtClean="0"/>
              <a:t>we will find ourselves establishing an operational description that includes an element of "authenticity" stratification.   Something to the effect of "the Provenance support incorporated in this exchange is intended to assure trustworthiness at a &lt;low, medium, high&gt; level as defined by &lt;some mutually agreed reference&gt;</a:t>
            </a:r>
          </a:p>
          <a:p>
            <a:pPr lvl="2"/>
            <a:r>
              <a:rPr lang="en-US" dirty="0" smtClean="0"/>
              <a:t>It seems likely that there will be a "basic Provenance" level as minimum necessary.  - OUT OF SCOPE</a:t>
            </a:r>
          </a:p>
          <a:p>
            <a:pPr lvl="0"/>
            <a:r>
              <a:rPr lang="en-US" dirty="0" smtClean="0"/>
              <a:t>Notes from 3-19 call</a:t>
            </a:r>
          </a:p>
          <a:p>
            <a:pPr lvl="0"/>
            <a:r>
              <a:rPr lang="en-US" sz="4000" dirty="0" smtClean="0"/>
              <a:t>Notice of stratification – risk/stress tolerance? (where do we start) – organizational trust and content trust</a:t>
            </a:r>
          </a:p>
          <a:p>
            <a:pPr lvl="1"/>
            <a:r>
              <a:rPr lang="en-US" sz="3500" dirty="0" smtClean="0"/>
              <a:t>Clinical perspective</a:t>
            </a:r>
          </a:p>
          <a:p>
            <a:pPr lvl="1"/>
            <a:r>
              <a:rPr lang="en-US" sz="3500" dirty="0" smtClean="0"/>
              <a:t>Records Management perspective</a:t>
            </a:r>
          </a:p>
          <a:p>
            <a:pPr lvl="1"/>
            <a:r>
              <a:rPr lang="en-US" sz="3500" dirty="0" smtClean="0"/>
              <a:t>Security and Privacy perspective</a:t>
            </a:r>
          </a:p>
          <a:p>
            <a:pPr lvl="1"/>
            <a:r>
              <a:rPr lang="en-US" sz="3500" dirty="0" smtClean="0"/>
              <a:t>Origin and Provenance</a:t>
            </a:r>
          </a:p>
          <a:p>
            <a:pPr lvl="1"/>
            <a:r>
              <a:rPr lang="en-US" sz="3500" dirty="0" smtClean="0"/>
              <a:t>Exchange of content standard – SYSTEM REQUIREMENTS</a:t>
            </a:r>
          </a:p>
          <a:p>
            <a:pPr lvl="2"/>
            <a:r>
              <a:rPr lang="en-US" sz="3500" dirty="0" smtClean="0"/>
              <a:t>Preserving provenance…would happen inside the EHR (black box)</a:t>
            </a:r>
          </a:p>
          <a:p>
            <a:pPr lvl="3"/>
            <a:r>
              <a:rPr lang="en-US" sz="2800" dirty="0" smtClean="0"/>
              <a:t>Does transport layer need to know this</a:t>
            </a:r>
          </a:p>
          <a:p>
            <a:pPr lvl="4"/>
            <a:r>
              <a:rPr lang="en-US" sz="2800" dirty="0" smtClean="0"/>
              <a:t>As long as transport treats payload as payload—ASUMPTION </a:t>
            </a:r>
          </a:p>
          <a:p>
            <a:pPr lvl="5"/>
            <a:r>
              <a:rPr lang="en-US" sz="3000" i="1" dirty="0" smtClean="0"/>
              <a:t>I can look inside but cannot modify </a:t>
            </a:r>
            <a:endParaRPr lang="en-US" sz="3000" dirty="0" smtClean="0"/>
          </a:p>
          <a:p>
            <a:pPr lvl="5"/>
            <a:r>
              <a:rPr lang="en-US" sz="3000" i="1" dirty="0" smtClean="0"/>
              <a:t>Whether you can see inside is not the question at hand we would be looking at wrapper only to guarantee end to end transport (without modification</a:t>
            </a:r>
            <a:r>
              <a:rPr lang="en-US" sz="2500" i="1" dirty="0" smtClean="0"/>
              <a:t>) – OUT OF SCOPE</a:t>
            </a:r>
            <a:endParaRPr lang="en-US" sz="2500" dirty="0" smtClean="0"/>
          </a:p>
          <a:p>
            <a:pPr lvl="0"/>
            <a:r>
              <a:rPr lang="en-US" dirty="0" smtClean="0"/>
              <a:t>Notes from 3-26 Call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Instead of trying to capture a general statement, might it be more purposeful to capture the three scenarios Bob described for possible further study as representing different scenarios or use cases?”</a:t>
            </a:r>
          </a:p>
          <a:p>
            <a:pPr lvl="0"/>
            <a:endParaRPr lang="en-US" dirty="0" smtClean="0"/>
          </a:p>
          <a:p>
            <a:r>
              <a:rPr lang="en-US" sz="1600" dirty="0" smtClean="0"/>
              <a:t>more challenging when information required for content and transport are one in the same and required for both (e.g. message)– does this change the object or is it function as a wrapper – </a:t>
            </a:r>
          </a:p>
          <a:p>
            <a:pPr lvl="1"/>
            <a:r>
              <a:rPr lang="en-US" sz="1400" dirty="0" smtClean="0"/>
              <a:t>Provenance in the exchange artifact(CDA with provenance/ FHIR with Provenance Resource)</a:t>
            </a:r>
          </a:p>
          <a:p>
            <a:pPr lvl="1"/>
            <a:r>
              <a:rPr lang="en-US" sz="1400" dirty="0" smtClean="0"/>
              <a:t>Provenance conveyed in business wrapper/layer (HL7 V.3 Control Act Wrapper)</a:t>
            </a:r>
          </a:p>
          <a:p>
            <a:pPr lvl="1"/>
            <a:r>
              <a:rPr lang="en-US" sz="1400" dirty="0" smtClean="0"/>
              <a:t>Provenance  migrates from content to the transport/layer wrapper (FHIR, XD*)</a:t>
            </a:r>
          </a:p>
          <a:p>
            <a:pPr lvl="0"/>
            <a:endParaRPr lang="en-US" dirty="0" smtClean="0"/>
          </a:p>
          <a:p>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10</a:t>
            </a:fld>
            <a:endParaRPr lang="en-US" dirty="0"/>
          </a:p>
        </p:txBody>
      </p:sp>
    </p:spTree>
    <p:extLst>
      <p:ext uri="{BB962C8B-B14F-4D97-AF65-F5344CB8AC3E}">
        <p14:creationId xmlns:p14="http://schemas.microsoft.com/office/powerpoint/2010/main" val="1930933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from 3-26 call</a:t>
            </a:r>
          </a:p>
          <a:p>
            <a:endParaRPr lang="en-US" dirty="0" smtClean="0"/>
          </a:p>
          <a:p>
            <a:r>
              <a:rPr lang="en-US" dirty="0" smtClean="0"/>
              <a:t>All of</a:t>
            </a:r>
            <a:r>
              <a:rPr lang="en-US" baseline="0" dirty="0" smtClean="0"/>
              <a:t> these elements are involved in reporting but they don’t have a bearing on provenance – do any of these elements NOT need provenance?</a:t>
            </a:r>
          </a:p>
          <a:p>
            <a:r>
              <a:rPr lang="en-US" baseline="0" dirty="0" smtClean="0"/>
              <a:t>Describe buckets – what are required provenance data and meta data captured and managed internal to the EHR where they are managed and prepared for exchange? At what level are we stipulating this metadata must be captured?</a:t>
            </a:r>
            <a:endParaRPr lang="en-US" dirty="0"/>
          </a:p>
        </p:txBody>
      </p:sp>
      <p:sp>
        <p:nvSpPr>
          <p:cNvPr id="4" name="Slide Number Placeholder 3"/>
          <p:cNvSpPr>
            <a:spLocks noGrp="1"/>
          </p:cNvSpPr>
          <p:nvPr>
            <p:ph type="sldNum" sz="quarter" idx="10"/>
          </p:nvPr>
        </p:nvSpPr>
        <p:spPr/>
        <p:txBody>
          <a:bodyPr/>
          <a:lstStyle/>
          <a:p>
            <a:fld id="{1E8DB122-5738-43FC-91C4-E2CDCE53ACE5}" type="slidenum">
              <a:rPr lang="en-US" smtClean="0"/>
              <a:pPr/>
              <a:t>13</a:t>
            </a:fld>
            <a:endParaRPr lang="en-US" dirty="0"/>
          </a:p>
        </p:txBody>
      </p:sp>
    </p:spTree>
    <p:extLst>
      <p:ext uri="{BB962C8B-B14F-4D97-AF65-F5344CB8AC3E}">
        <p14:creationId xmlns:p14="http://schemas.microsoft.com/office/powerpoint/2010/main" val="1798489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ea typeface="ＭＳ Ｐゴシック"/>
              <a:cs typeface="ＭＳ Ｐゴシック"/>
            </a:endParaRPr>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7B2E7A-DE53-4610-9768-D97E270CB2F2}" type="slidenum">
              <a:rPr lang="en-US">
                <a:latin typeface="Arial" charset="0"/>
                <a:ea typeface="ＭＳ Ｐゴシック"/>
                <a:cs typeface="ＭＳ Ｐゴシック"/>
              </a:rPr>
              <a:pPr/>
              <a:t>28</a:t>
            </a:fld>
            <a:endParaRPr lang="en-US" dirty="0">
              <a:latin typeface="Arial" charset="0"/>
              <a:ea typeface="ＭＳ Ｐゴシック"/>
              <a:cs typeface="ＭＳ Ｐゴシック"/>
            </a:endParaRPr>
          </a:p>
        </p:txBody>
      </p:sp>
    </p:spTree>
    <p:extLst>
      <p:ext uri="{BB962C8B-B14F-4D97-AF65-F5344CB8AC3E}">
        <p14:creationId xmlns:p14="http://schemas.microsoft.com/office/powerpoint/2010/main" val="33832037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etc.).</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30</a:t>
            </a:fld>
            <a:endParaRPr lang="en-US" dirty="0"/>
          </a:p>
        </p:txBody>
      </p:sp>
    </p:spTree>
    <p:extLst>
      <p:ext uri="{BB962C8B-B14F-4D97-AF65-F5344CB8AC3E}">
        <p14:creationId xmlns:p14="http://schemas.microsoft.com/office/powerpoint/2010/main" val="184053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smtClean="0"/>
              <a:t> </a:t>
            </a:r>
            <a:r>
              <a:rPr lang="en-US" sz="1200" kern="1200" dirty="0" smtClean="0">
                <a:solidFill>
                  <a:schemeClr val="tx1"/>
                </a:solidFill>
                <a:effectLst/>
                <a:latin typeface="+mn-lt"/>
                <a:ea typeface="+mn-ea"/>
                <a:cs typeface="+mn-cs"/>
              </a:rPr>
              <a:t>  This will give us a starting point for the analysis. Then, the functions of the EHR can include:</a:t>
            </a:r>
            <a:endParaRPr lang="en-US" dirty="0" smtClean="0">
              <a:effectLst/>
            </a:endParaRPr>
          </a:p>
          <a:p>
            <a:r>
              <a:rPr lang="en-US" sz="1200" kern="1200" dirty="0" smtClean="0">
                <a:solidFill>
                  <a:schemeClr val="tx1"/>
                </a:solidFill>
                <a:effectLst/>
                <a:latin typeface="+mn-lt"/>
                <a:ea typeface="+mn-ea"/>
                <a:cs typeface="+mn-cs"/>
              </a:rPr>
              <a:t>§  Creating new data (adding new clinical content)</a:t>
            </a:r>
            <a:endParaRPr lang="en-US" dirty="0" smtClean="0">
              <a:effectLst/>
            </a:endParaRPr>
          </a:p>
          <a:p>
            <a:r>
              <a:rPr lang="en-US" sz="1200" kern="1200" dirty="0" smtClean="0">
                <a:solidFill>
                  <a:schemeClr val="tx1"/>
                </a:solidFill>
                <a:effectLst/>
                <a:latin typeface="+mn-lt"/>
                <a:ea typeface="+mn-ea"/>
                <a:cs typeface="+mn-cs"/>
              </a:rPr>
              <a:t>§  Creating new artifacts (e.g. assembler functions) which are prepared for transmittal</a:t>
            </a:r>
            <a:endParaRPr lang="en-US" dirty="0" smtClean="0">
              <a:effectLst/>
            </a:endParaRPr>
          </a:p>
          <a:p>
            <a:r>
              <a:rPr lang="en-US" sz="1200" kern="1200" dirty="0" smtClean="0">
                <a:solidFill>
                  <a:schemeClr val="tx1"/>
                </a:solidFill>
                <a:effectLst/>
                <a:latin typeface="+mn-lt"/>
                <a:ea typeface="+mn-ea"/>
                <a:cs typeface="+mn-cs"/>
              </a:rPr>
              <a:t>For (b) – Information Interchange – the transaction should be taking what is available from (a) and moving it to another EHR.</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These two items will give us the building blocks to later address alternate workflows (PHR, HIE </a:t>
            </a:r>
            <a:r>
              <a:rPr lang="en-US" sz="1200" kern="1200" dirty="0" smtClean="0">
                <a:solidFill>
                  <a:schemeClr val="tx1"/>
                </a:solidFill>
                <a:effectLst/>
                <a:latin typeface="+mn-lt"/>
                <a:ea typeface="+mn-ea"/>
                <a:cs typeface="+mn-cs"/>
              </a:rPr>
              <a:t>etc.).</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all agree with this, then system requirements in (a) can still include assembler and composer functions, because presumable an EHR can perform those functions too.</a:t>
            </a:r>
            <a:endParaRPr lang="en-US" dirty="0" smtClean="0">
              <a:effectLst/>
            </a:endParaRPr>
          </a:p>
          <a:p>
            <a:r>
              <a:rPr lang="en-US" sz="1200" kern="1200" dirty="0" smtClean="0">
                <a:solidFill>
                  <a:schemeClr val="tx1"/>
                </a:solidFill>
                <a:effectLst/>
                <a:latin typeface="+mn-lt"/>
                <a:ea typeface="+mn-ea"/>
                <a:cs typeface="+mn-cs"/>
              </a:rPr>
              <a:t> </a:t>
            </a:r>
            <a:endParaRPr lang="en-US" dirty="0" smtClean="0">
              <a:effectLst/>
            </a:endParaRPr>
          </a:p>
          <a:p>
            <a:r>
              <a:rPr lang="en-US" sz="1200" kern="1200" dirty="0" smtClean="0">
                <a:solidFill>
                  <a:schemeClr val="tx1"/>
                </a:solidFill>
                <a:effectLst/>
                <a:latin typeface="+mn-lt"/>
                <a:ea typeface="+mn-ea"/>
                <a:cs typeface="+mn-cs"/>
              </a:rPr>
              <a:t>If we take our UML diagram that we had started overlaying system events and provenance events, we can simplify it by removing the additional columns and decision trees, but adding the assembler and composer functions as optional steps in the first HER column.</a:t>
            </a:r>
            <a:endParaRPr lang="en-US" dirty="0">
              <a:effectLst/>
            </a:endParaRPr>
          </a:p>
        </p:txBody>
      </p:sp>
      <p:sp>
        <p:nvSpPr>
          <p:cNvPr id="4" name="Slide Number Placeholder 3"/>
          <p:cNvSpPr>
            <a:spLocks noGrp="1"/>
          </p:cNvSpPr>
          <p:nvPr>
            <p:ph type="sldNum" sz="quarter" idx="10"/>
          </p:nvPr>
        </p:nvSpPr>
        <p:spPr/>
        <p:txBody>
          <a:bodyPr/>
          <a:lstStyle/>
          <a:p>
            <a:fld id="{1E8DB122-5738-43FC-91C4-E2CDCE53ACE5}" type="slidenum">
              <a:rPr lang="en-US" smtClean="0"/>
              <a:pPr/>
              <a:t>34</a:t>
            </a:fld>
            <a:endParaRPr lang="en-US" dirty="0"/>
          </a:p>
        </p:txBody>
      </p:sp>
    </p:spTree>
    <p:extLst>
      <p:ext uri="{BB962C8B-B14F-4D97-AF65-F5344CB8AC3E}">
        <p14:creationId xmlns:p14="http://schemas.microsoft.com/office/powerpoint/2010/main" val="184053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Slide Number Placeholder 5"/>
          <p:cNvSpPr>
            <a:spLocks noGrp="1"/>
          </p:cNvSpPr>
          <p:nvPr>
            <p:ph type="sldNum" sz="quarter" idx="12"/>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2601611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858000" y="6416675"/>
            <a:ext cx="2133600" cy="365125"/>
          </a:xfrm>
          <a:prstGeom prst="rect">
            <a:avLst/>
          </a:prstGeom>
        </p:spPr>
        <p:txBody>
          <a:bodyPr/>
          <a:lstStyle>
            <a:lvl1pPr algn="r">
              <a:defRPr baseline="0">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316124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30E6ACC0-E7BF-A049-A5BB-238CF1DF51E5}" type="datetime1">
              <a:rPr lang="en-US" smtClean="0">
                <a:solidFill>
                  <a:prstClr val="black"/>
                </a:solidFill>
              </a:rPr>
              <a:pPr/>
              <a:t>4/9/2015</a:t>
            </a:fld>
            <a:endParaRPr lang="en-US" dirty="0">
              <a:solidFill>
                <a:prstClr val="black"/>
              </a:solidFill>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solidFill>
                <a:prstClr val="black"/>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641980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onc-puttingI-pptsubpage2.jp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0207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5"/>
          <p:cNvSpPr>
            <a:spLocks noGrp="1"/>
          </p:cNvSpPr>
          <p:nvPr>
            <p:ph type="sldNum" sz="quarter" idx="4"/>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p14="http://schemas.microsoft.com/office/powerpoint/2010/main" val="19662731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healthit.gov/sites/default/files/nationwide-interoperability-roadmap-draft-version-1.0.pdf"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s3.amazonaws.com/public-inspection.federalregister.gov/2015-06612.pdf"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s3.amazonaws.com/public-inspection.federalregister.gov/2015-06612.pdf" TargetMode="External"/><Relationship Id="rId2" Type="http://schemas.openxmlformats.org/officeDocument/2006/relationships/hyperlink" Target="http://www.healthit.gov/sites/default/files/nationwide-interoperability-roadmap-draft-version-1.0.pdf"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iki.siframework.org/Data+Provenance+Sub-Work+Group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wiki.siframework.org/Data+Provenance+Initiative"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mailto:jamie.parker@esacinc.com" TargetMode="External"/><Relationship Id="rId13" Type="http://schemas.openxmlformats.org/officeDocument/2006/relationships/hyperlink" Target="mailto:zachary.may@esacinc.com" TargetMode="External"/><Relationship Id="rId3" Type="http://schemas.openxmlformats.org/officeDocument/2006/relationships/hyperlink" Target="mailto:jc@securityrs.com" TargetMode="External"/><Relationship Id="rId7" Type="http://schemas.openxmlformats.org/officeDocument/2006/relationships/hyperlink" Target="mailto:bobyencha@maine.rr.com" TargetMode="External"/><Relationship Id="rId12" Type="http://schemas.openxmlformats.org/officeDocument/2006/relationships/hyperlink" Target="mailto:rebecca.angeles@esacinc.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klc@securityrs.com" TargetMode="External"/><Relationship Id="rId11" Type="http://schemas.openxmlformats.org/officeDocument/2006/relationships/hyperlink" Target="mailto:apurva.dharia@esacinc.com" TargetMode="External"/><Relationship Id="rId5" Type="http://schemas.openxmlformats.org/officeDocument/2006/relationships/hyperlink" Target="mailto:mera.choi@hhs.gov" TargetMode="External"/><Relationship Id="rId10" Type="http://schemas.openxmlformats.org/officeDocument/2006/relationships/hyperlink" Target="mailto:atanu.sen@accenture.com" TargetMode="External"/><Relationship Id="rId4" Type="http://schemas.openxmlformats.org/officeDocument/2006/relationships/hyperlink" Target="mailto:julie.chua@hhs.gov" TargetMode="External"/><Relationship Id="rId9" Type="http://schemas.openxmlformats.org/officeDocument/2006/relationships/hyperlink" Target="mailto:perri.smith@accenturefederal.com"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37.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iki.siframework.org/Data+Provenance+References"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iki.siframework.org/file/view/DPROV%20Use%20Case%20_%20Final%20Consented%20Use%20Case_10.16.2014.pdf/527056914/DPROV%20Use%20Case%20_%20Final%20Consented%20Use%20Case_10.16.2014.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ONC_PPT_F_coverpg.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75" y="0"/>
            <a:ext cx="9142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8"/>
          <p:cNvSpPr>
            <a:spLocks noGrp="1"/>
          </p:cNvSpPr>
          <p:nvPr>
            <p:ph type="ctrTitle"/>
          </p:nvPr>
        </p:nvSpPr>
        <p:spPr>
          <a:xfrm>
            <a:off x="533400" y="2286000"/>
            <a:ext cx="8382000" cy="1609725"/>
          </a:xfrm>
        </p:spPr>
        <p:txBody>
          <a:bodyPr rtlCol="0" anchor="t">
            <a:noAutofit/>
          </a:bodyPr>
          <a:lstStyle/>
          <a:p>
            <a:pPr eaLnBrk="1" fontAlgn="auto" hangingPunct="1">
              <a:lnSpc>
                <a:spcPct val="70000"/>
              </a:lnSpc>
              <a:spcAft>
                <a:spcPts val="0"/>
              </a:spcAft>
              <a:defRPr/>
            </a:pPr>
            <a:r>
              <a:rPr lang="en-US" sz="3600" dirty="0" smtClean="0">
                <a:solidFill>
                  <a:schemeClr val="tx2">
                    <a:lumMod val="75000"/>
                  </a:schemeClr>
                </a:solidFill>
                <a:ea typeface="+mj-ea"/>
                <a:cs typeface="+mj-cs"/>
              </a:rPr>
              <a:t>Data Provenance All Hands Community Meeting</a:t>
            </a:r>
            <a:endParaRPr lang="en-US" sz="3600" dirty="0">
              <a:solidFill>
                <a:schemeClr val="tx2">
                  <a:lumMod val="75000"/>
                </a:schemeClr>
              </a:solidFill>
              <a:ea typeface="+mj-ea"/>
              <a:cs typeface="+mj-cs"/>
            </a:endParaRPr>
          </a:p>
        </p:txBody>
      </p:sp>
      <p:sp>
        <p:nvSpPr>
          <p:cNvPr id="13" name="Subtitle 6"/>
          <p:cNvSpPr txBox="1">
            <a:spLocks/>
          </p:cNvSpPr>
          <p:nvPr/>
        </p:nvSpPr>
        <p:spPr>
          <a:xfrm>
            <a:off x="577018" y="3705225"/>
            <a:ext cx="7240588" cy="381000"/>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lnSpc>
                <a:spcPct val="70000"/>
              </a:lnSpc>
              <a:spcAft>
                <a:spcPts val="0"/>
              </a:spcAft>
              <a:defRPr/>
            </a:pPr>
            <a:r>
              <a:rPr lang="en-US" sz="2000" dirty="0" smtClean="0">
                <a:solidFill>
                  <a:schemeClr val="tx2">
                    <a:lumMod val="75000"/>
                  </a:schemeClr>
                </a:solidFill>
              </a:rPr>
              <a:t>April </a:t>
            </a:r>
            <a:r>
              <a:rPr lang="en-US" sz="2000" dirty="0" smtClean="0">
                <a:solidFill>
                  <a:schemeClr val="tx2">
                    <a:lumMod val="75000"/>
                  </a:schemeClr>
                </a:solidFill>
              </a:rPr>
              <a:t>9th </a:t>
            </a:r>
            <a:r>
              <a:rPr lang="en-US" sz="2000" dirty="0" smtClean="0">
                <a:solidFill>
                  <a:schemeClr val="tx2">
                    <a:lumMod val="75000"/>
                  </a:schemeClr>
                </a:solidFill>
              </a:rPr>
              <a:t>, 2015</a:t>
            </a:r>
            <a:endParaRPr lang="en-US" sz="2000" dirty="0">
              <a:solidFill>
                <a:schemeClr val="tx2">
                  <a:lumMod val="75000"/>
                </a:schemeClr>
              </a:solidFill>
            </a:endParaRPr>
          </a:p>
        </p:txBody>
      </p:sp>
    </p:spTree>
    <p:extLst>
      <p:ext uri="{BB962C8B-B14F-4D97-AF65-F5344CB8AC3E}">
        <p14:creationId xmlns:p14="http://schemas.microsoft.com/office/powerpoint/2010/main" val="24183202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 Out of Scope:</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10</a:t>
            </a:fld>
            <a:endParaRPr lang="en-US" dirty="0"/>
          </a:p>
        </p:txBody>
      </p:sp>
      <p:sp>
        <p:nvSpPr>
          <p:cNvPr id="5" name="Content Placeholder 4"/>
          <p:cNvSpPr txBox="1">
            <a:spLocks noGrp="1"/>
          </p:cNvSpPr>
          <p:nvPr>
            <p:ph idx="1"/>
          </p:nvPr>
        </p:nvSpPr>
        <p:spPr>
          <a:xfrm>
            <a:off x="198980" y="1164311"/>
            <a:ext cx="8229600" cy="4702826"/>
          </a:xfrm>
          <a:prstGeom prst="rect">
            <a:avLst/>
          </a:prstGeom>
          <a:noFill/>
        </p:spPr>
        <p:txBody>
          <a:bodyPr wrap="square" rtlCol="0">
            <a:spAutoFit/>
          </a:bodyPr>
          <a:lstStyle/>
          <a:p>
            <a:pPr marL="0" indent="0">
              <a:buNone/>
            </a:pPr>
            <a:r>
              <a:rPr lang="en-US" sz="1800" b="1" dirty="0" smtClean="0"/>
              <a:t>Assumptions – keep it simple</a:t>
            </a:r>
          </a:p>
          <a:p>
            <a:r>
              <a:rPr lang="en-US" sz="1600" dirty="0" smtClean="0"/>
              <a:t>Black box exchange -EHR </a:t>
            </a:r>
            <a:r>
              <a:rPr lang="en-US" sz="1600" dirty="0"/>
              <a:t>to EHR </a:t>
            </a:r>
          </a:p>
          <a:p>
            <a:r>
              <a:rPr lang="en-US" sz="1600" dirty="0" smtClean="0"/>
              <a:t>Information </a:t>
            </a:r>
            <a:r>
              <a:rPr lang="en-US" sz="1600" dirty="0"/>
              <a:t>interchange begins once the exchange artifact is created </a:t>
            </a:r>
            <a:endParaRPr lang="en-US" sz="1600" dirty="0" smtClean="0"/>
          </a:p>
          <a:p>
            <a:r>
              <a:rPr lang="en-US" sz="1600" dirty="0" smtClean="0"/>
              <a:t>Transport </a:t>
            </a:r>
            <a:r>
              <a:rPr lang="en-US" sz="1600" dirty="0"/>
              <a:t>Content Neutral (the thing doesn’t get changed and is transported intact) </a:t>
            </a:r>
          </a:p>
          <a:p>
            <a:r>
              <a:rPr lang="en-US" sz="1600" dirty="0" smtClean="0"/>
              <a:t>Exchange Artifact </a:t>
            </a:r>
            <a:r>
              <a:rPr lang="en-US" sz="1600" dirty="0"/>
              <a:t>shall not change during </a:t>
            </a:r>
            <a:r>
              <a:rPr lang="en-US" sz="1600" dirty="0" smtClean="0"/>
              <a:t>transport</a:t>
            </a:r>
          </a:p>
          <a:p>
            <a:r>
              <a:rPr lang="en-US" sz="1600" dirty="0" smtClean="0"/>
              <a:t>information required for end to end routing must be present in the un-encrypted metadata (to accommodate instances where the content is encrypted or otherwise not accessible- </a:t>
            </a:r>
          </a:p>
          <a:p>
            <a:r>
              <a:rPr lang="en-US" sz="1600" dirty="0" smtClean="0">
                <a:solidFill>
                  <a:srgbClr val="C00000"/>
                </a:solidFill>
              </a:rPr>
              <a:t>Receiver makes decision to accept message </a:t>
            </a:r>
            <a:r>
              <a:rPr lang="en-US" sz="1600" strike="sngStrike" dirty="0" smtClean="0"/>
              <a:t>Must know sender in order for receiver to accept it</a:t>
            </a:r>
            <a:r>
              <a:rPr lang="en-US" sz="1600" dirty="0" smtClean="0"/>
              <a:t> (trust relationship</a:t>
            </a:r>
            <a:r>
              <a:rPr lang="en-US" sz="1600" strike="sngStrike" dirty="0" smtClean="0"/>
              <a:t>) and trust the transport</a:t>
            </a:r>
          </a:p>
          <a:p>
            <a:pPr marL="0" indent="0">
              <a:buNone/>
            </a:pPr>
            <a:endParaRPr lang="en-US" sz="1800" b="1" dirty="0" smtClean="0"/>
          </a:p>
          <a:p>
            <a:pPr marL="0" indent="0">
              <a:buNone/>
            </a:pPr>
            <a:r>
              <a:rPr lang="en-US" sz="1800" b="1" dirty="0" smtClean="0"/>
              <a:t>Out of Scope</a:t>
            </a:r>
          </a:p>
          <a:p>
            <a:r>
              <a:rPr lang="en-US" sz="1600" dirty="0" smtClean="0"/>
              <a:t>Intermediaries</a:t>
            </a:r>
          </a:p>
          <a:p>
            <a:endParaRPr lang="en-US" sz="1800" b="1" dirty="0" smtClean="0"/>
          </a:p>
          <a:p>
            <a:endParaRPr lang="en-US" sz="2000" dirty="0" smtClean="0"/>
          </a:p>
          <a:p>
            <a:pPr lvl="1"/>
            <a:endParaRPr lang="en-US" sz="2000" dirty="0"/>
          </a:p>
        </p:txBody>
      </p:sp>
    </p:spTree>
    <p:extLst>
      <p:ext uri="{BB962C8B-B14F-4D97-AF65-F5344CB8AC3E}">
        <p14:creationId xmlns:p14="http://schemas.microsoft.com/office/powerpoint/2010/main" val="28033244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41" y="132134"/>
            <a:ext cx="8229600" cy="1020762"/>
          </a:xfrm>
        </p:spPr>
        <p:txBody>
          <a:bodyPr/>
          <a:lstStyle/>
          <a:p>
            <a:r>
              <a:rPr lang="en-US" dirty="0" smtClean="0"/>
              <a:t>Questions For Standards Committee</a:t>
            </a:r>
            <a:endParaRPr lang="en-US" dirty="0"/>
          </a:p>
        </p:txBody>
      </p:sp>
      <p:sp>
        <p:nvSpPr>
          <p:cNvPr id="3" name="Content Placeholder 2"/>
          <p:cNvSpPr>
            <a:spLocks noGrp="1"/>
          </p:cNvSpPr>
          <p:nvPr>
            <p:ph idx="1"/>
          </p:nvPr>
        </p:nvSpPr>
        <p:spPr/>
        <p:txBody>
          <a:bodyPr/>
          <a:lstStyle/>
          <a:p>
            <a:r>
              <a:rPr lang="en-US" sz="1600" dirty="0"/>
              <a:t>Is there a need to associate provenance to artifact itself for end to end transport? (layers to artifact metadata) – System Requirements? </a:t>
            </a:r>
            <a:r>
              <a:rPr lang="en-US" sz="2000" dirty="0"/>
              <a:t> </a:t>
            </a:r>
            <a:r>
              <a:rPr lang="en-US" sz="1600" dirty="0"/>
              <a:t>(Provenance –what is inside and  provenance – who sent it)</a:t>
            </a:r>
            <a:endParaRPr lang="en-US" sz="2000" dirty="0"/>
          </a:p>
          <a:p>
            <a:pPr lvl="1"/>
            <a:r>
              <a:rPr lang="en-US" sz="1400" b="1" dirty="0">
                <a:solidFill>
                  <a:srgbClr val="7030A0"/>
                </a:solidFill>
              </a:rPr>
              <a:t>For Standards Committee</a:t>
            </a:r>
            <a:r>
              <a:rPr lang="en-US" sz="1400" dirty="0"/>
              <a:t>: Is there a need to accommodate provenance associated with the payload as something necessary for end to end transport of the data (receiver may want to know something about the sender prior to opening the exchange artifact)</a:t>
            </a:r>
          </a:p>
          <a:p>
            <a:pPr lvl="1"/>
            <a:r>
              <a:rPr lang="en-US" sz="1400" dirty="0"/>
              <a:t>Addressing payload (CDA sent over direct) vs. message (lab result report transaction HL7 V2 lab report  sent over MLLP)</a:t>
            </a:r>
          </a:p>
          <a:p>
            <a:pPr lvl="2"/>
            <a:r>
              <a:rPr lang="en-US" sz="1000" dirty="0"/>
              <a:t>Look at RESTFUL (in both II an d SR)</a:t>
            </a: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11</a:t>
            </a:fld>
            <a:endParaRPr lang="en-US" dirty="0"/>
          </a:p>
        </p:txBody>
      </p:sp>
    </p:spTree>
    <p:extLst>
      <p:ext uri="{BB962C8B-B14F-4D97-AF65-F5344CB8AC3E}">
        <p14:creationId xmlns:p14="http://schemas.microsoft.com/office/powerpoint/2010/main" val="28972442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1</a:t>
            </a:r>
            <a:endParaRPr lang="en-US" dirty="0"/>
          </a:p>
        </p:txBody>
      </p:sp>
      <p:sp>
        <p:nvSpPr>
          <p:cNvPr id="3" name="Content Placeholder 2"/>
          <p:cNvSpPr>
            <a:spLocks noGrp="1"/>
          </p:cNvSpPr>
          <p:nvPr>
            <p:ph idx="1"/>
          </p:nvPr>
        </p:nvSpPr>
        <p:spPr>
          <a:xfrm>
            <a:off x="314697" y="1208314"/>
            <a:ext cx="8229600" cy="4525963"/>
          </a:xfrm>
        </p:spPr>
        <p:txBody>
          <a:bodyPr>
            <a:normAutofit/>
          </a:bodyPr>
          <a:lstStyle/>
          <a:p>
            <a:r>
              <a:rPr lang="en-US" dirty="0">
                <a:solidFill>
                  <a:schemeClr val="tx1">
                    <a:lumMod val="75000"/>
                    <a:lumOff val="25000"/>
                  </a:schemeClr>
                </a:solidFill>
              </a:rPr>
              <a:t>Define a set of basic/core requirements for provenance for information interchange between EHRs:</a:t>
            </a:r>
          </a:p>
          <a:p>
            <a:pPr marL="571500" lvl="1" indent="-171450"/>
            <a:r>
              <a:rPr lang="en-US" dirty="0">
                <a:solidFill>
                  <a:schemeClr val="tx1">
                    <a:lumMod val="75000"/>
                    <a:lumOff val="25000"/>
                  </a:schemeClr>
                </a:solidFill>
              </a:rPr>
              <a:t>Are there any specific technologies or architecture well suited for us to consider in the implementation guide (e.g.RESTul, Exchange, DIRECT and/or those specified in Meaningful use etc.)</a:t>
            </a:r>
          </a:p>
          <a:p>
            <a:pPr marL="571500" lvl="1" indent="-171450"/>
            <a:r>
              <a:rPr lang="en-US" dirty="0">
                <a:solidFill>
                  <a:schemeClr val="tx1">
                    <a:lumMod val="75000"/>
                    <a:lumOff val="25000"/>
                  </a:schemeClr>
                </a:solidFill>
              </a:rPr>
              <a:t>What transactions need to be specified in the IG? (For example IHE specification </a:t>
            </a:r>
            <a:r>
              <a:rPr lang="en-US" i="1" dirty="0">
                <a:solidFill>
                  <a:schemeClr val="tx1">
                    <a:lumMod val="75000"/>
                    <a:lumOff val="25000"/>
                  </a:schemeClr>
                </a:solidFill>
              </a:rPr>
              <a:t>ABC</a:t>
            </a:r>
            <a:r>
              <a:rPr lang="en-US" dirty="0" smtClean="0">
                <a:solidFill>
                  <a:schemeClr val="tx1">
                    <a:lumMod val="75000"/>
                    <a:lumOff val="25000"/>
                  </a:schemeClr>
                </a:solidFill>
              </a:rPr>
              <a:t>…)</a:t>
            </a:r>
          </a:p>
          <a:p>
            <a:pPr marL="400050" lvl="1" indent="0">
              <a:buNone/>
            </a:pPr>
            <a:endParaRPr lang="en-US" dirty="0">
              <a:solidFill>
                <a:schemeClr val="tx1">
                  <a:lumMod val="75000"/>
                  <a:lumOff val="25000"/>
                </a:schemeClr>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12</a:t>
            </a:fld>
            <a:endParaRPr lang="en-US" dirty="0"/>
          </a:p>
        </p:txBody>
      </p:sp>
    </p:spTree>
    <p:extLst>
      <p:ext uri="{BB962C8B-B14F-4D97-AF65-F5344CB8AC3E}">
        <p14:creationId xmlns:p14="http://schemas.microsoft.com/office/powerpoint/2010/main" val="7882674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Elements for Consideration:</a:t>
            </a:r>
            <a:endParaRPr lang="en-US" dirty="0"/>
          </a:p>
        </p:txBody>
      </p:sp>
      <p:sp>
        <p:nvSpPr>
          <p:cNvPr id="3" name="Content Placeholder 2"/>
          <p:cNvSpPr>
            <a:spLocks noGrp="1"/>
          </p:cNvSpPr>
          <p:nvPr>
            <p:ph idx="1"/>
          </p:nvPr>
        </p:nvSpPr>
        <p:spPr>
          <a:xfrm>
            <a:off x="374072" y="1481447"/>
            <a:ext cx="2689761" cy="4681847"/>
          </a:xfrm>
        </p:spPr>
        <p:txBody>
          <a:bodyPr>
            <a:normAutofit fontScale="32500" lnSpcReduction="20000"/>
          </a:bodyPr>
          <a:lstStyle/>
          <a:p>
            <a:pPr marL="0" indent="0">
              <a:buNone/>
            </a:pPr>
            <a:r>
              <a:rPr lang="en-US" sz="3700" b="1" dirty="0" smtClean="0"/>
              <a:t>Interoperability Roadmap (page 80)</a:t>
            </a:r>
          </a:p>
          <a:p>
            <a:pPr marL="0" indent="0">
              <a:buNone/>
            </a:pPr>
            <a:r>
              <a:rPr lang="en-US" sz="3700" dirty="0">
                <a:hlinkClick r:id="rId3"/>
              </a:rPr>
              <a:t>http://www.healthit.gov/sites/default/files/nationwide-interoperability-roadmap-draft-version-1.0.pdf</a:t>
            </a:r>
            <a:endParaRPr lang="en-US" sz="3700" b="1" dirty="0" smtClean="0"/>
          </a:p>
          <a:p>
            <a:pPr marL="0" indent="0">
              <a:buNone/>
            </a:pPr>
            <a:endParaRPr lang="en-US" dirty="0" smtClean="0"/>
          </a:p>
          <a:p>
            <a:r>
              <a:rPr lang="en-US" sz="3700" dirty="0" smtClean="0"/>
              <a:t>Patient </a:t>
            </a:r>
            <a:r>
              <a:rPr lang="en-US" sz="3700" dirty="0"/>
              <a:t>name </a:t>
            </a:r>
            <a:r>
              <a:rPr lang="en-US" sz="3700" dirty="0">
                <a:solidFill>
                  <a:srgbClr val="FF0000"/>
                </a:solidFill>
              </a:rPr>
              <a:t>*</a:t>
            </a:r>
          </a:p>
          <a:p>
            <a:r>
              <a:rPr lang="en-US" sz="3700" dirty="0" smtClean="0"/>
              <a:t>Sex </a:t>
            </a:r>
            <a:r>
              <a:rPr lang="en-US" sz="3700" dirty="0" smtClean="0">
                <a:solidFill>
                  <a:srgbClr val="FF0000"/>
                </a:solidFill>
              </a:rPr>
              <a:t>*</a:t>
            </a:r>
            <a:endParaRPr lang="en-US" sz="3700" dirty="0">
              <a:solidFill>
                <a:srgbClr val="FF0000"/>
              </a:solidFill>
            </a:endParaRPr>
          </a:p>
          <a:p>
            <a:r>
              <a:rPr lang="en-US" sz="3700" dirty="0" smtClean="0"/>
              <a:t>Date </a:t>
            </a:r>
            <a:r>
              <a:rPr lang="en-US" sz="3700" dirty="0"/>
              <a:t>of birth </a:t>
            </a:r>
            <a:r>
              <a:rPr lang="en-US" sz="3700" dirty="0" smtClean="0">
                <a:solidFill>
                  <a:srgbClr val="FF0000"/>
                </a:solidFill>
              </a:rPr>
              <a:t>*</a:t>
            </a:r>
            <a:endParaRPr lang="en-US" sz="3700" dirty="0">
              <a:solidFill>
                <a:srgbClr val="FF0000"/>
              </a:solidFill>
            </a:endParaRPr>
          </a:p>
          <a:p>
            <a:r>
              <a:rPr lang="en-US" sz="3700" dirty="0" smtClean="0"/>
              <a:t>Race </a:t>
            </a:r>
            <a:endParaRPr lang="en-US" sz="3700" dirty="0"/>
          </a:p>
          <a:p>
            <a:r>
              <a:rPr lang="en-US" sz="3700" dirty="0" smtClean="0"/>
              <a:t>Ethnicity </a:t>
            </a:r>
            <a:endParaRPr lang="en-US" sz="3700" dirty="0"/>
          </a:p>
          <a:p>
            <a:r>
              <a:rPr lang="en-US" sz="3700" dirty="0" smtClean="0"/>
              <a:t>Preferred </a:t>
            </a:r>
            <a:r>
              <a:rPr lang="en-US" sz="3700" dirty="0"/>
              <a:t>language </a:t>
            </a:r>
          </a:p>
          <a:p>
            <a:r>
              <a:rPr lang="en-US" sz="3700" dirty="0" smtClean="0"/>
              <a:t>Smoking </a:t>
            </a:r>
            <a:r>
              <a:rPr lang="en-US" sz="3700" dirty="0"/>
              <a:t>status </a:t>
            </a:r>
          </a:p>
          <a:p>
            <a:r>
              <a:rPr lang="en-US" sz="3700" dirty="0" smtClean="0"/>
              <a:t>Problems </a:t>
            </a:r>
            <a:endParaRPr lang="en-US" sz="3700" dirty="0"/>
          </a:p>
          <a:p>
            <a:r>
              <a:rPr lang="en-US" sz="3700" dirty="0" smtClean="0"/>
              <a:t>Medications </a:t>
            </a:r>
            <a:endParaRPr lang="en-US" sz="3700" dirty="0"/>
          </a:p>
          <a:p>
            <a:r>
              <a:rPr lang="en-US" sz="3700" dirty="0" smtClean="0"/>
              <a:t>Medication </a:t>
            </a:r>
            <a:r>
              <a:rPr lang="en-US" sz="3700" dirty="0"/>
              <a:t>allergies </a:t>
            </a:r>
          </a:p>
          <a:p>
            <a:r>
              <a:rPr lang="en-US" sz="3700" dirty="0" smtClean="0"/>
              <a:t>Laboratory </a:t>
            </a:r>
            <a:r>
              <a:rPr lang="en-US" sz="3700" dirty="0"/>
              <a:t>test(s) </a:t>
            </a:r>
          </a:p>
          <a:p>
            <a:r>
              <a:rPr lang="en-US" sz="3700" dirty="0" smtClean="0"/>
              <a:t>Laboratory </a:t>
            </a:r>
            <a:r>
              <a:rPr lang="en-US" sz="3700" dirty="0"/>
              <a:t>value(s)/result(s) </a:t>
            </a:r>
          </a:p>
          <a:p>
            <a:r>
              <a:rPr lang="en-US" sz="3700" dirty="0" smtClean="0"/>
              <a:t>Vital </a:t>
            </a:r>
            <a:r>
              <a:rPr lang="en-US" sz="3700" dirty="0"/>
              <a:t>signs </a:t>
            </a:r>
          </a:p>
          <a:p>
            <a:r>
              <a:rPr lang="en-US" sz="3700" dirty="0" smtClean="0"/>
              <a:t>Care </a:t>
            </a:r>
            <a:r>
              <a:rPr lang="en-US" sz="3700" dirty="0"/>
              <a:t>plan field(s), including goals and instructions </a:t>
            </a:r>
          </a:p>
          <a:p>
            <a:r>
              <a:rPr lang="en-US" sz="3700" dirty="0" smtClean="0"/>
              <a:t>Procedures </a:t>
            </a:r>
            <a:endParaRPr lang="en-US" sz="3700" dirty="0"/>
          </a:p>
          <a:p>
            <a:r>
              <a:rPr lang="en-US" sz="3700" dirty="0" smtClean="0"/>
              <a:t>Care </a:t>
            </a:r>
            <a:r>
              <a:rPr lang="en-US" sz="3700" dirty="0"/>
              <a:t>team members </a:t>
            </a:r>
          </a:p>
          <a:p>
            <a:r>
              <a:rPr lang="en-US" sz="3700" dirty="0" smtClean="0"/>
              <a:t>Immunizations </a:t>
            </a:r>
            <a:endParaRPr lang="en-US" sz="3700" dirty="0"/>
          </a:p>
          <a:p>
            <a:r>
              <a:rPr lang="en-US" sz="3700" dirty="0" smtClean="0"/>
              <a:t>Unique </a:t>
            </a:r>
            <a:r>
              <a:rPr lang="en-US" sz="3700" dirty="0"/>
              <a:t>device identifier(s) for a patient’s implantable device(s) </a:t>
            </a:r>
          </a:p>
          <a:p>
            <a:r>
              <a:rPr lang="en-US" sz="3700" dirty="0" smtClean="0"/>
              <a:t>Notes/narrative </a:t>
            </a:r>
            <a:endParaRPr lang="en-US" sz="3700" dirty="0"/>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13</a:t>
            </a:fld>
            <a:endParaRPr lang="en-US" dirty="0"/>
          </a:p>
        </p:txBody>
      </p:sp>
      <p:sp>
        <p:nvSpPr>
          <p:cNvPr id="5" name="Content Placeholder 2"/>
          <p:cNvSpPr txBox="1">
            <a:spLocks/>
          </p:cNvSpPr>
          <p:nvPr/>
        </p:nvSpPr>
        <p:spPr>
          <a:xfrm>
            <a:off x="3459677" y="1478478"/>
            <a:ext cx="2689761" cy="5649686"/>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b="1" dirty="0" smtClean="0"/>
              <a:t>Notice for Proposed Rule Making (page 148)</a:t>
            </a:r>
          </a:p>
          <a:p>
            <a:pPr marL="0" indent="0">
              <a:buNone/>
            </a:pPr>
            <a:r>
              <a:rPr lang="en-US" sz="4800" b="1" dirty="0">
                <a:hlinkClick r:id="rId4"/>
              </a:rPr>
              <a:t>https://</a:t>
            </a:r>
            <a:r>
              <a:rPr lang="en-US" sz="4800" b="1" dirty="0" smtClean="0">
                <a:hlinkClick r:id="rId4"/>
              </a:rPr>
              <a:t>s3.amazonaws.com/public-inspection.federalregister.gov/2015-06612.pdf</a:t>
            </a:r>
            <a:r>
              <a:rPr lang="en-US" sz="4800" b="1" dirty="0" smtClean="0"/>
              <a:t> </a:t>
            </a:r>
          </a:p>
          <a:p>
            <a:r>
              <a:rPr lang="en-US" sz="4800" dirty="0" smtClean="0"/>
              <a:t>TIN</a:t>
            </a:r>
            <a:r>
              <a:rPr lang="en-US" sz="4800" dirty="0" smtClean="0">
                <a:solidFill>
                  <a:srgbClr val="FF0000"/>
                </a:solidFill>
              </a:rPr>
              <a:t>*</a:t>
            </a:r>
            <a:endParaRPr lang="en-US" sz="4800" dirty="0">
              <a:solidFill>
                <a:srgbClr val="FF0000"/>
              </a:solidFill>
            </a:endParaRPr>
          </a:p>
          <a:p>
            <a:r>
              <a:rPr lang="en-US" sz="4800" dirty="0" smtClean="0"/>
              <a:t>NPI</a:t>
            </a:r>
            <a:r>
              <a:rPr lang="en-US" sz="4800" dirty="0" smtClean="0">
                <a:solidFill>
                  <a:srgbClr val="FF0000"/>
                </a:solidFill>
              </a:rPr>
              <a:t>*</a:t>
            </a:r>
            <a:endParaRPr lang="en-US" sz="4800" dirty="0">
              <a:solidFill>
                <a:srgbClr val="FF0000"/>
              </a:solidFill>
            </a:endParaRPr>
          </a:p>
          <a:p>
            <a:r>
              <a:rPr lang="en-US" sz="4800" dirty="0" smtClean="0"/>
              <a:t>Provider type</a:t>
            </a:r>
            <a:r>
              <a:rPr lang="en-US" sz="4800" dirty="0" smtClean="0">
                <a:solidFill>
                  <a:srgbClr val="FF0000"/>
                </a:solidFill>
              </a:rPr>
              <a:t>*</a:t>
            </a:r>
            <a:endParaRPr lang="en-US" sz="4800" dirty="0">
              <a:solidFill>
                <a:srgbClr val="FF0000"/>
              </a:solidFill>
            </a:endParaRPr>
          </a:p>
          <a:p>
            <a:r>
              <a:rPr lang="en-US" sz="4800" dirty="0" smtClean="0"/>
              <a:t>Patient insurance</a:t>
            </a:r>
            <a:endParaRPr lang="en-US" sz="4800" dirty="0"/>
          </a:p>
          <a:p>
            <a:r>
              <a:rPr lang="en-US" sz="4800" dirty="0" smtClean="0"/>
              <a:t>Patient age</a:t>
            </a:r>
            <a:endParaRPr lang="en-US" sz="4800" dirty="0"/>
          </a:p>
          <a:p>
            <a:r>
              <a:rPr lang="en-US" sz="4800" dirty="0" smtClean="0"/>
              <a:t>Patient </a:t>
            </a:r>
            <a:r>
              <a:rPr lang="en-US" sz="4800" dirty="0"/>
              <a:t>sex in accordance with the standard specified in </a:t>
            </a:r>
            <a:r>
              <a:rPr lang="en-US" sz="4800" dirty="0" smtClean="0"/>
              <a:t>§ 70.207(n</a:t>
            </a:r>
            <a:r>
              <a:rPr lang="en-US" sz="4800" dirty="0"/>
              <a:t>)(1) (</a:t>
            </a:r>
            <a:r>
              <a:rPr lang="en-US" sz="4800" dirty="0" smtClean="0"/>
              <a:t>HL7Version </a:t>
            </a:r>
            <a:r>
              <a:rPr lang="en-US" sz="4800" dirty="0"/>
              <a:t>3</a:t>
            </a:r>
            <a:r>
              <a:rPr lang="en-US" sz="4800" dirty="0" smtClean="0"/>
              <a:t>)</a:t>
            </a:r>
            <a:endParaRPr lang="en-US" sz="4800" dirty="0"/>
          </a:p>
          <a:p>
            <a:r>
              <a:rPr lang="en-US" sz="4800" dirty="0" smtClean="0"/>
              <a:t>Patient </a:t>
            </a:r>
            <a:r>
              <a:rPr lang="en-US" sz="4800" dirty="0"/>
              <a:t>race and ethnicity in accordance with the standards specified in </a:t>
            </a:r>
            <a:r>
              <a:rPr lang="en-US" sz="4800" dirty="0" smtClean="0"/>
              <a:t>§170.207(f</a:t>
            </a:r>
            <a:r>
              <a:rPr lang="en-US" sz="4800" dirty="0"/>
              <a:t>)(1) (OMB standard) and, at a minimum, (f)(2) (“Race &amp; Ethnicity </a:t>
            </a:r>
            <a:r>
              <a:rPr lang="en-US" sz="4800" dirty="0" smtClean="0"/>
              <a:t>–CDC</a:t>
            </a:r>
            <a:r>
              <a:rPr lang="en-US" sz="4800" dirty="0"/>
              <a:t>” code system in the PHIN VADS</a:t>
            </a:r>
            <a:r>
              <a:rPr lang="en-US" sz="4800" dirty="0" smtClean="0"/>
              <a:t>)</a:t>
            </a:r>
            <a:endParaRPr lang="en-US" sz="4800" dirty="0"/>
          </a:p>
          <a:p>
            <a:r>
              <a:rPr lang="en-US" sz="4800" dirty="0" smtClean="0"/>
              <a:t>Patient </a:t>
            </a:r>
            <a:r>
              <a:rPr lang="en-US" sz="4800" dirty="0"/>
              <a:t>problem list data in accordance with, at a minimum, the version of </a:t>
            </a:r>
            <a:r>
              <a:rPr lang="en-US" sz="4800" dirty="0" smtClean="0"/>
              <a:t>the standard </a:t>
            </a:r>
            <a:r>
              <a:rPr lang="en-US" sz="4800" dirty="0"/>
              <a:t>specified in § 170.207(a)(4) (September 2014 Release of the U.S. </a:t>
            </a:r>
            <a:r>
              <a:rPr lang="en-US" sz="4800" dirty="0" smtClean="0"/>
              <a:t>Edition of </a:t>
            </a:r>
            <a:r>
              <a:rPr lang="en-US" sz="4800" dirty="0"/>
              <a:t>SNOMED CT</a:t>
            </a:r>
            <a:r>
              <a:rPr lang="en-US" sz="4800" dirty="0" smtClean="0"/>
              <a:t>®)</a:t>
            </a:r>
            <a:endParaRPr lang="en-US" sz="4800" dirty="0"/>
          </a:p>
          <a:p>
            <a:r>
              <a:rPr lang="en-US" sz="4800" dirty="0" smtClean="0"/>
              <a:t>Practice </a:t>
            </a:r>
            <a:r>
              <a:rPr lang="en-US" sz="4800" dirty="0"/>
              <a:t>site </a:t>
            </a:r>
            <a:r>
              <a:rPr lang="en-US" sz="4800" dirty="0" smtClean="0"/>
              <a:t>address</a:t>
            </a:r>
            <a:r>
              <a:rPr lang="en-US" sz="4800" dirty="0" smtClean="0">
                <a:solidFill>
                  <a:srgbClr val="FF0000"/>
                </a:solidFill>
              </a:rPr>
              <a:t>*</a:t>
            </a:r>
          </a:p>
          <a:p>
            <a:endParaRPr lang="en-US" dirty="0"/>
          </a:p>
        </p:txBody>
      </p:sp>
      <p:sp>
        <p:nvSpPr>
          <p:cNvPr id="6" name="Rounded Rectangular Callout 5"/>
          <p:cNvSpPr/>
          <p:nvPr/>
        </p:nvSpPr>
        <p:spPr>
          <a:xfrm>
            <a:off x="6293922" y="997528"/>
            <a:ext cx="2850078" cy="2470068"/>
          </a:xfrm>
          <a:prstGeom prst="wedgeRoundRectCallout">
            <a:avLst>
              <a:gd name="adj1" fmla="val -53460"/>
              <a:gd name="adj2" fmla="val 6810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dirty="0" smtClean="0"/>
              <a:t>Provenance should be captured on all clinical and administrative information</a:t>
            </a:r>
          </a:p>
          <a:p>
            <a:pPr marL="285750" indent="-285750">
              <a:buFont typeface="Arial" panose="020B0604020202020204" pitchFamily="34" charset="0"/>
              <a:buChar char="•"/>
            </a:pPr>
            <a:r>
              <a:rPr lang="en-US" sz="1400" dirty="0" smtClean="0"/>
              <a:t>* Elements on this list that are appropriate to include in provenance of other elements are those related to the demographics of the author</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6783897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020762"/>
          </a:xfrm>
        </p:spPr>
        <p:txBody>
          <a:bodyPr>
            <a:normAutofit fontScale="90000"/>
          </a:bodyPr>
          <a:lstStyle/>
          <a:p>
            <a:r>
              <a:rPr lang="en-US" dirty="0" smtClean="0"/>
              <a:t>What do we need to </a:t>
            </a:r>
            <a:r>
              <a:rPr lang="en-US" dirty="0" smtClean="0"/>
              <a:t>know?</a:t>
            </a:r>
            <a:br>
              <a:rPr lang="en-US" dirty="0" smtClean="0"/>
            </a:br>
            <a:r>
              <a:rPr lang="en-US" dirty="0" smtClean="0"/>
              <a:t>Goal 1: Core </a:t>
            </a:r>
            <a:r>
              <a:rPr lang="en-US" dirty="0" smtClean="0"/>
              <a:t>requirements – </a:t>
            </a:r>
            <a:br>
              <a:rPr lang="en-US" dirty="0" smtClean="0"/>
            </a:b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32407230"/>
              </p:ext>
            </p:extLst>
          </p:nvPr>
        </p:nvGraphicFramePr>
        <p:xfrm>
          <a:off x="187060" y="1046074"/>
          <a:ext cx="8882512" cy="4899099"/>
        </p:xfrm>
        <a:graphic>
          <a:graphicData uri="http://schemas.openxmlformats.org/drawingml/2006/table">
            <a:tbl>
              <a:tblPr firstRow="1" bandRow="1">
                <a:tableStyleId>{5C22544A-7EE6-4342-B048-85BDC9FD1C3A}</a:tableStyleId>
              </a:tblPr>
              <a:tblGrid>
                <a:gridCol w="3906475"/>
                <a:gridCol w="2579385"/>
                <a:gridCol w="2396652"/>
              </a:tblGrid>
              <a:tr h="370840">
                <a:tc>
                  <a:txBody>
                    <a:bodyPr/>
                    <a:lstStyle/>
                    <a:p>
                      <a:r>
                        <a:rPr lang="en-US" sz="1400" dirty="0" smtClean="0"/>
                        <a:t>What do I need to know</a:t>
                      </a:r>
                      <a:endParaRPr lang="en-US" sz="1400" dirty="0"/>
                    </a:p>
                  </a:txBody>
                  <a:tcPr/>
                </a:tc>
                <a:tc>
                  <a:txBody>
                    <a:bodyPr/>
                    <a:lstStyle/>
                    <a:p>
                      <a:r>
                        <a:rPr lang="en-US" sz="1400" dirty="0" smtClean="0"/>
                        <a:t>Data Element</a:t>
                      </a:r>
                      <a:endParaRPr lang="en-US" sz="1400" dirty="0"/>
                    </a:p>
                  </a:txBody>
                  <a:tcPr/>
                </a:tc>
                <a:tc>
                  <a:txBody>
                    <a:bodyPr/>
                    <a:lstStyle/>
                    <a:p>
                      <a:r>
                        <a:rPr lang="en-US" sz="1400" dirty="0" smtClean="0"/>
                        <a:t>Does it map to a DE in the System Requirement SWG? </a:t>
                      </a:r>
                      <a:endParaRPr lang="en-US" sz="1400" dirty="0"/>
                    </a:p>
                  </a:txBody>
                  <a:tcPr/>
                </a:tc>
              </a:tr>
              <a:tr h="1470925">
                <a:tc>
                  <a:txBody>
                    <a:bodyPr/>
                    <a:lstStyle/>
                    <a:p>
                      <a:r>
                        <a:rPr lang="en-US" sz="1400" dirty="0" smtClean="0"/>
                        <a:t>Who is the sender?</a:t>
                      </a:r>
                    </a:p>
                    <a:p>
                      <a:r>
                        <a:rPr lang="en-US" sz="1400" dirty="0" smtClean="0">
                          <a:solidFill>
                            <a:srgbClr val="C00000"/>
                          </a:solidFill>
                        </a:rPr>
                        <a:t>May be original</a:t>
                      </a:r>
                      <a:r>
                        <a:rPr lang="en-US" sz="1400" baseline="0" dirty="0" smtClean="0">
                          <a:solidFill>
                            <a:srgbClr val="C00000"/>
                          </a:solidFill>
                        </a:rPr>
                        <a:t> </a:t>
                      </a:r>
                      <a:r>
                        <a:rPr lang="en-US" sz="1400" dirty="0" smtClean="0">
                          <a:solidFill>
                            <a:srgbClr val="C00000"/>
                          </a:solidFill>
                        </a:rPr>
                        <a:t>organization, original</a:t>
                      </a:r>
                      <a:r>
                        <a:rPr lang="en-US" sz="1400" baseline="0" dirty="0" smtClean="0">
                          <a:solidFill>
                            <a:srgbClr val="C00000"/>
                          </a:solidFill>
                        </a:rPr>
                        <a:t> individual or a combination</a:t>
                      </a:r>
                      <a:endParaRPr lang="en-US" sz="1400" dirty="0">
                        <a:solidFill>
                          <a:srgbClr val="C00000"/>
                        </a:solidFill>
                      </a:endParaRPr>
                    </a:p>
                  </a:txBody>
                  <a:tcPr/>
                </a:tc>
                <a:tc>
                  <a:txBody>
                    <a:bodyPr/>
                    <a:lstStyle/>
                    <a:p>
                      <a:pPr marL="285750" indent="-285750">
                        <a:buFont typeface="Arial" panose="020B0604020202020204" pitchFamily="34" charset="0"/>
                        <a:buChar char="•"/>
                      </a:pPr>
                      <a:r>
                        <a:rPr lang="en-US" sz="1400" dirty="0" smtClean="0"/>
                        <a:t>Organization name</a:t>
                      </a:r>
                    </a:p>
                    <a:p>
                      <a:pPr marL="285750" indent="-285750">
                        <a:buFont typeface="Arial" panose="020B0604020202020204" pitchFamily="34" charset="0"/>
                        <a:buChar char="•"/>
                      </a:pPr>
                      <a:r>
                        <a:rPr lang="en-US" sz="1400" dirty="0" smtClean="0"/>
                        <a:t>org ID</a:t>
                      </a:r>
                    </a:p>
                    <a:p>
                      <a:pPr marL="285750" indent="-285750">
                        <a:buFont typeface="Arial" panose="020B0604020202020204" pitchFamily="34" charset="0"/>
                        <a:buChar char="•"/>
                      </a:pPr>
                      <a:r>
                        <a:rPr lang="en-US" sz="1400" dirty="0" smtClean="0"/>
                        <a:t>Individual</a:t>
                      </a:r>
                      <a:r>
                        <a:rPr lang="en-US" sz="1400" baseline="0" dirty="0" smtClean="0"/>
                        <a:t> Name</a:t>
                      </a:r>
                    </a:p>
                    <a:p>
                      <a:pPr marL="285750" indent="-285750">
                        <a:buFont typeface="Arial" panose="020B0604020202020204" pitchFamily="34" charset="0"/>
                        <a:buChar char="•"/>
                      </a:pPr>
                      <a:r>
                        <a:rPr lang="en-US" sz="1400" baseline="0" dirty="0" smtClean="0"/>
                        <a:t>Individual ID</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Sender Location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1" baseline="0" dirty="0" smtClean="0">
                          <a:solidFill>
                            <a:schemeClr val="tx1">
                              <a:lumMod val="65000"/>
                              <a:lumOff val="35000"/>
                            </a:schemeClr>
                          </a:solidFill>
                        </a:rPr>
                        <a:t>PARKING LOT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1" baseline="0" dirty="0" smtClean="0">
                          <a:solidFill>
                            <a:schemeClr val="tx1">
                              <a:lumMod val="65000"/>
                              <a:lumOff val="35000"/>
                            </a:schemeClr>
                          </a:solidFill>
                        </a:rPr>
                        <a:t>On Behalf of (e.g. type)</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1" baseline="0" dirty="0" smtClean="0">
                          <a:solidFill>
                            <a:schemeClr val="tx1">
                              <a:lumMod val="65000"/>
                              <a:lumOff val="35000"/>
                            </a:schemeClr>
                          </a:solidFill>
                        </a:rPr>
                        <a:t>Device (might come up as SR activities) </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i="1" baseline="0" dirty="0" smtClean="0">
                          <a:solidFill>
                            <a:schemeClr val="tx1">
                              <a:lumMod val="65000"/>
                              <a:lumOff val="35000"/>
                            </a:schemeClr>
                          </a:solidFill>
                        </a:rPr>
                        <a:t>Author (too complex for initial goal)</a:t>
                      </a:r>
                      <a:endParaRPr lang="en-US" sz="1400" i="1" dirty="0" smtClean="0">
                        <a:solidFill>
                          <a:schemeClr val="tx1">
                            <a:lumMod val="65000"/>
                            <a:lumOff val="35000"/>
                          </a:schemeClr>
                        </a:solidFill>
                      </a:endParaRPr>
                    </a:p>
                  </a:txBody>
                  <a:tcPr/>
                </a:tc>
              </a:tr>
              <a:tr h="370840">
                <a:tc>
                  <a:txBody>
                    <a:bodyPr/>
                    <a:lstStyle/>
                    <a:p>
                      <a:r>
                        <a:rPr lang="en-US" sz="1400" dirty="0" smtClean="0"/>
                        <a:t>What is being sent (do we need to identify anything</a:t>
                      </a:r>
                      <a:r>
                        <a:rPr lang="en-US" sz="1400" baseline="0" dirty="0" smtClean="0"/>
                        <a:t> about the content)?</a:t>
                      </a:r>
                    </a:p>
                    <a:p>
                      <a:r>
                        <a:rPr lang="en-US" sz="1400" baseline="0" dirty="0" smtClean="0">
                          <a:solidFill>
                            <a:srgbClr val="C00000"/>
                          </a:solidFill>
                        </a:rPr>
                        <a:t>Content Profile  [one  or combination: CCDA, Message (x12 or hl7v2) that can be wrapped and sent over content neutral transport]</a:t>
                      </a:r>
                      <a:endParaRPr lang="en-US" sz="1400" dirty="0">
                        <a:solidFill>
                          <a:srgbClr val="C00000"/>
                        </a:solidFill>
                      </a:endParaRPr>
                    </a:p>
                  </a:txBody>
                  <a:tcPr/>
                </a:tc>
                <a:tc>
                  <a:txBody>
                    <a:bodyPr/>
                    <a:lstStyle/>
                    <a:p>
                      <a:r>
                        <a:rPr lang="en-US" sz="1400" dirty="0" smtClean="0"/>
                        <a:t>Transaction, Transaction</a:t>
                      </a:r>
                      <a:r>
                        <a:rPr lang="en-US" sz="1400" baseline="0" dirty="0" smtClean="0"/>
                        <a:t> Type (CCDA, v2.x message)</a:t>
                      </a:r>
                    </a:p>
                    <a:p>
                      <a:r>
                        <a:rPr lang="en-US" sz="1400" baseline="0" dirty="0" smtClean="0">
                          <a:solidFill>
                            <a:srgbClr val="C00000"/>
                          </a:solidFill>
                        </a:rPr>
                        <a:t>Provider Directory Content Profile</a:t>
                      </a:r>
                    </a:p>
                    <a:p>
                      <a:r>
                        <a:rPr lang="en-US" sz="1400" baseline="0" dirty="0" smtClean="0">
                          <a:solidFill>
                            <a:srgbClr val="C00000"/>
                          </a:solidFill>
                        </a:rPr>
                        <a:t>FHIR Resources</a:t>
                      </a:r>
                      <a:endParaRPr lang="en-US" sz="1400" dirty="0">
                        <a:solidFill>
                          <a:srgbClr val="C00000"/>
                        </a:solidFill>
                      </a:endParaRPr>
                    </a:p>
                  </a:txBody>
                  <a:tcPr/>
                </a:tc>
                <a:tc>
                  <a:txBody>
                    <a:bodyPr/>
                    <a:lstStyle/>
                    <a:p>
                      <a:endParaRPr lang="en-US" dirty="0"/>
                    </a:p>
                  </a:txBody>
                  <a:tcPr/>
                </a:tc>
              </a:tr>
              <a:tr h="9598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C00000"/>
                          </a:solidFill>
                        </a:rPr>
                        <a:t>Request Response ID</a:t>
                      </a:r>
                    </a:p>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C00000"/>
                          </a:solidFill>
                        </a:rPr>
                        <a:t>Get</a:t>
                      </a:r>
                      <a:r>
                        <a:rPr lang="en-US" sz="1400" baseline="0" dirty="0" smtClean="0">
                          <a:solidFill>
                            <a:srgbClr val="C00000"/>
                          </a:solidFill>
                        </a:rPr>
                        <a:t> some form of query ID to respond to request (echo back original data)</a:t>
                      </a:r>
                      <a:endParaRPr lang="en-US" sz="1400" dirty="0" smtClean="0">
                        <a:solidFill>
                          <a:srgbClr val="C00000"/>
                        </a:solidFill>
                      </a:endParaRPr>
                    </a:p>
                  </a:txBody>
                  <a:tcPr/>
                </a:tc>
                <a:tc>
                  <a:txBody>
                    <a:bodyPr/>
                    <a:lstStyle/>
                    <a:p>
                      <a:endParaRPr lang="en-US" dirty="0"/>
                    </a:p>
                  </a:txBody>
                  <a:tcPr/>
                </a:tc>
              </a:tr>
              <a:tr h="421050">
                <a:tc>
                  <a:txBody>
                    <a:bodyPr/>
                    <a:lstStyle/>
                    <a:p>
                      <a:r>
                        <a:rPr lang="en-US" sz="1400" dirty="0" smtClean="0"/>
                        <a:t>Time being sent</a:t>
                      </a:r>
                      <a:endParaRPr lang="en-US" sz="1400" dirty="0"/>
                    </a:p>
                  </a:txBody>
                  <a:tcPr/>
                </a:tc>
                <a:tc>
                  <a:txBody>
                    <a:bodyPr/>
                    <a:lstStyle/>
                    <a:p>
                      <a:r>
                        <a:rPr lang="en-US" sz="1400" dirty="0" smtClean="0"/>
                        <a:t>Timestamp</a:t>
                      </a:r>
                      <a:endParaRPr lang="en-US" sz="1400" dirty="0"/>
                    </a:p>
                  </a:txBody>
                  <a:tcPr/>
                </a:tc>
                <a:tc>
                  <a:txBody>
                    <a:bodyPr/>
                    <a:lstStyle/>
                    <a:p>
                      <a:endParaRPr lang="en-US" dirty="0"/>
                    </a:p>
                  </a:txBody>
                  <a:tcPr/>
                </a:tc>
              </a:tr>
              <a:tr h="370840">
                <a:tc>
                  <a:txBody>
                    <a:bodyPr/>
                    <a:lstStyle/>
                    <a:p>
                      <a:r>
                        <a:rPr lang="en-US" sz="1400" dirty="0" smtClean="0"/>
                        <a:t>Intended</a:t>
                      </a:r>
                      <a:r>
                        <a:rPr lang="en-US" sz="1400" baseline="0" dirty="0" smtClean="0"/>
                        <a:t> Recipient</a:t>
                      </a:r>
                      <a:endParaRPr lang="en-US" sz="1400" dirty="0"/>
                    </a:p>
                  </a:txBody>
                  <a:tcPr/>
                </a:tc>
                <a:tc>
                  <a:txBody>
                    <a:bodyPr/>
                    <a:lstStyle/>
                    <a:p>
                      <a:r>
                        <a:rPr lang="en-US" sz="1400" dirty="0" smtClean="0"/>
                        <a:t>Receiver </a:t>
                      </a:r>
                      <a:endParaRPr lang="en-US" sz="1400" dirty="0"/>
                    </a:p>
                  </a:txBody>
                  <a:tcPr/>
                </a:tc>
                <a:tc>
                  <a:txBody>
                    <a:bodyPr/>
                    <a:lstStyle/>
                    <a:p>
                      <a:endParaRPr lang="en-US" dirty="0"/>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14</a:t>
            </a:fld>
            <a:endParaRPr lang="en-US" dirty="0"/>
          </a:p>
        </p:txBody>
      </p:sp>
    </p:spTree>
    <p:extLst>
      <p:ext uri="{BB962C8B-B14F-4D97-AF65-F5344CB8AC3E}">
        <p14:creationId xmlns:p14="http://schemas.microsoft.com/office/powerpoint/2010/main" val="22218198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 2: Payloads</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15</a:t>
            </a:fld>
            <a:endParaRPr lang="en-US" dirty="0"/>
          </a:p>
        </p:txBody>
      </p:sp>
    </p:spTree>
    <p:extLst>
      <p:ext uri="{BB962C8B-B14F-4D97-AF65-F5344CB8AC3E}">
        <p14:creationId xmlns:p14="http://schemas.microsoft.com/office/powerpoint/2010/main" val="9722176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959" y="63798"/>
            <a:ext cx="8229600" cy="1020762"/>
          </a:xfrm>
        </p:spPr>
        <p:txBody>
          <a:bodyPr>
            <a:normAutofit fontScale="90000"/>
          </a:bodyPr>
          <a:lstStyle/>
          <a:p>
            <a:r>
              <a:rPr lang="en-US" dirty="0" smtClean="0"/>
              <a:t>Goal 3: Standards to support requirements and payload</a:t>
            </a:r>
            <a:endParaRPr lang="en-US"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16</a:t>
            </a:fld>
            <a:endParaRPr lang="en-US" dirty="0"/>
          </a:p>
        </p:txBody>
      </p:sp>
    </p:spTree>
    <p:extLst>
      <p:ext uri="{BB962C8B-B14F-4D97-AF65-F5344CB8AC3E}">
        <p14:creationId xmlns:p14="http://schemas.microsoft.com/office/powerpoint/2010/main" val="103494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252" y="3632786"/>
            <a:ext cx="7772400" cy="1470025"/>
          </a:xfrm>
        </p:spPr>
        <p:txBody>
          <a:bodyPr/>
          <a:lstStyle/>
          <a:p>
            <a:r>
              <a:rPr lang="en-US" dirty="0" smtClean="0">
                <a:solidFill>
                  <a:schemeClr val="tx2"/>
                </a:solidFill>
              </a:rPr>
              <a:t>System Requirements Sub Work Group</a:t>
            </a:r>
            <a:endParaRPr lang="en-US" dirty="0">
              <a:solidFill>
                <a:schemeClr val="tx2"/>
              </a:solidFill>
            </a:endParaRPr>
          </a:p>
        </p:txBody>
      </p:sp>
      <p:cxnSp>
        <p:nvCxnSpPr>
          <p:cNvPr id="4" name="Straight Connector 3"/>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62921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13468232"/>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 of Wiki Page/Comment Form</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30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18</a:t>
            </a:fld>
            <a:endParaRPr lang="en-US" dirty="0"/>
          </a:p>
        </p:txBody>
      </p:sp>
    </p:spTree>
    <p:extLst>
      <p:ext uri="{BB962C8B-B14F-4D97-AF65-F5344CB8AC3E}">
        <p14:creationId xmlns:p14="http://schemas.microsoft.com/office/powerpoint/2010/main" val="725537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857705572"/>
              </p:ext>
            </p:extLst>
          </p:nvPr>
        </p:nvGraphicFramePr>
        <p:xfrm>
          <a:off x="152400" y="152400"/>
          <a:ext cx="8762996" cy="5861685"/>
        </p:xfrm>
        <a:graphic>
          <a:graphicData uri="http://schemas.openxmlformats.org/drawingml/2006/table">
            <a:tbl>
              <a:tblPr firstRow="1" bandRow="1">
                <a:tableStyleId>{5C22544A-7EE6-4342-B048-85BDC9FD1C3A}</a:tableStyleId>
              </a:tblPr>
              <a:tblGrid>
                <a:gridCol w="1877786"/>
                <a:gridCol w="739734"/>
                <a:gridCol w="923306"/>
                <a:gridCol w="669966"/>
                <a:gridCol w="796636"/>
                <a:gridCol w="796636"/>
                <a:gridCol w="739733"/>
                <a:gridCol w="739733"/>
                <a:gridCol w="739733"/>
                <a:gridCol w="739733"/>
              </a:tblGrid>
              <a:tr h="663575">
                <a:tc gridSpan="7">
                  <a:txBody>
                    <a:bodyPr/>
                    <a:lstStyle/>
                    <a:p>
                      <a:pPr algn="ctr"/>
                      <a:r>
                        <a:rPr lang="en-US" sz="2800" dirty="0" smtClean="0"/>
                        <a:t>System Requirements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r>
              <a:tr h="663575">
                <a:tc>
                  <a:txBody>
                    <a:bodyPr/>
                    <a:lstStyle/>
                    <a:p>
                      <a:r>
                        <a:rPr lang="en-US" i="1" dirty="0" smtClean="0">
                          <a:solidFill>
                            <a:schemeClr val="bg1"/>
                          </a:solidFill>
                        </a:rPr>
                        <a:t>Week</a:t>
                      </a:r>
                      <a:r>
                        <a:rPr lang="en-US" i="1" baseline="0" dirty="0" smtClean="0">
                          <a:solidFill>
                            <a:schemeClr val="bg1"/>
                          </a:solidFill>
                        </a:rPr>
                        <a:t> of</a:t>
                      </a:r>
                      <a:endParaRPr lang="en-US" i="1" dirty="0">
                        <a:solidFill>
                          <a:schemeClr val="bg1"/>
                        </a:solidFill>
                      </a:endParaRPr>
                    </a:p>
                  </a:txBody>
                  <a:tcPr anchor="ctr">
                    <a:solidFill>
                      <a:schemeClr val="accent1"/>
                    </a:solidFill>
                  </a:tcPr>
                </a:tc>
                <a:tc>
                  <a:txBody>
                    <a:bodyPr/>
                    <a:lstStyle/>
                    <a:p>
                      <a:pPr algn="ctr"/>
                      <a:r>
                        <a:rPr lang="en-US" dirty="0" smtClean="0"/>
                        <a:t>2/27</a:t>
                      </a:r>
                      <a:endParaRPr lang="en-US" dirty="0"/>
                    </a:p>
                  </a:txBody>
                  <a:tcPr anchor="ctr"/>
                </a:tc>
                <a:tc>
                  <a:txBody>
                    <a:bodyPr/>
                    <a:lstStyle/>
                    <a:p>
                      <a:pPr algn="ctr"/>
                      <a:r>
                        <a:rPr lang="en-US" dirty="0" smtClean="0"/>
                        <a:t>03/04</a:t>
                      </a:r>
                      <a:r>
                        <a:rPr lang="en-US" baseline="0" dirty="0" smtClean="0"/>
                        <a:t> </a:t>
                      </a:r>
                      <a:r>
                        <a:rPr lang="en-US" sz="1200" baseline="0" dirty="0" smtClean="0"/>
                        <a:t>(canceled) </a:t>
                      </a:r>
                      <a:endParaRPr lang="en-US" dirty="0"/>
                    </a:p>
                  </a:txBody>
                  <a:tcPr anchor="ctr"/>
                </a:tc>
                <a:tc>
                  <a:txBody>
                    <a:bodyPr/>
                    <a:lstStyle/>
                    <a:p>
                      <a:pPr algn="ctr"/>
                      <a:r>
                        <a:rPr lang="en-US" dirty="0" smtClean="0"/>
                        <a:t>3/11</a:t>
                      </a:r>
                      <a:endParaRPr lang="en-US" dirty="0"/>
                    </a:p>
                  </a:txBody>
                  <a:tcPr anchor="ctr"/>
                </a:tc>
                <a:tc>
                  <a:txBody>
                    <a:bodyPr/>
                    <a:lstStyle/>
                    <a:p>
                      <a:pPr algn="ctr"/>
                      <a:r>
                        <a:rPr lang="en-US" dirty="0" smtClean="0"/>
                        <a:t>3/19</a:t>
                      </a:r>
                      <a:endParaRPr lang="en-US" dirty="0"/>
                    </a:p>
                  </a:txBody>
                  <a:tcPr anchor="ctr"/>
                </a:tc>
                <a:tc>
                  <a:txBody>
                    <a:bodyPr/>
                    <a:lstStyle/>
                    <a:p>
                      <a:pPr algn="ctr"/>
                      <a:r>
                        <a:rPr lang="en-US" dirty="0" smtClean="0"/>
                        <a:t>3/26</a:t>
                      </a:r>
                      <a:endParaRPr lang="en-US" dirty="0"/>
                    </a:p>
                  </a:txBody>
                  <a:tcPr anchor="ctr"/>
                </a:tc>
                <a:tc>
                  <a:txBody>
                    <a:bodyPr/>
                    <a:lstStyle/>
                    <a:p>
                      <a:pPr algn="ctr"/>
                      <a:r>
                        <a:rPr lang="en-US" dirty="0" smtClean="0"/>
                        <a:t>4/2</a:t>
                      </a:r>
                      <a:endParaRPr lang="en-US" dirty="0"/>
                    </a:p>
                  </a:txBody>
                  <a:tcPr anchor="ctr"/>
                </a:tc>
                <a:tc>
                  <a:txBody>
                    <a:bodyPr/>
                    <a:lstStyle/>
                    <a:p>
                      <a:pPr algn="ctr"/>
                      <a:r>
                        <a:rPr lang="en-US" dirty="0" smtClean="0"/>
                        <a:t>4/9</a:t>
                      </a:r>
                      <a:endParaRPr lang="en-US" dirty="0"/>
                    </a:p>
                  </a:txBody>
                  <a:tcPr anchor="ctr"/>
                </a:tc>
                <a:tc>
                  <a:txBody>
                    <a:bodyPr/>
                    <a:lstStyle/>
                    <a:p>
                      <a:pPr algn="ctr"/>
                      <a:r>
                        <a:rPr lang="en-US" dirty="0" smtClean="0"/>
                        <a:t>4/16</a:t>
                      </a:r>
                      <a:endParaRPr lang="en-US" dirty="0"/>
                    </a:p>
                  </a:txBody>
                  <a:tcPr anchor="ctr"/>
                </a:tc>
                <a:tc>
                  <a:txBody>
                    <a:bodyPr/>
                    <a:lstStyle/>
                    <a:p>
                      <a:pPr algn="ctr"/>
                      <a:r>
                        <a:rPr lang="en-US" dirty="0" smtClean="0"/>
                        <a:t>4/23</a:t>
                      </a:r>
                      <a:endParaRPr lang="en-US" dirty="0"/>
                    </a:p>
                  </a:txBody>
                  <a:tcPr anchor="ctr"/>
                </a:tc>
              </a:tr>
              <a:tr h="663575">
                <a:tc>
                  <a:txBody>
                    <a:bodyPr/>
                    <a:lstStyle/>
                    <a:p>
                      <a:r>
                        <a:rPr lang="en-US" sz="1400" b="0" dirty="0" smtClean="0">
                          <a:solidFill>
                            <a:schemeClr val="bg1"/>
                          </a:solidFill>
                          <a:effectLst/>
                        </a:rPr>
                        <a:t>Launch SWG: Prepare, organize, plan, review existing materials</a:t>
                      </a:r>
                      <a:endParaRPr lang="en-US" sz="1400" dirty="0">
                        <a:solidFill>
                          <a:schemeClr val="bg1"/>
                        </a:solidFill>
                      </a:endParaRPr>
                    </a:p>
                  </a:txBody>
                  <a:tcPr>
                    <a:solidFill>
                      <a:schemeClr val="accent1"/>
                    </a:solidFill>
                  </a:tcPr>
                </a:tc>
                <a:tc>
                  <a:txBody>
                    <a:bodyPr/>
                    <a:lstStyle/>
                    <a:p>
                      <a:endParaRPr lang="en-US" dirty="0"/>
                    </a:p>
                  </a:txBody>
                  <a:tcPr>
                    <a:solidFill>
                      <a:srgbClr val="00B050"/>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663575">
                <a:tc>
                  <a:txBody>
                    <a:bodyPr/>
                    <a:lstStyle/>
                    <a:p>
                      <a:r>
                        <a:rPr lang="en-US" sz="1400" dirty="0" smtClean="0">
                          <a:solidFill>
                            <a:schemeClr val="bg1"/>
                          </a:solidFill>
                        </a:rPr>
                        <a:t>Define a core</a:t>
                      </a:r>
                      <a:r>
                        <a:rPr lang="en-US" sz="1400" baseline="0" dirty="0" smtClean="0">
                          <a:solidFill>
                            <a:schemeClr val="bg1"/>
                          </a:solidFill>
                        </a:rPr>
                        <a:t> set of provenance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solidFill>
                      <a:srgbClr val="FFFF00"/>
                    </a:solidFill>
                  </a:tcPr>
                </a:tc>
                <a:tc>
                  <a:txBody>
                    <a:bodyPr/>
                    <a:lstStyle/>
                    <a:p>
                      <a:endParaRPr lang="en-US" dirty="0"/>
                    </a:p>
                  </a:txBody>
                  <a:tcPr/>
                </a:tc>
                <a:tc>
                  <a:txBody>
                    <a:bodyPr/>
                    <a:lstStyle/>
                    <a:p>
                      <a:endParaRPr lang="en-US" dirty="0"/>
                    </a:p>
                  </a:txBody>
                  <a:tcPr/>
                </a:tc>
              </a:tr>
              <a:tr h="663575">
                <a:tc>
                  <a:txBody>
                    <a:bodyPr/>
                    <a:lstStyle/>
                    <a:p>
                      <a:r>
                        <a:rPr lang="en-US" sz="1400" dirty="0" smtClean="0">
                          <a:solidFill>
                            <a:schemeClr val="bg1"/>
                          </a:solidFill>
                        </a:rPr>
                        <a:t>Identify Candidate Standards</a:t>
                      </a:r>
                      <a:r>
                        <a:rPr lang="en-US" sz="1400" baseline="0" dirty="0" smtClean="0">
                          <a:solidFill>
                            <a:schemeClr val="bg1"/>
                          </a:solidFill>
                        </a:rPr>
                        <a:t> to meet the need of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dirty="0"/>
                    </a:p>
                  </a:txBody>
                  <a:tcPr/>
                </a:tc>
              </a:tr>
              <a:tr h="663575">
                <a:tc>
                  <a:txBody>
                    <a:bodyPr/>
                    <a:lstStyle/>
                    <a:p>
                      <a:r>
                        <a:rPr lang="en-US" sz="1400" dirty="0" smtClean="0">
                          <a:solidFill>
                            <a:schemeClr val="bg1"/>
                          </a:solidFill>
                        </a:rPr>
                        <a:t>Define “change” and the implications for provenance</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solidFill>
                      <a:srgbClr val="FF0000"/>
                    </a:solidFill>
                  </a:tcPr>
                </a:tc>
                <a:tc>
                  <a:txBody>
                    <a:bodyPr/>
                    <a:lstStyle/>
                    <a:p>
                      <a:endParaRPr lang="en-US" dirty="0"/>
                    </a:p>
                  </a:txBody>
                  <a:tcPr/>
                </a:tc>
              </a:tr>
              <a:tr h="663575">
                <a:tc>
                  <a:txBody>
                    <a:bodyPr/>
                    <a:lstStyle/>
                    <a:p>
                      <a:r>
                        <a:rPr lang="en-US" sz="1400" dirty="0" smtClean="0">
                          <a:solidFill>
                            <a:schemeClr val="bg1"/>
                          </a:solidFill>
                        </a:rPr>
                        <a:t>Consider implications of security aspects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r h="663575">
                <a:tc>
                  <a:txBody>
                    <a:bodyPr/>
                    <a:lstStyle/>
                    <a:p>
                      <a:r>
                        <a:rPr lang="en-US" sz="1400" dirty="0" smtClean="0">
                          <a:solidFill>
                            <a:schemeClr val="bg1"/>
                          </a:solidFill>
                        </a:rPr>
                        <a:t>Capture policy considerations and request</a:t>
                      </a:r>
                      <a:r>
                        <a:rPr lang="en-US" sz="1400" baseline="0" dirty="0" smtClean="0">
                          <a:solidFill>
                            <a:schemeClr val="bg1"/>
                          </a:solidFill>
                        </a:rPr>
                        <a:t> further guidance</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bl>
          </a:graphicData>
        </a:graphic>
      </p:graphicFrame>
      <p:sp>
        <p:nvSpPr>
          <p:cNvPr id="4" name="TextBox 3"/>
          <p:cNvSpPr txBox="1"/>
          <p:nvPr/>
        </p:nvSpPr>
        <p:spPr>
          <a:xfrm>
            <a:off x="213852" y="6248400"/>
            <a:ext cx="6460080"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Completed</a:t>
            </a:r>
            <a:endParaRPr lang="en-US" sz="1600" dirty="0">
              <a:solidFill>
                <a:prstClr val="black"/>
              </a:solidFill>
            </a:endParaRPr>
          </a:p>
        </p:txBody>
      </p:sp>
      <p:sp>
        <p:nvSpPr>
          <p:cNvPr id="5" name="Rectangle 4"/>
          <p:cNvSpPr/>
          <p:nvPr/>
        </p:nvSpPr>
        <p:spPr>
          <a:xfrm>
            <a:off x="1101213" y="6289857"/>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Rectangle 5"/>
          <p:cNvSpPr/>
          <p:nvPr/>
        </p:nvSpPr>
        <p:spPr>
          <a:xfrm>
            <a:off x="3962400" y="6276575"/>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p:cNvSpPr/>
          <p:nvPr/>
        </p:nvSpPr>
        <p:spPr>
          <a:xfrm>
            <a:off x="2540026" y="62898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Oval 2"/>
          <p:cNvSpPr/>
          <p:nvPr/>
        </p:nvSpPr>
        <p:spPr>
          <a:xfrm>
            <a:off x="6673932" y="1414130"/>
            <a:ext cx="853919" cy="3179135"/>
          </a:xfrm>
          <a:prstGeom prst="ellipse">
            <a:avLst/>
          </a:prstGeom>
          <a:noFill/>
          <a:ln w="508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81655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1" y="357279"/>
            <a:ext cx="8229600" cy="936625"/>
          </a:xfrm>
        </p:spPr>
        <p:txBody>
          <a:bodyPr/>
          <a:lstStyle/>
          <a:p>
            <a:r>
              <a:rPr lang="en-US" dirty="0" smtClean="0"/>
              <a:t>Meeting Etiquette </a:t>
            </a:r>
            <a:endParaRPr lang="en-US" dirty="0"/>
          </a:p>
        </p:txBody>
      </p:sp>
      <p:sp>
        <p:nvSpPr>
          <p:cNvPr id="26" name="Content Placeholder 25"/>
          <p:cNvSpPr>
            <a:spLocks noGrp="1"/>
          </p:cNvSpPr>
          <p:nvPr>
            <p:ph idx="1"/>
          </p:nvPr>
        </p:nvSpPr>
        <p:spPr>
          <a:xfrm>
            <a:off x="88901" y="1181099"/>
            <a:ext cx="5524499" cy="5676901"/>
          </a:xfrm>
        </p:spPr>
        <p:txBody>
          <a:bodyPr>
            <a:noAutofit/>
          </a:bodyPr>
          <a:lstStyle/>
          <a:p>
            <a:r>
              <a:rPr lang="en-US" sz="2200" dirty="0" smtClean="0"/>
              <a:t>Please</a:t>
            </a:r>
            <a:r>
              <a:rPr lang="en-US" sz="2200" b="1" dirty="0" smtClean="0"/>
              <a:t> mute your phone </a:t>
            </a:r>
            <a:r>
              <a:rPr lang="en-US" sz="2200" dirty="0" smtClean="0"/>
              <a:t>when you are not speaking to prevent background noise</a:t>
            </a:r>
            <a:r>
              <a:rPr lang="en-US" sz="2200" b="1" dirty="0" smtClean="0"/>
              <a:t>.</a:t>
            </a:r>
          </a:p>
          <a:p>
            <a:pPr lvl="1"/>
            <a:r>
              <a:rPr lang="en-US" sz="2200" dirty="0" smtClean="0"/>
              <a:t>All meetings are recorded.</a:t>
            </a:r>
          </a:p>
          <a:p>
            <a:r>
              <a:rPr lang="en-US" sz="2200" dirty="0" smtClean="0"/>
              <a:t>Please </a:t>
            </a:r>
            <a:r>
              <a:rPr lang="en-US" sz="2200" b="1" dirty="0" smtClean="0"/>
              <a:t>do not put your phone on hold</a:t>
            </a:r>
            <a:r>
              <a:rPr lang="en-US" sz="2200" dirty="0" smtClean="0"/>
              <a:t>.  </a:t>
            </a:r>
          </a:p>
          <a:p>
            <a:pPr lvl="1"/>
            <a:r>
              <a:rPr lang="en-US" sz="2200" dirty="0" smtClean="0"/>
              <a:t>Hang up and dial back in to prevent hold music.</a:t>
            </a:r>
          </a:p>
          <a:p>
            <a:r>
              <a:rPr lang="en-US" sz="2200" dirty="0" smtClean="0"/>
              <a:t>Please announce your name before speaking</a:t>
            </a:r>
          </a:p>
          <a:p>
            <a:r>
              <a:rPr lang="en-US" sz="2200" dirty="0" smtClean="0"/>
              <a:t>Use the “Chat” feature to ask questions or share comments.</a:t>
            </a:r>
          </a:p>
          <a:p>
            <a:pPr lvl="1"/>
            <a:r>
              <a:rPr lang="en-US" sz="2200" dirty="0" smtClean="0"/>
              <a:t>Send chats to “All Participants” so they can be addressed publicly in the chat, or discussed in the meeting (as appropriate). </a:t>
            </a:r>
            <a:endParaRPr lang="en-US" sz="2200" dirty="0"/>
          </a:p>
        </p:txBody>
      </p:sp>
      <p:sp>
        <p:nvSpPr>
          <p:cNvPr id="24" name="Slide Number Placeholder 23"/>
          <p:cNvSpPr>
            <a:spLocks noGrp="1"/>
          </p:cNvSpPr>
          <p:nvPr>
            <p:ph type="sldNum" sz="quarter" idx="12"/>
          </p:nvPr>
        </p:nvSpPr>
        <p:spPr/>
        <p:txBody>
          <a:bodyPr/>
          <a:lstStyle/>
          <a:p>
            <a:fld id="{0D942ED2-5804-4B47-B474-A096C88DC8AF}" type="slidenum">
              <a:rPr lang="en-US" smtClean="0"/>
              <a:pPr/>
              <a:t>2</a:t>
            </a:fld>
            <a:endParaRPr lang="en-US" dirty="0"/>
          </a:p>
        </p:txBody>
      </p:sp>
      <p:sp>
        <p:nvSpPr>
          <p:cNvPr id="8" name="Oval 7"/>
          <p:cNvSpPr/>
          <p:nvPr/>
        </p:nvSpPr>
        <p:spPr bwMode="auto">
          <a:xfrm>
            <a:off x="6503674" y="4369293"/>
            <a:ext cx="1812742" cy="19899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1" name="Rounded Rectangular Callout 10"/>
          <p:cNvSpPr/>
          <p:nvPr/>
        </p:nvSpPr>
        <p:spPr bwMode="auto">
          <a:xfrm>
            <a:off x="611560" y="3356992"/>
            <a:ext cx="2448272" cy="1211291"/>
          </a:xfrm>
          <a:prstGeom prst="wedgeRound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2" name="Rounded Rectangular Callout 11"/>
          <p:cNvSpPr/>
          <p:nvPr/>
        </p:nvSpPr>
        <p:spPr bwMode="auto">
          <a:xfrm>
            <a:off x="1619672" y="3356992"/>
            <a:ext cx="881428" cy="494929"/>
          </a:xfrm>
          <a:prstGeom prst="wedgeRoundRectCallout">
            <a:avLst>
              <a:gd name="adj1" fmla="val 174128"/>
              <a:gd name="adj2" fmla="val 65685"/>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21" name="TextBox 20"/>
          <p:cNvSpPr txBox="1"/>
          <p:nvPr/>
        </p:nvSpPr>
        <p:spPr>
          <a:xfrm>
            <a:off x="5575300" y="5245830"/>
            <a:ext cx="3378200" cy="923330"/>
          </a:xfrm>
          <a:prstGeom prst="rect">
            <a:avLst/>
          </a:prstGeom>
          <a:solidFill>
            <a:schemeClr val="tx2">
              <a:lumMod val="20000"/>
              <a:lumOff val="80000"/>
            </a:schemeClr>
          </a:solidFill>
          <a:ln w="19050">
            <a:solidFill>
              <a:schemeClr val="tx2"/>
            </a:solidFill>
          </a:ln>
        </p:spPr>
        <p:txBody>
          <a:bodyPr wrap="square" rtlCol="0">
            <a:spAutoFit/>
          </a:bodyPr>
          <a:lstStyle/>
          <a:p>
            <a:pPr algn="ctr"/>
            <a:r>
              <a:rPr lang="en-US" b="1" dirty="0" smtClean="0">
                <a:solidFill>
                  <a:schemeClr val="tx2"/>
                </a:solidFill>
              </a:rPr>
              <a:t>Click on the “</a:t>
            </a:r>
            <a:r>
              <a:rPr lang="en-US" sz="1800" b="1" dirty="0" smtClean="0">
                <a:solidFill>
                  <a:schemeClr val="tx2"/>
                </a:solidFill>
              </a:rPr>
              <a:t>chat” bubble at the top of  the meeting window to send a chat.</a:t>
            </a:r>
          </a:p>
        </p:txBody>
      </p:sp>
      <p:sp>
        <p:nvSpPr>
          <p:cNvPr id="22" name="Rounded Rectangular Callout 21"/>
          <p:cNvSpPr/>
          <p:nvPr/>
        </p:nvSpPr>
        <p:spPr bwMode="auto">
          <a:xfrm>
            <a:off x="632900" y="2991460"/>
            <a:ext cx="2786972" cy="1377833"/>
          </a:xfrm>
          <a:prstGeom prst="wedgeRoundRectCallout">
            <a:avLst>
              <a:gd name="adj1" fmla="val 105881"/>
              <a:gd name="adj2" fmla="val -17596"/>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nvGrpSpPr>
          <p:cNvPr id="23" name="Group 22"/>
          <p:cNvGrpSpPr/>
          <p:nvPr/>
        </p:nvGrpSpPr>
        <p:grpSpPr>
          <a:xfrm>
            <a:off x="5524500" y="4231640"/>
            <a:ext cx="3467100" cy="823690"/>
            <a:chOff x="4590716" y="2991460"/>
            <a:chExt cx="3678313" cy="1017188"/>
          </a:xfrm>
        </p:grpSpPr>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50000" r="9869"/>
            <a:stretch/>
          </p:blipFill>
          <p:spPr>
            <a:xfrm>
              <a:off x="4590716" y="2991460"/>
              <a:ext cx="3678313" cy="1017188"/>
            </a:xfrm>
            <a:prstGeom prst="rect">
              <a:avLst/>
            </a:prstGeom>
            <a:ln>
              <a:solidFill>
                <a:schemeClr val="bg2">
                  <a:lumMod val="50000"/>
                </a:schemeClr>
              </a:solidFill>
            </a:ln>
          </p:spPr>
        </p:pic>
        <p:sp>
          <p:nvSpPr>
            <p:cNvPr id="25" name="Oval 24"/>
            <p:cNvSpPr/>
            <p:nvPr/>
          </p:nvSpPr>
          <p:spPr bwMode="auto">
            <a:xfrm>
              <a:off x="5436096" y="2996952"/>
              <a:ext cx="648072" cy="400947"/>
            </a:xfrm>
            <a:prstGeom prst="ellipse">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grpSp>
        <p:nvGrpSpPr>
          <p:cNvPr id="27" name="Group 32"/>
          <p:cNvGrpSpPr>
            <a:grpSpLocks noChangeAspect="1"/>
          </p:cNvGrpSpPr>
          <p:nvPr/>
        </p:nvGrpSpPr>
        <p:grpSpPr bwMode="auto">
          <a:xfrm>
            <a:off x="5765181" y="1308099"/>
            <a:ext cx="1005840" cy="1005840"/>
            <a:chOff x="7962267" y="1626091"/>
            <a:chExt cx="979319" cy="979319"/>
          </a:xfrm>
        </p:grpSpPr>
        <p:pic>
          <p:nvPicPr>
            <p:cNvPr id="28" name="Picture 2" descr="C:\Users\JB-Home\AppData\Local\Microsoft\Windows\Temporary Internet Files\Content.IE5\OWOCJOA7\MC900441433[1].png"/>
            <p:cNvPicPr>
              <a:picLocks noChangeAspect="1" noChangeArrowheads="1"/>
            </p:cNvPicPr>
            <p:nvPr/>
          </p:nvPicPr>
          <p:blipFill>
            <a:blip r:embed="rId4"/>
            <a:srcRect/>
            <a:stretch>
              <a:fillRect/>
            </a:stretch>
          </p:blipFill>
          <p:spPr bwMode="auto">
            <a:xfrm>
              <a:off x="8028420" y="1700790"/>
              <a:ext cx="849253" cy="849253"/>
            </a:xfrm>
            <a:prstGeom prst="rect">
              <a:avLst/>
            </a:prstGeom>
            <a:noFill/>
            <a:ln w="9525">
              <a:noFill/>
              <a:miter lim="800000"/>
              <a:headEnd/>
              <a:tailEnd/>
            </a:ln>
          </p:spPr>
        </p:pic>
        <p:sp>
          <p:nvSpPr>
            <p:cNvPr id="29" name="&quot;No&quot; Symbol 20"/>
            <p:cNvSpPr>
              <a:spLocks/>
            </p:cNvSpPr>
            <p:nvPr/>
          </p:nvSpPr>
          <p:spPr bwMode="auto">
            <a:xfrm>
              <a:off x="7962267" y="1626091"/>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grpSp>
        <p:nvGrpSpPr>
          <p:cNvPr id="33" name="Group 33"/>
          <p:cNvGrpSpPr>
            <a:grpSpLocks noChangeAspect="1"/>
          </p:cNvGrpSpPr>
          <p:nvPr/>
        </p:nvGrpSpPr>
        <p:grpSpPr bwMode="auto">
          <a:xfrm>
            <a:off x="5765181" y="2782952"/>
            <a:ext cx="1005840" cy="1005840"/>
            <a:chOff x="7913206" y="2622502"/>
            <a:chExt cx="979319" cy="979319"/>
          </a:xfrm>
        </p:grpSpPr>
        <p:pic>
          <p:nvPicPr>
            <p:cNvPr id="34" name="Picture 11" descr="C:\Users\JB-Home\AppData\Local\Microsoft\Windows\Temporary Internet Files\Content.IE5\I47V3202\MC900441447[1].png"/>
            <p:cNvPicPr>
              <a:picLocks noChangeAspect="1" noChangeArrowheads="1"/>
            </p:cNvPicPr>
            <p:nvPr/>
          </p:nvPicPr>
          <p:blipFill>
            <a:blip r:embed="rId5"/>
            <a:srcRect/>
            <a:stretch>
              <a:fillRect/>
            </a:stretch>
          </p:blipFill>
          <p:spPr bwMode="auto">
            <a:xfrm>
              <a:off x="7970813" y="2680109"/>
              <a:ext cx="864105" cy="864105"/>
            </a:xfrm>
            <a:prstGeom prst="rect">
              <a:avLst/>
            </a:prstGeom>
            <a:noFill/>
            <a:ln w="9525">
              <a:noFill/>
              <a:miter lim="800000"/>
              <a:headEnd/>
              <a:tailEnd/>
            </a:ln>
          </p:spPr>
        </p:pic>
        <p:sp>
          <p:nvSpPr>
            <p:cNvPr id="35" name="&quot;No&quot; Symbol 31"/>
            <p:cNvSpPr>
              <a:spLocks/>
            </p:cNvSpPr>
            <p:nvPr/>
          </p:nvSpPr>
          <p:spPr bwMode="auto">
            <a:xfrm>
              <a:off x="7913206" y="2622502"/>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spTree>
    <p:extLst>
      <p:ext uri="{BB962C8B-B14F-4D97-AF65-F5344CB8AC3E}">
        <p14:creationId xmlns:p14="http://schemas.microsoft.com/office/powerpoint/2010/main" val="380647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342900"/>
            <a:ext cx="8229600" cy="1143000"/>
          </a:xfrm>
        </p:spPr>
        <p:txBody>
          <a:bodyPr/>
          <a:lstStyle/>
          <a:p>
            <a:r>
              <a:rPr lang="en-US" dirty="0" smtClean="0"/>
              <a:t>Tasking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20</a:t>
            </a:fld>
            <a:endParaRPr lang="en-US" dirty="0">
              <a:solidFill>
                <a:prstClr val="black"/>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4776870"/>
              </p:ext>
            </p:extLst>
          </p:nvPr>
        </p:nvGraphicFramePr>
        <p:xfrm>
          <a:off x="258634" y="657929"/>
          <a:ext cx="8305800" cy="6111383"/>
        </p:xfrm>
        <a:graphic>
          <a:graphicData uri="http://schemas.openxmlformats.org/drawingml/2006/table">
            <a:tbl>
              <a:tblPr firstRow="1" bandRow="1">
                <a:tableStyleId>{5C22544A-7EE6-4342-B048-85BDC9FD1C3A}</a:tableStyleId>
              </a:tblPr>
              <a:tblGrid>
                <a:gridCol w="762000"/>
                <a:gridCol w="4775200"/>
                <a:gridCol w="2768600"/>
              </a:tblGrid>
              <a:tr h="442052">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639183">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EHR system requirements for provenance for: (NOTE: Build upon Data Elements as defined by the current Use Case)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Import (</a:t>
                      </a:r>
                      <a:r>
                        <a:rPr lang="en-US" sz="1300" b="1" kern="1200" dirty="0" smtClean="0">
                          <a:solidFill>
                            <a:srgbClr val="FF33CC"/>
                          </a:solidFill>
                          <a:effectLst/>
                          <a:latin typeface="+mn-lt"/>
                          <a:ea typeface="+mn-ea"/>
                          <a:cs typeface="+mn-cs"/>
                        </a:rPr>
                        <a:t>receivers responsibility – trust decision</a:t>
                      </a:r>
                      <a:r>
                        <a:rPr lang="en-US" sz="1300" kern="1200" dirty="0" smtClean="0">
                          <a:solidFill>
                            <a:schemeClr val="dk1"/>
                          </a:solidFill>
                          <a:effectLst/>
                          <a:latin typeface="+mn-lt"/>
                          <a:ea typeface="+mn-ea"/>
                          <a:cs typeface="+mn-cs"/>
                        </a:rPr>
                        <a:t>)</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Create</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Maintain</a:t>
                      </a:r>
                    </a:p>
                    <a:p>
                      <a:pPr marL="285750" indent="-285750">
                        <a:buFont typeface="Arial" panose="020B0604020202020204" pitchFamily="34" charset="0"/>
                        <a:buChar char="•"/>
                      </a:pPr>
                      <a:r>
                        <a:rPr lang="en-US" sz="1300" kern="1200" dirty="0" smtClean="0">
                          <a:solidFill>
                            <a:schemeClr val="dk1"/>
                          </a:solidFill>
                          <a:effectLst/>
                          <a:latin typeface="+mn-lt"/>
                          <a:ea typeface="+mn-ea"/>
                          <a:cs typeface="+mn-cs"/>
                        </a:rPr>
                        <a:t>Export (note this is the minimum set of areas of focus based on the task force recommendations) – </a:t>
                      </a:r>
                      <a:r>
                        <a:rPr lang="en-US" sz="1300" b="1" kern="1200" dirty="0" smtClean="0">
                          <a:solidFill>
                            <a:srgbClr val="FF33CC"/>
                          </a:solidFill>
                          <a:effectLst/>
                          <a:latin typeface="+mn-lt"/>
                          <a:ea typeface="+mn-ea"/>
                          <a:cs typeface="+mn-cs"/>
                        </a:rPr>
                        <a:t>Review/examine</a:t>
                      </a:r>
                      <a:r>
                        <a:rPr lang="en-US" sz="1300" kern="1200" baseline="0" dirty="0" smtClean="0">
                          <a:solidFill>
                            <a:schemeClr val="dk1"/>
                          </a:solidFill>
                          <a:effectLst/>
                          <a:latin typeface="+mn-lt"/>
                          <a:ea typeface="+mn-ea"/>
                          <a:cs typeface="+mn-cs"/>
                        </a:rPr>
                        <a:t> </a:t>
                      </a:r>
                      <a:r>
                        <a:rPr lang="en-US" sz="1300" b="1" kern="1200" dirty="0" smtClean="0">
                          <a:solidFill>
                            <a:srgbClr val="FF33CC"/>
                          </a:solidFill>
                          <a:effectLst/>
                          <a:latin typeface="+mn-lt"/>
                          <a:ea typeface="+mn-ea"/>
                          <a:cs typeface="+mn-cs"/>
                        </a:rPr>
                        <a:t>FULL CHAIN OF TRUST</a:t>
                      </a:r>
                      <a:endParaRPr lang="en-US" sz="1300" b="1" dirty="0">
                        <a:solidFill>
                          <a:srgbClr val="FF33CC"/>
                        </a:solidFill>
                      </a:endParaRPr>
                    </a:p>
                  </a:txBody>
                  <a:tcPr/>
                </a:tc>
                <a:tc>
                  <a:txBody>
                    <a:bodyPr/>
                    <a:lstStyle/>
                    <a:p>
                      <a:r>
                        <a:rPr lang="en-US" sz="1300" kern="1200" dirty="0" smtClean="0">
                          <a:solidFill>
                            <a:schemeClr val="dk1"/>
                          </a:solidFill>
                          <a:effectLst/>
                          <a:latin typeface="+mn-lt"/>
                          <a:ea typeface="+mn-ea"/>
                          <a:cs typeface="+mn-cs"/>
                        </a:rPr>
                        <a:t>Minimum set of provenance requirements – Document (may include transaction tables/UML diagrams, DE mapping etc.)</a:t>
                      </a:r>
                    </a:p>
                    <a:p>
                      <a:endParaRPr lang="en-US" sz="1300" dirty="0"/>
                    </a:p>
                  </a:txBody>
                  <a:tcPr/>
                </a:tc>
              </a:tr>
              <a:tr h="639925">
                <a:tc>
                  <a:txBody>
                    <a:bodyPr/>
                    <a:lstStyle/>
                    <a:p>
                      <a:r>
                        <a:rPr lang="en-US" dirty="0" smtClean="0"/>
                        <a:t>2</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 1</a:t>
                      </a:r>
                      <a:r>
                        <a:rPr lang="en-US" sz="1300" kern="1200" baseline="0" dirty="0" smtClean="0">
                          <a:solidFill>
                            <a:schemeClr val="dk1"/>
                          </a:solidFill>
                          <a:effectLst/>
                          <a:latin typeface="+mn-lt"/>
                          <a:ea typeface="+mn-ea"/>
                          <a:cs typeface="+mn-cs"/>
                        </a:rPr>
                        <a:t> u</a:t>
                      </a:r>
                      <a:r>
                        <a:rPr lang="en-US" sz="1300" kern="1200" dirty="0" smtClean="0">
                          <a:solidFill>
                            <a:schemeClr val="dk1"/>
                          </a:solidFill>
                          <a:effectLst/>
                          <a:latin typeface="+mn-lt"/>
                          <a:ea typeface="+mn-ea"/>
                          <a:cs typeface="+mn-cs"/>
                        </a:rPr>
                        <a:t>sing existing candidate standards list (To be supplied)</a:t>
                      </a:r>
                      <a:endParaRPr lang="en-US" sz="13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125174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Choose a definition of “change” to data (for example, transformation with no intent to change the meaning of the data such as content format, terminology, or feature extraction versus substantive changes such as  amend, update, append, etc.) and the implications for provenance.  If the content changes, the change should be considered a “provenance event”. –</a:t>
                      </a:r>
                      <a:r>
                        <a:rPr lang="en-US" sz="1300" b="1" kern="1200" dirty="0" smtClean="0">
                          <a:solidFill>
                            <a:srgbClr val="FF33CC"/>
                          </a:solidFill>
                          <a:effectLst/>
                          <a:latin typeface="+mn-lt"/>
                          <a:ea typeface="+mn-ea"/>
                          <a:cs typeface="+mn-cs"/>
                        </a:rPr>
                        <a:t>this would be an update event</a:t>
                      </a:r>
                      <a:r>
                        <a:rPr lang="en-US" sz="1300" b="1" kern="1200" baseline="0" dirty="0" smtClean="0">
                          <a:solidFill>
                            <a:srgbClr val="FF33CC"/>
                          </a:solidFill>
                          <a:effectLst/>
                          <a:latin typeface="+mn-lt"/>
                          <a:ea typeface="+mn-ea"/>
                          <a:cs typeface="+mn-cs"/>
                        </a:rPr>
                        <a:t> and should be included in item 1</a:t>
                      </a:r>
                      <a:endParaRPr lang="en-US" sz="1300" b="1" kern="1200" dirty="0">
                        <a:solidFill>
                          <a:srgbClr val="FF33CC"/>
                        </a:solidFill>
                        <a:effectLst/>
                        <a:latin typeface="+mn-lt"/>
                        <a:ea typeface="+mn-ea"/>
                        <a:cs typeface="+mn-cs"/>
                      </a:endParaRPr>
                    </a:p>
                  </a:txBody>
                  <a:tcPr/>
                </a:tc>
                <a:tc>
                  <a:txBody>
                    <a:bodyPr/>
                    <a:lstStyle/>
                    <a:p>
                      <a:r>
                        <a:rPr lang="en-US" sz="1300" kern="1200" dirty="0" smtClean="0">
                          <a:solidFill>
                            <a:schemeClr val="dk1"/>
                          </a:solidFill>
                          <a:effectLst/>
                          <a:latin typeface="+mn-lt"/>
                          <a:ea typeface="+mn-ea"/>
                          <a:cs typeface="+mn-cs"/>
                        </a:rPr>
                        <a:t>Provide a definition of “Change” to data</a:t>
                      </a:r>
                      <a:endParaRPr lang="en-US" sz="1300" dirty="0"/>
                    </a:p>
                  </a:txBody>
                  <a:tcPr/>
                </a:tc>
              </a:tr>
              <a:tr h="947217">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a:t>
                      </a:r>
                      <a:r>
                        <a:rPr lang="en-US" sz="1300" b="1" kern="1200" dirty="0" smtClean="0">
                          <a:solidFill>
                            <a:srgbClr val="FF33CC"/>
                          </a:solidFill>
                          <a:effectLst/>
                          <a:latin typeface="+mn-lt"/>
                          <a:ea typeface="+mn-ea"/>
                          <a:cs typeface="+mn-cs"/>
                        </a:rPr>
                        <a:t>? (evidence of where data came from and provenance of the data…explore this)</a:t>
                      </a:r>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655239">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1027827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Commenting on Data Elements</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21</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11577"/>
            <a:ext cx="6528391" cy="2244610"/>
          </a:xfrm>
          <a:prstGeom prst="rect">
            <a:avLst/>
          </a:prstGeom>
          <a:ln>
            <a:solidFill>
              <a:schemeClr val="tx1">
                <a:lumMod val="65000"/>
                <a:lumOff val="35000"/>
              </a:schemeClr>
            </a:solidFill>
          </a:ln>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0629" y="2558481"/>
            <a:ext cx="4666667" cy="2552381"/>
          </a:xfrm>
          <a:prstGeom prst="rect">
            <a:avLst/>
          </a:prstGeom>
          <a:ln>
            <a:solidFill>
              <a:schemeClr val="tx1">
                <a:lumMod val="65000"/>
                <a:lumOff val="35000"/>
              </a:schemeClr>
            </a:solidFill>
          </a:ln>
        </p:spPr>
      </p:pic>
      <p:sp>
        <p:nvSpPr>
          <p:cNvPr id="10" name="Oval 9"/>
          <p:cNvSpPr/>
          <p:nvPr/>
        </p:nvSpPr>
        <p:spPr>
          <a:xfrm>
            <a:off x="2498652" y="2636874"/>
            <a:ext cx="606056" cy="340242"/>
          </a:xfrm>
          <a:prstGeom prst="ellipse">
            <a:avLst/>
          </a:prstGeom>
          <a:no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ounded Rectangular Callout 10"/>
          <p:cNvSpPr/>
          <p:nvPr/>
        </p:nvSpPr>
        <p:spPr>
          <a:xfrm>
            <a:off x="5265361" y="1111577"/>
            <a:ext cx="2090782" cy="826405"/>
          </a:xfrm>
          <a:prstGeom prst="wedgeRoundRectCallout">
            <a:avLst>
              <a:gd name="adj1" fmla="val -109096"/>
              <a:gd name="adj2" fmla="val 10994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From the DPROV wiki homepage</a:t>
            </a:r>
            <a:endParaRPr lang="en-US" b="1" dirty="0"/>
          </a:p>
        </p:txBody>
      </p:sp>
      <p:sp>
        <p:nvSpPr>
          <p:cNvPr id="12" name="Rounded Rectangular Callout 11"/>
          <p:cNvSpPr/>
          <p:nvPr/>
        </p:nvSpPr>
        <p:spPr>
          <a:xfrm>
            <a:off x="7053218" y="1937983"/>
            <a:ext cx="2090782" cy="1112094"/>
          </a:xfrm>
          <a:prstGeom prst="wedgeRoundRectCallout">
            <a:avLst>
              <a:gd name="adj1" fmla="val -45778"/>
              <a:gd name="adj2" fmla="val 10191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t>Or From the System Requirements Wiki Page</a:t>
            </a:r>
            <a:endParaRPr lang="en-US" b="1" dirty="0"/>
          </a:p>
        </p:txBody>
      </p:sp>
      <p:sp>
        <p:nvSpPr>
          <p:cNvPr id="13" name="Left Arrow 12"/>
          <p:cNvSpPr/>
          <p:nvPr/>
        </p:nvSpPr>
        <p:spPr>
          <a:xfrm rot="1476128">
            <a:off x="5493454" y="3080314"/>
            <a:ext cx="1739449" cy="347621"/>
          </a:xfrm>
          <a:prstGeom prst="leftArrow">
            <a:avLst>
              <a:gd name="adj1" fmla="val 11636"/>
              <a:gd name="adj2" fmla="val 584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998" y="3547315"/>
            <a:ext cx="4927363" cy="3127093"/>
          </a:xfrm>
          <a:prstGeom prst="rect">
            <a:avLst/>
          </a:prstGeom>
          <a:ln>
            <a:solidFill>
              <a:schemeClr val="tx1">
                <a:lumMod val="65000"/>
                <a:lumOff val="35000"/>
              </a:schemeClr>
            </a:solidFill>
          </a:ln>
        </p:spPr>
      </p:pic>
      <p:sp>
        <p:nvSpPr>
          <p:cNvPr id="14" name="Rounded Rectangular Callout 13"/>
          <p:cNvSpPr/>
          <p:nvPr/>
        </p:nvSpPr>
        <p:spPr>
          <a:xfrm>
            <a:off x="5408571" y="4942765"/>
            <a:ext cx="2090782" cy="1112094"/>
          </a:xfrm>
          <a:prstGeom prst="wedgeRoundRectCallout">
            <a:avLst>
              <a:gd name="adj1" fmla="val -116929"/>
              <a:gd name="adj2" fmla="val -2448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b="1" dirty="0" smtClean="0"/>
              <a:t>Download the spreadsheet and complete the comment form</a:t>
            </a:r>
            <a:endParaRPr lang="en-US" b="1" dirty="0"/>
          </a:p>
        </p:txBody>
      </p:sp>
    </p:spTree>
    <p:extLst>
      <p:ext uri="{BB962C8B-B14F-4D97-AF65-F5344CB8AC3E}">
        <p14:creationId xmlns:p14="http://schemas.microsoft.com/office/powerpoint/2010/main" val="8780334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RECAP: Minimum Set of Requirements </a:t>
            </a:r>
            <a:br>
              <a:rPr lang="en-US" dirty="0" smtClean="0"/>
            </a:br>
            <a:r>
              <a:rPr lang="en-US" dirty="0" smtClean="0"/>
              <a:t>to Review</a:t>
            </a:r>
            <a:endParaRPr lang="en-US" dirty="0"/>
          </a:p>
        </p:txBody>
      </p:sp>
      <p:sp>
        <p:nvSpPr>
          <p:cNvPr id="3" name="Content Placeholder 2"/>
          <p:cNvSpPr>
            <a:spLocks noGrp="1"/>
          </p:cNvSpPr>
          <p:nvPr>
            <p:ph idx="1"/>
          </p:nvPr>
        </p:nvSpPr>
        <p:spPr>
          <a:xfrm>
            <a:off x="457200" y="1600200"/>
            <a:ext cx="8229600" cy="4943104"/>
          </a:xfrm>
        </p:spPr>
        <p:txBody>
          <a:bodyPr>
            <a:normAutofit fontScale="55000" lnSpcReduction="20000"/>
          </a:bodyPr>
          <a:lstStyle/>
          <a:p>
            <a:pPr marL="0" indent="0">
              <a:buNone/>
            </a:pPr>
            <a:r>
              <a:rPr lang="en-US" dirty="0"/>
              <a:t>Identifying provenance requirements of an EHR system – what are the events we expect them to manage</a:t>
            </a:r>
          </a:p>
          <a:p>
            <a:r>
              <a:rPr lang="en-US" b="1" dirty="0" smtClean="0">
                <a:solidFill>
                  <a:srgbClr val="C00000"/>
                </a:solidFill>
              </a:rPr>
              <a:t>Import</a:t>
            </a:r>
            <a:r>
              <a:rPr lang="en-US" dirty="0" smtClean="0">
                <a:solidFill>
                  <a:srgbClr val="7030A0"/>
                </a:solidFill>
              </a:rPr>
              <a:t>- New Artifact Arrived  (decomposing/disassembling content prior to accepting/putting in EHR record and then maintain)</a:t>
            </a:r>
            <a:endParaRPr lang="en-US" dirty="0">
              <a:solidFill>
                <a:srgbClr val="7030A0"/>
              </a:solidFill>
            </a:endParaRPr>
          </a:p>
          <a:p>
            <a:pPr lvl="1"/>
            <a:r>
              <a:rPr lang="en-US" sz="2900" dirty="0" smtClean="0">
                <a:solidFill>
                  <a:srgbClr val="7030A0"/>
                </a:solidFill>
              </a:rPr>
              <a:t>Decompose (include verification by human to make reliability judgment)</a:t>
            </a:r>
          </a:p>
          <a:p>
            <a:pPr lvl="1"/>
            <a:r>
              <a:rPr lang="en-US" sz="2900" dirty="0" smtClean="0">
                <a:solidFill>
                  <a:srgbClr val="7030A0"/>
                </a:solidFill>
              </a:rPr>
              <a:t>Disassemble to incorporate into EHR</a:t>
            </a:r>
          </a:p>
          <a:p>
            <a:r>
              <a:rPr lang="en-US" i="1" dirty="0" smtClean="0"/>
              <a:t>Use or View- show all detailed data</a:t>
            </a:r>
          </a:p>
          <a:p>
            <a:r>
              <a:rPr lang="en-US" b="1" dirty="0" smtClean="0">
                <a:solidFill>
                  <a:srgbClr val="C00000"/>
                </a:solidFill>
              </a:rPr>
              <a:t>Create</a:t>
            </a:r>
          </a:p>
          <a:p>
            <a:r>
              <a:rPr lang="en-US" dirty="0" smtClean="0"/>
              <a:t>Update</a:t>
            </a:r>
          </a:p>
          <a:p>
            <a:r>
              <a:rPr lang="en-US" b="1" dirty="0" smtClean="0">
                <a:solidFill>
                  <a:srgbClr val="C00000"/>
                </a:solidFill>
              </a:rPr>
              <a:t>Maintain</a:t>
            </a:r>
            <a:r>
              <a:rPr lang="en-US" b="1" dirty="0" smtClean="0"/>
              <a:t> </a:t>
            </a:r>
            <a:r>
              <a:rPr lang="en-US" dirty="0" smtClean="0">
                <a:solidFill>
                  <a:srgbClr val="0070C0"/>
                </a:solidFill>
              </a:rPr>
              <a:t>(not necessarily a provenance event as we have already created and updated which are provenance event)</a:t>
            </a:r>
            <a:endParaRPr lang="en-US" dirty="0">
              <a:solidFill>
                <a:srgbClr val="0070C0"/>
              </a:solidFill>
            </a:endParaRPr>
          </a:p>
          <a:p>
            <a:pPr lvl="1"/>
            <a:r>
              <a:rPr lang="en-US" sz="2900" dirty="0" smtClean="0">
                <a:solidFill>
                  <a:srgbClr val="0070C0"/>
                </a:solidFill>
              </a:rPr>
              <a:t>Compose Content (as done in EHR system)</a:t>
            </a:r>
          </a:p>
          <a:p>
            <a:pPr lvl="1"/>
            <a:r>
              <a:rPr lang="en-US" sz="2900" dirty="0" smtClean="0">
                <a:solidFill>
                  <a:srgbClr val="0070C0"/>
                </a:solidFill>
              </a:rPr>
              <a:t>Assemble Composed Content (as done in EHR system)</a:t>
            </a:r>
          </a:p>
          <a:p>
            <a:r>
              <a:rPr lang="en-US" b="1" dirty="0" smtClean="0">
                <a:solidFill>
                  <a:srgbClr val="C00000"/>
                </a:solidFill>
              </a:rPr>
              <a:t>Export</a:t>
            </a:r>
            <a:r>
              <a:rPr lang="en-US" dirty="0" smtClean="0"/>
              <a:t> – </a:t>
            </a:r>
            <a:r>
              <a:rPr lang="en-US" dirty="0" smtClean="0">
                <a:solidFill>
                  <a:srgbClr val="0070C0"/>
                </a:solidFill>
              </a:rPr>
              <a:t>Artifact ready to go (Transmit perhaps Information Interchange)</a:t>
            </a:r>
          </a:p>
          <a:p>
            <a:endParaRPr lang="en-US" dirty="0"/>
          </a:p>
          <a:p>
            <a:r>
              <a:rPr lang="en-US" sz="3400" b="1" dirty="0" smtClean="0"/>
              <a:t>NOTES:</a:t>
            </a:r>
          </a:p>
          <a:p>
            <a:pPr lvl="1"/>
            <a:r>
              <a:rPr lang="en-US" dirty="0" smtClean="0"/>
              <a:t>Assembling  = done by software</a:t>
            </a:r>
          </a:p>
          <a:p>
            <a:pPr lvl="1"/>
            <a:r>
              <a:rPr lang="en-US" dirty="0" smtClean="0"/>
              <a:t>Compose = done by human and software</a:t>
            </a:r>
            <a:r>
              <a:rPr lang="en-US" dirty="0"/>
              <a:t> </a:t>
            </a:r>
          </a:p>
          <a:p>
            <a:pPr lvl="1"/>
            <a:r>
              <a:rPr lang="en-US" i="1" dirty="0" smtClean="0"/>
              <a:t>Policy committee – viewing and accounting of disclosers  - if no change to clinical data</a:t>
            </a:r>
          </a:p>
          <a:p>
            <a:endParaRPr lang="en-US" i="1"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22</a:t>
            </a:fld>
            <a:endParaRPr lang="en-US" dirty="0"/>
          </a:p>
        </p:txBody>
      </p:sp>
      <p:sp>
        <p:nvSpPr>
          <p:cNvPr id="5" name="Rounded Rectangular Callout 4"/>
          <p:cNvSpPr/>
          <p:nvPr/>
        </p:nvSpPr>
        <p:spPr>
          <a:xfrm>
            <a:off x="7327074" y="2288969"/>
            <a:ext cx="1664526" cy="866899"/>
          </a:xfrm>
          <a:prstGeom prst="wedgeRoundRectCallout">
            <a:avLst>
              <a:gd name="adj1" fmla="val -96641"/>
              <a:gd name="adj2" fmla="val 775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t>Out of Scope: 3</a:t>
            </a:r>
            <a:r>
              <a:rPr lang="en-US" sz="1200" b="1" baseline="30000" dirty="0" smtClean="0"/>
              <a:t>rd</a:t>
            </a:r>
            <a:r>
              <a:rPr lang="en-US" sz="1200" b="1" dirty="0" smtClean="0"/>
              <a:t> Parties (e.g. HIEs third party assemblers et)</a:t>
            </a:r>
            <a:endParaRPr lang="en-US" sz="1200" b="1" dirty="0"/>
          </a:p>
        </p:txBody>
      </p:sp>
      <p:sp>
        <p:nvSpPr>
          <p:cNvPr id="6" name="Rectangle 5"/>
          <p:cNvSpPr/>
          <p:nvPr/>
        </p:nvSpPr>
        <p:spPr>
          <a:xfrm>
            <a:off x="6994566" y="1170709"/>
            <a:ext cx="433449" cy="24938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p:cNvSpPr txBox="1"/>
          <p:nvPr/>
        </p:nvSpPr>
        <p:spPr>
          <a:xfrm>
            <a:off x="7528956" y="1079956"/>
            <a:ext cx="1615044" cy="430887"/>
          </a:xfrm>
          <a:prstGeom prst="rect">
            <a:avLst/>
          </a:prstGeom>
          <a:noFill/>
        </p:spPr>
        <p:txBody>
          <a:bodyPr wrap="square" rtlCol="0">
            <a:spAutoFit/>
          </a:bodyPr>
          <a:lstStyle/>
          <a:p>
            <a:r>
              <a:rPr lang="en-US" sz="1050" dirty="0" smtClean="0">
                <a:solidFill>
                  <a:schemeClr val="tx1">
                    <a:lumMod val="75000"/>
                    <a:lumOff val="25000"/>
                  </a:schemeClr>
                </a:solidFill>
              </a:rPr>
              <a:t>= as identified by the SC Task Force</a:t>
            </a:r>
            <a:endParaRPr lang="en-US" sz="1050" dirty="0">
              <a:solidFill>
                <a:schemeClr val="tx1">
                  <a:lumMod val="75000"/>
                  <a:lumOff val="25000"/>
                </a:schemeClr>
              </a:solidFill>
            </a:endParaRPr>
          </a:p>
        </p:txBody>
      </p:sp>
    </p:spTree>
    <p:extLst>
      <p:ext uri="{BB962C8B-B14F-4D97-AF65-F5344CB8AC3E}">
        <p14:creationId xmlns:p14="http://schemas.microsoft.com/office/powerpoint/2010/main" val="7306231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Assumptions</a:t>
            </a:r>
            <a:endParaRPr lang="en-US" dirty="0"/>
          </a:p>
        </p:txBody>
      </p:sp>
      <p:sp>
        <p:nvSpPr>
          <p:cNvPr id="3" name="Content Placeholder 2"/>
          <p:cNvSpPr>
            <a:spLocks noGrp="1"/>
          </p:cNvSpPr>
          <p:nvPr>
            <p:ph idx="1"/>
          </p:nvPr>
        </p:nvSpPr>
        <p:spPr/>
        <p:txBody>
          <a:bodyPr>
            <a:normAutofit/>
          </a:bodyPr>
          <a:lstStyle/>
          <a:p>
            <a:r>
              <a:rPr lang="en-US" sz="2800" dirty="0" smtClean="0">
                <a:solidFill>
                  <a:schemeClr val="tx1">
                    <a:lumMod val="75000"/>
                    <a:lumOff val="25000"/>
                  </a:schemeClr>
                </a:solidFill>
              </a:rPr>
              <a:t>Chain of Trust  </a:t>
            </a:r>
          </a:p>
          <a:p>
            <a:pPr lvl="1"/>
            <a:r>
              <a:rPr lang="en-US" sz="2400" dirty="0" smtClean="0">
                <a:solidFill>
                  <a:schemeClr val="tx1">
                    <a:lumMod val="75000"/>
                    <a:lumOff val="25000"/>
                  </a:schemeClr>
                </a:solidFill>
              </a:rPr>
              <a:t>Point to point exchange – A-B</a:t>
            </a:r>
          </a:p>
          <a:p>
            <a:pPr lvl="2"/>
            <a:r>
              <a:rPr lang="en-US" sz="2000" dirty="0" smtClean="0">
                <a:solidFill>
                  <a:schemeClr val="tx1">
                    <a:lumMod val="75000"/>
                    <a:lumOff val="25000"/>
                  </a:schemeClr>
                </a:solidFill>
              </a:rPr>
              <a:t>Once point B has the information the process starts over again</a:t>
            </a:r>
          </a:p>
          <a:p>
            <a:r>
              <a:rPr lang="en-US" sz="2800" dirty="0" smtClean="0">
                <a:solidFill>
                  <a:schemeClr val="tx1">
                    <a:lumMod val="75000"/>
                    <a:lumOff val="25000"/>
                  </a:schemeClr>
                </a:solidFill>
              </a:rPr>
              <a:t>Need minimum definition of “traceability concepts” – </a:t>
            </a:r>
            <a:r>
              <a:rPr lang="en-US" sz="2400" dirty="0" smtClean="0">
                <a:solidFill>
                  <a:schemeClr val="tx1">
                    <a:lumMod val="75000"/>
                    <a:lumOff val="25000"/>
                  </a:schemeClr>
                </a:solidFill>
              </a:rPr>
              <a:t>cannot be presumed to exist in all existing systems</a:t>
            </a:r>
            <a:endParaRPr lang="en-US" sz="2400"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23</a:t>
            </a:fld>
            <a:endParaRPr lang="en-US" dirty="0"/>
          </a:p>
        </p:txBody>
      </p:sp>
    </p:spTree>
    <p:extLst>
      <p:ext uri="{BB962C8B-B14F-4D97-AF65-F5344CB8AC3E}">
        <p14:creationId xmlns:p14="http://schemas.microsoft.com/office/powerpoint/2010/main" val="208842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Elements for Consideration:</a:t>
            </a:r>
            <a:endParaRPr lang="en-US" dirty="0"/>
          </a:p>
        </p:txBody>
      </p:sp>
      <p:sp>
        <p:nvSpPr>
          <p:cNvPr id="3" name="Content Placeholder 2"/>
          <p:cNvSpPr>
            <a:spLocks noGrp="1"/>
          </p:cNvSpPr>
          <p:nvPr>
            <p:ph idx="1"/>
          </p:nvPr>
        </p:nvSpPr>
        <p:spPr>
          <a:xfrm>
            <a:off x="374072" y="1481447"/>
            <a:ext cx="2689761" cy="4681847"/>
          </a:xfrm>
        </p:spPr>
        <p:txBody>
          <a:bodyPr>
            <a:normAutofit fontScale="32500" lnSpcReduction="20000"/>
          </a:bodyPr>
          <a:lstStyle/>
          <a:p>
            <a:pPr marL="0" indent="0">
              <a:buNone/>
            </a:pPr>
            <a:r>
              <a:rPr lang="en-US" sz="3700" b="1" dirty="0" smtClean="0"/>
              <a:t>Interoperability Roadmap (page 80)</a:t>
            </a:r>
          </a:p>
          <a:p>
            <a:pPr marL="0" indent="0">
              <a:buNone/>
            </a:pPr>
            <a:r>
              <a:rPr lang="en-US" sz="3700" dirty="0">
                <a:hlinkClick r:id="rId2"/>
              </a:rPr>
              <a:t>http://www.healthit.gov/sites/default/files/nationwide-interoperability-roadmap-draft-version-1.0.pdf</a:t>
            </a:r>
            <a:endParaRPr lang="en-US" sz="3700" b="1" dirty="0" smtClean="0"/>
          </a:p>
          <a:p>
            <a:pPr marL="0" indent="0">
              <a:buNone/>
            </a:pPr>
            <a:endParaRPr lang="en-US" dirty="0" smtClean="0"/>
          </a:p>
          <a:p>
            <a:r>
              <a:rPr lang="en-US" sz="3700" dirty="0" smtClean="0"/>
              <a:t>Patient </a:t>
            </a:r>
            <a:r>
              <a:rPr lang="en-US" sz="3700" dirty="0"/>
              <a:t>name </a:t>
            </a:r>
          </a:p>
          <a:p>
            <a:r>
              <a:rPr lang="en-US" sz="3700" dirty="0" smtClean="0"/>
              <a:t>Sex </a:t>
            </a:r>
            <a:endParaRPr lang="en-US" sz="3700" dirty="0"/>
          </a:p>
          <a:p>
            <a:r>
              <a:rPr lang="en-US" sz="3700" dirty="0" smtClean="0"/>
              <a:t>Date </a:t>
            </a:r>
            <a:r>
              <a:rPr lang="en-US" sz="3700" dirty="0"/>
              <a:t>of birth </a:t>
            </a:r>
          </a:p>
          <a:p>
            <a:r>
              <a:rPr lang="en-US" sz="3700" dirty="0" smtClean="0"/>
              <a:t>Race </a:t>
            </a:r>
            <a:endParaRPr lang="en-US" sz="3700" dirty="0"/>
          </a:p>
          <a:p>
            <a:r>
              <a:rPr lang="en-US" sz="3700" dirty="0" smtClean="0"/>
              <a:t>Ethnicity </a:t>
            </a:r>
            <a:endParaRPr lang="en-US" sz="3700" dirty="0"/>
          </a:p>
          <a:p>
            <a:r>
              <a:rPr lang="en-US" sz="3700" dirty="0" smtClean="0"/>
              <a:t>Preferred </a:t>
            </a:r>
            <a:r>
              <a:rPr lang="en-US" sz="3700" dirty="0"/>
              <a:t>language </a:t>
            </a:r>
          </a:p>
          <a:p>
            <a:r>
              <a:rPr lang="en-US" sz="3700" dirty="0" smtClean="0"/>
              <a:t>Smoking </a:t>
            </a:r>
            <a:r>
              <a:rPr lang="en-US" sz="3700" dirty="0"/>
              <a:t>status </a:t>
            </a:r>
          </a:p>
          <a:p>
            <a:r>
              <a:rPr lang="en-US" sz="3700" dirty="0" smtClean="0"/>
              <a:t>Problems </a:t>
            </a:r>
            <a:endParaRPr lang="en-US" sz="3700" dirty="0"/>
          </a:p>
          <a:p>
            <a:r>
              <a:rPr lang="en-US" sz="3700" dirty="0" smtClean="0"/>
              <a:t>Medications </a:t>
            </a:r>
            <a:endParaRPr lang="en-US" sz="3700" dirty="0"/>
          </a:p>
          <a:p>
            <a:r>
              <a:rPr lang="en-US" sz="3700" dirty="0" smtClean="0"/>
              <a:t>Medication </a:t>
            </a:r>
            <a:r>
              <a:rPr lang="en-US" sz="3700" dirty="0"/>
              <a:t>allergies </a:t>
            </a:r>
          </a:p>
          <a:p>
            <a:r>
              <a:rPr lang="en-US" sz="3700" dirty="0" smtClean="0"/>
              <a:t>Laboratory </a:t>
            </a:r>
            <a:r>
              <a:rPr lang="en-US" sz="3700" dirty="0"/>
              <a:t>test(s) </a:t>
            </a:r>
          </a:p>
          <a:p>
            <a:r>
              <a:rPr lang="en-US" sz="3700" dirty="0" smtClean="0"/>
              <a:t>Laboratory </a:t>
            </a:r>
            <a:r>
              <a:rPr lang="en-US" sz="3700" dirty="0"/>
              <a:t>value(s)/result(s) </a:t>
            </a:r>
          </a:p>
          <a:p>
            <a:r>
              <a:rPr lang="en-US" sz="3700" dirty="0" smtClean="0"/>
              <a:t>Vital </a:t>
            </a:r>
            <a:r>
              <a:rPr lang="en-US" sz="3700" dirty="0"/>
              <a:t>signs </a:t>
            </a:r>
          </a:p>
          <a:p>
            <a:r>
              <a:rPr lang="en-US" sz="3700" dirty="0" smtClean="0"/>
              <a:t>Care </a:t>
            </a:r>
            <a:r>
              <a:rPr lang="en-US" sz="3700" dirty="0"/>
              <a:t>plan field(s), including goals and instructions </a:t>
            </a:r>
          </a:p>
          <a:p>
            <a:r>
              <a:rPr lang="en-US" sz="3700" dirty="0" smtClean="0"/>
              <a:t>Procedures </a:t>
            </a:r>
            <a:endParaRPr lang="en-US" sz="3700" dirty="0"/>
          </a:p>
          <a:p>
            <a:r>
              <a:rPr lang="en-US" sz="3700" dirty="0" smtClean="0"/>
              <a:t>Care </a:t>
            </a:r>
            <a:r>
              <a:rPr lang="en-US" sz="3700" dirty="0"/>
              <a:t>team members </a:t>
            </a:r>
          </a:p>
          <a:p>
            <a:r>
              <a:rPr lang="en-US" sz="3700" dirty="0" smtClean="0"/>
              <a:t>Immunizations </a:t>
            </a:r>
            <a:endParaRPr lang="en-US" sz="3700" dirty="0"/>
          </a:p>
          <a:p>
            <a:r>
              <a:rPr lang="en-US" sz="3700" dirty="0" smtClean="0"/>
              <a:t>Unique </a:t>
            </a:r>
            <a:r>
              <a:rPr lang="en-US" sz="3700" dirty="0"/>
              <a:t>device identifier(s) for a patient’s implantable device(s) </a:t>
            </a:r>
          </a:p>
          <a:p>
            <a:r>
              <a:rPr lang="en-US" sz="3700" dirty="0" smtClean="0"/>
              <a:t>Notes/narrative </a:t>
            </a:r>
            <a:endParaRPr lang="en-US" sz="3700" dirty="0"/>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24</a:t>
            </a:fld>
            <a:endParaRPr lang="en-US" dirty="0"/>
          </a:p>
        </p:txBody>
      </p:sp>
      <p:sp>
        <p:nvSpPr>
          <p:cNvPr id="5" name="Content Placeholder 2"/>
          <p:cNvSpPr txBox="1">
            <a:spLocks/>
          </p:cNvSpPr>
          <p:nvPr/>
        </p:nvSpPr>
        <p:spPr>
          <a:xfrm>
            <a:off x="3459677" y="1478478"/>
            <a:ext cx="2689761" cy="5649686"/>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4800" b="1" dirty="0" smtClean="0"/>
              <a:t>Notice for Proposed Rule Making (page 148)</a:t>
            </a:r>
          </a:p>
          <a:p>
            <a:pPr marL="0" indent="0">
              <a:buNone/>
            </a:pPr>
            <a:r>
              <a:rPr lang="en-US" sz="4800" b="1" dirty="0">
                <a:hlinkClick r:id="rId3"/>
              </a:rPr>
              <a:t>https://</a:t>
            </a:r>
            <a:r>
              <a:rPr lang="en-US" sz="4800" b="1" dirty="0" smtClean="0">
                <a:hlinkClick r:id="rId3"/>
              </a:rPr>
              <a:t>s3.amazonaws.com/public-inspection.federalregister.gov/2015-06612.pdf</a:t>
            </a:r>
            <a:r>
              <a:rPr lang="en-US" sz="4800" b="1" dirty="0" smtClean="0"/>
              <a:t> </a:t>
            </a:r>
          </a:p>
          <a:p>
            <a:r>
              <a:rPr lang="en-US" sz="4800" dirty="0" smtClean="0"/>
              <a:t>TIN</a:t>
            </a:r>
            <a:endParaRPr lang="en-US" sz="4800" dirty="0"/>
          </a:p>
          <a:p>
            <a:r>
              <a:rPr lang="en-US" sz="4800" dirty="0" smtClean="0"/>
              <a:t>NPI</a:t>
            </a:r>
            <a:endParaRPr lang="en-US" sz="4800" dirty="0"/>
          </a:p>
          <a:p>
            <a:r>
              <a:rPr lang="en-US" sz="4800" dirty="0" smtClean="0"/>
              <a:t>Provider type</a:t>
            </a:r>
            <a:endParaRPr lang="en-US" sz="4800" dirty="0"/>
          </a:p>
          <a:p>
            <a:r>
              <a:rPr lang="en-US" sz="4800" dirty="0" smtClean="0"/>
              <a:t>Patient insurance</a:t>
            </a:r>
            <a:endParaRPr lang="en-US" sz="4800" dirty="0"/>
          </a:p>
          <a:p>
            <a:r>
              <a:rPr lang="en-US" sz="4800" dirty="0" smtClean="0"/>
              <a:t>Patient age</a:t>
            </a:r>
            <a:endParaRPr lang="en-US" sz="4800" dirty="0"/>
          </a:p>
          <a:p>
            <a:r>
              <a:rPr lang="en-US" sz="4800" dirty="0" smtClean="0"/>
              <a:t>Patient </a:t>
            </a:r>
            <a:r>
              <a:rPr lang="en-US" sz="4800" dirty="0"/>
              <a:t>sex in accordance with the standard specified in </a:t>
            </a:r>
            <a:r>
              <a:rPr lang="en-US" sz="4800" dirty="0" smtClean="0"/>
              <a:t>§ 70.207(n</a:t>
            </a:r>
            <a:r>
              <a:rPr lang="en-US" sz="4800" dirty="0"/>
              <a:t>)(1) (</a:t>
            </a:r>
            <a:r>
              <a:rPr lang="en-US" sz="4800" dirty="0" smtClean="0"/>
              <a:t>HL7Version </a:t>
            </a:r>
            <a:r>
              <a:rPr lang="en-US" sz="4800" dirty="0"/>
              <a:t>3</a:t>
            </a:r>
            <a:r>
              <a:rPr lang="en-US" sz="4800" dirty="0" smtClean="0"/>
              <a:t>)</a:t>
            </a:r>
            <a:endParaRPr lang="en-US" sz="4800" dirty="0"/>
          </a:p>
          <a:p>
            <a:r>
              <a:rPr lang="en-US" sz="4800" dirty="0" smtClean="0"/>
              <a:t>Patient </a:t>
            </a:r>
            <a:r>
              <a:rPr lang="en-US" sz="4800" dirty="0"/>
              <a:t>race and ethnicity in accordance with the standards specified in </a:t>
            </a:r>
            <a:r>
              <a:rPr lang="en-US" sz="4800" dirty="0" smtClean="0"/>
              <a:t>§170.207(f</a:t>
            </a:r>
            <a:r>
              <a:rPr lang="en-US" sz="4800" dirty="0"/>
              <a:t>)(1) (OMB standard) and, at a minimum, (f)(2) (“Race &amp; Ethnicity </a:t>
            </a:r>
            <a:r>
              <a:rPr lang="en-US" sz="4800" dirty="0" smtClean="0"/>
              <a:t>–CDC</a:t>
            </a:r>
            <a:r>
              <a:rPr lang="en-US" sz="4800" dirty="0"/>
              <a:t>” code system in the PHIN VADS</a:t>
            </a:r>
            <a:r>
              <a:rPr lang="en-US" sz="4800" dirty="0" smtClean="0"/>
              <a:t>)</a:t>
            </a:r>
            <a:endParaRPr lang="en-US" sz="4800" dirty="0"/>
          </a:p>
          <a:p>
            <a:r>
              <a:rPr lang="en-US" sz="4800" dirty="0" smtClean="0"/>
              <a:t>Patient </a:t>
            </a:r>
            <a:r>
              <a:rPr lang="en-US" sz="4800" dirty="0"/>
              <a:t>problem list data in accordance with, at a minimum, the version of </a:t>
            </a:r>
            <a:r>
              <a:rPr lang="en-US" sz="4800" dirty="0" smtClean="0"/>
              <a:t>the standard </a:t>
            </a:r>
            <a:r>
              <a:rPr lang="en-US" sz="4800" dirty="0"/>
              <a:t>specified in § 170.207(a)(4) (September 2014 Release of the U.S. </a:t>
            </a:r>
            <a:r>
              <a:rPr lang="en-US" sz="4800" dirty="0" smtClean="0"/>
              <a:t>Editionof</a:t>
            </a:r>
            <a:r>
              <a:rPr lang="en-US" sz="4800" dirty="0" smtClean="0"/>
              <a:t> </a:t>
            </a:r>
            <a:r>
              <a:rPr lang="en-US" sz="4800" dirty="0"/>
              <a:t>SNOMED CT</a:t>
            </a:r>
            <a:r>
              <a:rPr lang="en-US" sz="4800" dirty="0" smtClean="0"/>
              <a:t>®)</a:t>
            </a:r>
            <a:endParaRPr lang="en-US" sz="4800" dirty="0"/>
          </a:p>
          <a:p>
            <a:r>
              <a:rPr lang="en-US" sz="4800" dirty="0" smtClean="0"/>
              <a:t>Practice </a:t>
            </a:r>
            <a:r>
              <a:rPr lang="en-US" sz="4800" dirty="0"/>
              <a:t>site </a:t>
            </a:r>
            <a:r>
              <a:rPr lang="en-US" sz="4800" dirty="0" smtClean="0"/>
              <a:t>address. </a:t>
            </a:r>
          </a:p>
          <a:p>
            <a:endParaRPr lang="en-US" dirty="0"/>
          </a:p>
        </p:txBody>
      </p:sp>
    </p:spTree>
    <p:extLst>
      <p:ext uri="{BB962C8B-B14F-4D97-AF65-F5344CB8AC3E}">
        <p14:creationId xmlns:p14="http://schemas.microsoft.com/office/powerpoint/2010/main" val="3999970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Discussion – What will we use?</a:t>
            </a:r>
            <a:endParaRPr lang="en-US" dirty="0"/>
          </a:p>
        </p:txBody>
      </p:sp>
      <p:sp>
        <p:nvSpPr>
          <p:cNvPr id="3" name="Content Placeholder 2"/>
          <p:cNvSpPr>
            <a:spLocks noGrp="1"/>
          </p:cNvSpPr>
          <p:nvPr>
            <p:ph idx="1"/>
          </p:nvPr>
        </p:nvSpPr>
        <p:spPr/>
        <p:txBody>
          <a:bodyPr/>
          <a:lstStyle/>
          <a:p>
            <a:r>
              <a:rPr lang="en-US" dirty="0" smtClean="0">
                <a:solidFill>
                  <a:schemeClr val="tx1">
                    <a:lumMod val="75000"/>
                    <a:lumOff val="25000"/>
                  </a:schemeClr>
                </a:solidFill>
              </a:rPr>
              <a:t>Define: </a:t>
            </a:r>
          </a:p>
          <a:p>
            <a:pPr lvl="1"/>
            <a:r>
              <a:rPr lang="en-US" dirty="0" smtClean="0">
                <a:solidFill>
                  <a:schemeClr val="tx1">
                    <a:lumMod val="75000"/>
                    <a:lumOff val="25000"/>
                  </a:schemeClr>
                </a:solidFill>
              </a:rPr>
              <a:t>Author (Legal Author)</a:t>
            </a:r>
            <a:endParaRPr lang="en-US" dirty="0" smtClean="0">
              <a:solidFill>
                <a:schemeClr val="tx1">
                  <a:lumMod val="75000"/>
                  <a:lumOff val="25000"/>
                </a:schemeClr>
              </a:solidFill>
            </a:endParaRPr>
          </a:p>
          <a:p>
            <a:pPr lvl="1"/>
            <a:r>
              <a:rPr lang="en-US" dirty="0" smtClean="0">
                <a:solidFill>
                  <a:schemeClr val="tx1">
                    <a:lumMod val="75000"/>
                    <a:lumOff val="25000"/>
                  </a:schemeClr>
                </a:solidFill>
              </a:rPr>
              <a:t>Legal Authenticator</a:t>
            </a:r>
          </a:p>
          <a:p>
            <a:pPr lvl="1"/>
            <a:r>
              <a:rPr lang="en-US" dirty="0" smtClean="0">
                <a:solidFill>
                  <a:schemeClr val="tx1">
                    <a:lumMod val="75000"/>
                    <a:lumOff val="25000"/>
                  </a:schemeClr>
                </a:solidFill>
              </a:rPr>
              <a:t>Attester</a:t>
            </a:r>
          </a:p>
          <a:p>
            <a:r>
              <a:rPr lang="en-US" dirty="0" smtClean="0">
                <a:solidFill>
                  <a:schemeClr val="tx1">
                    <a:lumMod val="75000"/>
                    <a:lumOff val="25000"/>
                  </a:schemeClr>
                </a:solidFill>
              </a:rPr>
              <a:t>For our purposes how will we define these (will the be RIM based or some other standard/industry based for example AHIMA?)</a:t>
            </a:r>
          </a:p>
          <a:p>
            <a:pPr lvl="1"/>
            <a:endParaRPr lang="en-US" dirty="0"/>
          </a:p>
          <a:p>
            <a:pPr lvl="1"/>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25</a:t>
            </a:fld>
            <a:endParaRPr lang="en-US" dirty="0"/>
          </a:p>
        </p:txBody>
      </p:sp>
    </p:spTree>
    <p:extLst>
      <p:ext uri="{BB962C8B-B14F-4D97-AF65-F5344CB8AC3E}">
        <p14:creationId xmlns:p14="http://schemas.microsoft.com/office/powerpoint/2010/main" val="38086221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Requirements Matrix</a:t>
            </a:r>
            <a:endParaRPr lang="en-US" dirty="0"/>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wiki.siframework.org/Data+Provenance+Sub-Work+Groups</a:t>
            </a:r>
            <a:r>
              <a:rPr lang="en-US" dirty="0" smtClean="0"/>
              <a:t> </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26</a:t>
            </a:fld>
            <a:endParaRPr lang="en-US" dirty="0"/>
          </a:p>
        </p:txBody>
      </p:sp>
    </p:spTree>
    <p:extLst>
      <p:ext uri="{BB962C8B-B14F-4D97-AF65-F5344CB8AC3E}">
        <p14:creationId xmlns:p14="http://schemas.microsoft.com/office/powerpoint/2010/main" val="3936496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Next Steps	</a:t>
            </a:r>
            <a:endParaRPr lang="en-US" dirty="0"/>
          </a:p>
        </p:txBody>
      </p:sp>
      <p:sp>
        <p:nvSpPr>
          <p:cNvPr id="4" name="Content Placeholder 3"/>
          <p:cNvSpPr>
            <a:spLocks noGrp="1"/>
          </p:cNvSpPr>
          <p:nvPr>
            <p:ph idx="1"/>
          </p:nvPr>
        </p:nvSpPr>
        <p:spPr/>
        <p:txBody>
          <a:bodyPr/>
          <a:lstStyle/>
          <a:p>
            <a:r>
              <a:rPr lang="en-US" sz="2400" b="1" dirty="0" smtClean="0">
                <a:solidFill>
                  <a:srgbClr val="002060"/>
                </a:solidFill>
              </a:rPr>
              <a:t>Reminder our call next week is canceled due to HIMSS</a:t>
            </a:r>
          </a:p>
          <a:p>
            <a:r>
              <a:rPr lang="en-US" sz="2400" dirty="0" smtClean="0">
                <a:solidFill>
                  <a:schemeClr val="tx1">
                    <a:lumMod val="65000"/>
                    <a:lumOff val="35000"/>
                  </a:schemeClr>
                </a:solidFill>
              </a:rPr>
              <a:t>Join </a:t>
            </a:r>
            <a:r>
              <a:rPr lang="en-US" sz="2400" dirty="0">
                <a:solidFill>
                  <a:schemeClr val="tx1">
                    <a:lumMod val="65000"/>
                    <a:lumOff val="35000"/>
                  </a:schemeClr>
                </a:solidFill>
              </a:rPr>
              <a:t>us </a:t>
            </a:r>
            <a:r>
              <a:rPr lang="en-US" sz="2400" dirty="0" smtClean="0">
                <a:solidFill>
                  <a:schemeClr val="tx1">
                    <a:lumMod val="65000"/>
                    <a:lumOff val="35000"/>
                  </a:schemeClr>
                </a:solidFill>
              </a:rPr>
              <a:t>on our next all hands meeting</a:t>
            </a:r>
          </a:p>
          <a:p>
            <a:pPr lvl="1"/>
            <a:r>
              <a:rPr lang="en-US" sz="1800" b="1" dirty="0" smtClean="0">
                <a:solidFill>
                  <a:srgbClr val="002060"/>
                </a:solidFill>
              </a:rPr>
              <a:t>April </a:t>
            </a:r>
            <a:r>
              <a:rPr lang="en-US" sz="1800" b="1" dirty="0" smtClean="0">
                <a:solidFill>
                  <a:srgbClr val="002060"/>
                </a:solidFill>
              </a:rPr>
              <a:t>23</a:t>
            </a:r>
            <a:r>
              <a:rPr lang="en-US" sz="1800" b="1" baseline="30000" dirty="0" smtClean="0">
                <a:solidFill>
                  <a:srgbClr val="002060"/>
                </a:solidFill>
              </a:rPr>
              <a:t>rd</a:t>
            </a:r>
            <a:r>
              <a:rPr lang="en-US" sz="1800" b="1" dirty="0" smtClean="0">
                <a:solidFill>
                  <a:srgbClr val="002060"/>
                </a:solidFill>
              </a:rPr>
              <a:t>  </a:t>
            </a:r>
            <a:r>
              <a:rPr lang="en-US" sz="1800" b="1" dirty="0" smtClean="0">
                <a:solidFill>
                  <a:srgbClr val="002060"/>
                </a:solidFill>
              </a:rPr>
              <a:t>from 2:00 -3:30 pm ET </a:t>
            </a:r>
          </a:p>
          <a:p>
            <a:r>
              <a:rPr lang="en-US" sz="1800" dirty="0">
                <a:solidFill>
                  <a:schemeClr val="tx1">
                    <a:lumMod val="65000"/>
                    <a:lumOff val="35000"/>
                  </a:schemeClr>
                </a:solidFill>
                <a:hlinkClick r:id="rId2"/>
              </a:rPr>
              <a:t>http://</a:t>
            </a:r>
            <a:r>
              <a:rPr lang="en-US" sz="1800" dirty="0" smtClean="0">
                <a:solidFill>
                  <a:schemeClr val="tx1">
                    <a:lumMod val="65000"/>
                    <a:lumOff val="35000"/>
                  </a:schemeClr>
                </a:solidFill>
                <a:hlinkClick r:id="rId2"/>
              </a:rPr>
              <a:t>wiki.siframework.org/Data+Provenance+Initiative</a:t>
            </a:r>
            <a:r>
              <a:rPr lang="en-US" sz="1800" dirty="0" smtClean="0">
                <a:solidFill>
                  <a:schemeClr val="tx1">
                    <a:lumMod val="65000"/>
                    <a:lumOff val="35000"/>
                  </a:schemeClr>
                </a:solidFill>
              </a:rPr>
              <a:t> </a:t>
            </a:r>
          </a:p>
          <a:p>
            <a:endParaRPr lang="en-US" sz="2000" dirty="0">
              <a:solidFill>
                <a:schemeClr val="tx1">
                  <a:lumMod val="65000"/>
                  <a:lumOff val="35000"/>
                </a:schemeClr>
              </a:solidFill>
            </a:endParaRPr>
          </a:p>
          <a:p>
            <a:pPr lvl="1"/>
            <a:endParaRPr lang="en-US" sz="2000" dirty="0">
              <a:solidFill>
                <a:schemeClr val="tx1">
                  <a:lumMod val="65000"/>
                  <a:lumOff val="35000"/>
                </a:schemeClr>
              </a:solidFill>
            </a:endParaRPr>
          </a:p>
          <a:p>
            <a:pPr marL="457200" lvl="1" indent="0">
              <a:buNone/>
            </a:pPr>
            <a:endParaRPr lang="en-US" dirty="0" smtClean="0"/>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27</a:t>
            </a:fld>
            <a:endParaRPr lang="en-US" sz="1400" dirty="0"/>
          </a:p>
        </p:txBody>
      </p:sp>
    </p:spTree>
    <p:extLst>
      <p:ext uri="{BB962C8B-B14F-4D97-AF65-F5344CB8AC3E}">
        <p14:creationId xmlns:p14="http://schemas.microsoft.com/office/powerpoint/2010/main" val="24740056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49375" y="228595"/>
            <a:ext cx="8229600" cy="1143000"/>
          </a:xfrm>
        </p:spPr>
        <p:txBody>
          <a:bodyPr>
            <a:normAutofit/>
          </a:bodyPr>
          <a:lstStyle/>
          <a:p>
            <a:r>
              <a:rPr lang="en-US" dirty="0">
                <a:ea typeface="ＭＳ Ｐゴシック"/>
                <a:cs typeface="Century" pitchFamily="18" charset="0"/>
              </a:rPr>
              <a:t>Support Team and Questions</a:t>
            </a:r>
            <a:endParaRPr lang="en-US" dirty="0" smtClean="0">
              <a:ea typeface="ＭＳ Ｐゴシック"/>
              <a:cs typeface="Century" pitchFamily="18" charset="0"/>
            </a:endParaRPr>
          </a:p>
        </p:txBody>
      </p:sp>
      <p:sp>
        <p:nvSpPr>
          <p:cNvPr id="3" name="Content Placeholder 2"/>
          <p:cNvSpPr>
            <a:spLocks noGrp="1"/>
          </p:cNvSpPr>
          <p:nvPr>
            <p:ph idx="1"/>
          </p:nvPr>
        </p:nvSpPr>
        <p:spPr>
          <a:xfrm>
            <a:off x="152400" y="1129053"/>
            <a:ext cx="8766175" cy="5584826"/>
          </a:xfrm>
        </p:spPr>
        <p:txBody>
          <a:bodyPr>
            <a:noAutofit/>
          </a:bodyPr>
          <a:lstStyle/>
          <a:p>
            <a:pPr marL="285750" lvl="1">
              <a:buNone/>
              <a:defRPr/>
            </a:pPr>
            <a:r>
              <a:rPr lang="en-US" sz="2400" b="1" dirty="0">
                <a:solidFill>
                  <a:schemeClr val="tx1">
                    <a:lumMod val="65000"/>
                    <a:lumOff val="35000"/>
                  </a:schemeClr>
                </a:solidFill>
                <a:cs typeface="Arial" pitchFamily="34" charset="0"/>
              </a:rPr>
              <a:t>Please feel free to reach out to any member of the Data Provenance Support Team:</a:t>
            </a:r>
          </a:p>
          <a:p>
            <a:pPr marL="685800" lvl="2">
              <a:buFont typeface="Arial" pitchFamily="34" charset="0"/>
              <a:buChar char="•"/>
              <a:defRPr/>
            </a:pPr>
            <a:r>
              <a:rPr lang="en-US" sz="1800" b="1" dirty="0" smtClean="0">
                <a:solidFill>
                  <a:schemeClr val="tx1">
                    <a:lumMod val="65000"/>
                    <a:lumOff val="35000"/>
                  </a:schemeClr>
                </a:solidFill>
                <a:cs typeface="Arial" pitchFamily="34" charset="0"/>
              </a:rPr>
              <a:t>Initiative Coordinator: </a:t>
            </a:r>
            <a:r>
              <a:rPr lang="en-US" sz="1800" dirty="0" smtClean="0">
                <a:solidFill>
                  <a:schemeClr val="tx1">
                    <a:lumMod val="65000"/>
                    <a:lumOff val="35000"/>
                  </a:schemeClr>
                </a:solidFill>
                <a:cs typeface="Arial" pitchFamily="34" charset="0"/>
              </a:rPr>
              <a:t>Johnathan Coleman: </a:t>
            </a:r>
            <a:r>
              <a:rPr lang="en-US" sz="1800" dirty="0" smtClean="0">
                <a:solidFill>
                  <a:schemeClr val="tx1">
                    <a:lumMod val="65000"/>
                    <a:lumOff val="35000"/>
                  </a:schemeClr>
                </a:solidFill>
                <a:ea typeface="ＭＳ Ｐゴシック"/>
                <a:cs typeface="Arial" panose="020B0604020202020204" pitchFamily="34" charset="0"/>
                <a:hlinkClick r:id="rId3"/>
              </a:rPr>
              <a:t>jc@securityrs.com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OCPO Sponsor: </a:t>
            </a:r>
            <a:r>
              <a:rPr lang="en-US" sz="1800" dirty="0" smtClean="0">
                <a:solidFill>
                  <a:schemeClr val="tx1">
                    <a:lumMod val="65000"/>
                    <a:lumOff val="35000"/>
                  </a:schemeClr>
                </a:solidFill>
                <a:cs typeface="Arial" pitchFamily="34" charset="0"/>
              </a:rPr>
              <a:t>Julie Chua: </a:t>
            </a:r>
            <a:r>
              <a:rPr lang="en-US" sz="1800" dirty="0" smtClean="0">
                <a:solidFill>
                  <a:schemeClr val="tx1">
                    <a:lumMod val="65000"/>
                    <a:lumOff val="35000"/>
                  </a:schemeClr>
                </a:solidFill>
                <a:ea typeface="ＭＳ Ｐゴシック"/>
                <a:cs typeface="Arial" panose="020B0604020202020204" pitchFamily="34" charset="0"/>
                <a:hlinkClick r:id="rId4"/>
              </a:rPr>
              <a:t>julie.chua@hhs.gov</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defRPr/>
            </a:pPr>
            <a:r>
              <a:rPr lang="en-US" sz="1800" b="1" dirty="0" smtClean="0">
                <a:solidFill>
                  <a:schemeClr val="tx1">
                    <a:lumMod val="65000"/>
                    <a:lumOff val="35000"/>
                  </a:schemeClr>
                </a:solidFill>
                <a:cs typeface="Arial" pitchFamily="34" charset="0"/>
              </a:rPr>
              <a:t>OST Sponsor:  </a:t>
            </a:r>
            <a:r>
              <a:rPr lang="en-US" sz="1800" dirty="0" smtClean="0">
                <a:solidFill>
                  <a:schemeClr val="tx1">
                    <a:lumMod val="65000"/>
                    <a:lumOff val="35000"/>
                  </a:schemeClr>
                </a:solidFill>
                <a:cs typeface="Arial" pitchFamily="34" charset="0"/>
              </a:rPr>
              <a:t>Mera Choi:  </a:t>
            </a:r>
            <a:r>
              <a:rPr lang="en-US" sz="1800" dirty="0" smtClean="0">
                <a:solidFill>
                  <a:schemeClr val="tx1">
                    <a:lumMod val="65000"/>
                    <a:lumOff val="35000"/>
                  </a:schemeClr>
                </a:solidFill>
                <a:cs typeface="Arial" pitchFamily="34" charset="0"/>
                <a:hlinkClick r:id="rId5"/>
              </a:rPr>
              <a:t>mera.choi@hhs.gov</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Subject Matter Experts: </a:t>
            </a:r>
            <a:r>
              <a:rPr lang="en-US" sz="1800" dirty="0" smtClean="0">
                <a:solidFill>
                  <a:schemeClr val="tx1">
                    <a:lumMod val="65000"/>
                    <a:lumOff val="35000"/>
                  </a:schemeClr>
                </a:solidFill>
                <a:cs typeface="Arial" pitchFamily="34" charset="0"/>
              </a:rPr>
              <a:t>Kathleen Connor</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6"/>
              </a:rPr>
              <a:t>klc@securityrs.com</a:t>
            </a:r>
            <a:r>
              <a:rPr lang="en-US" sz="1800" dirty="0" smtClean="0">
                <a:solidFill>
                  <a:schemeClr val="tx1">
                    <a:lumMod val="65000"/>
                    <a:lumOff val="35000"/>
                  </a:schemeClr>
                </a:solidFill>
                <a:ea typeface="ＭＳ Ｐゴシック"/>
                <a:cs typeface="Arial" panose="020B0604020202020204" pitchFamily="34" charset="0"/>
              </a:rPr>
              <a:t> and </a:t>
            </a:r>
            <a:r>
              <a:rPr lang="en-US" sz="1800" dirty="0" smtClean="0">
                <a:solidFill>
                  <a:schemeClr val="tx1">
                    <a:lumMod val="65000"/>
                    <a:lumOff val="35000"/>
                  </a:schemeClr>
                </a:solidFill>
                <a:cs typeface="Arial" pitchFamily="34" charset="0"/>
              </a:rPr>
              <a:t>Bob Yencha</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7"/>
              </a:rPr>
              <a:t>bobyencha@maine.rr.com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Support Team:</a:t>
            </a:r>
          </a:p>
          <a:p>
            <a:pPr marL="1143000" lvl="3" indent="-285750">
              <a:defRPr/>
            </a:pPr>
            <a:r>
              <a:rPr lang="en-US" sz="1800" b="1" dirty="0" smtClean="0">
                <a:solidFill>
                  <a:schemeClr val="tx1">
                    <a:lumMod val="65000"/>
                    <a:lumOff val="35000"/>
                  </a:schemeClr>
                </a:solidFill>
                <a:cs typeface="Arial" pitchFamily="34" charset="0"/>
              </a:rPr>
              <a:t>Project Management</a:t>
            </a:r>
            <a:r>
              <a:rPr lang="en-US" sz="1800" dirty="0" smtClean="0">
                <a:solidFill>
                  <a:schemeClr val="tx1">
                    <a:lumMod val="65000"/>
                    <a:lumOff val="35000"/>
                  </a:schemeClr>
                </a:solidFill>
                <a:cs typeface="Arial" pitchFamily="34" charset="0"/>
              </a:rPr>
              <a:t>: Jamie Parker: </a:t>
            </a:r>
            <a:r>
              <a:rPr lang="en-US" sz="1800" dirty="0" smtClean="0">
                <a:solidFill>
                  <a:schemeClr val="tx1">
                    <a:lumMod val="65000"/>
                    <a:lumOff val="35000"/>
                  </a:schemeClr>
                </a:solidFill>
                <a:cs typeface="Arial" pitchFamily="34" charset="0"/>
                <a:hlinkClick r:id="rId8"/>
              </a:rPr>
              <a:t>jamie.parker@esacinc.com</a:t>
            </a:r>
            <a:r>
              <a:rPr lang="en-US" sz="1800" dirty="0" smtClean="0">
                <a:solidFill>
                  <a:schemeClr val="tx1">
                    <a:lumMod val="65000"/>
                    <a:lumOff val="35000"/>
                  </a:schemeClr>
                </a:solidFill>
                <a:cs typeface="Arial" pitchFamily="34" charset="0"/>
              </a:rPr>
              <a:t> </a:t>
            </a:r>
          </a:p>
          <a:p>
            <a:pPr marL="1143000" lvl="3" indent="-285750">
              <a:defRPr/>
            </a:pPr>
            <a:r>
              <a:rPr lang="en-US" sz="1800" b="1" dirty="0" smtClean="0">
                <a:solidFill>
                  <a:schemeClr val="tx1">
                    <a:lumMod val="65000"/>
                    <a:lumOff val="35000"/>
                  </a:schemeClr>
                </a:solidFill>
                <a:ea typeface="ＭＳ Ｐゴシック"/>
                <a:cs typeface="Arial" panose="020B0604020202020204" pitchFamily="34" charset="0"/>
              </a:rPr>
              <a:t>Standards Development Support</a:t>
            </a:r>
            <a:r>
              <a:rPr lang="en-US" sz="1800" dirty="0" smtClean="0">
                <a:solidFill>
                  <a:schemeClr val="tx1">
                    <a:lumMod val="65000"/>
                    <a:lumOff val="35000"/>
                  </a:schemeClr>
                </a:solidFill>
                <a:ea typeface="ＭＳ Ｐゴシック"/>
                <a:cs typeface="Arial" panose="020B0604020202020204" pitchFamily="34" charset="0"/>
              </a:rPr>
              <a:t>: </a:t>
            </a:r>
            <a:r>
              <a:rPr lang="en-US" sz="1800" dirty="0" smtClean="0">
                <a:solidFill>
                  <a:schemeClr val="tx1">
                    <a:lumMod val="65000"/>
                    <a:lumOff val="35000"/>
                  </a:schemeClr>
                </a:solidFill>
                <a:ea typeface="ＭＳ Ｐゴシック"/>
                <a:cs typeface="Arial" panose="020B0604020202020204" pitchFamily="34" charset="0"/>
              </a:rPr>
              <a:t>Perri</a:t>
            </a:r>
            <a:r>
              <a:rPr lang="en-US" sz="1800" dirty="0" smtClean="0">
                <a:solidFill>
                  <a:schemeClr val="tx1">
                    <a:lumMod val="65000"/>
                    <a:lumOff val="35000"/>
                  </a:schemeClr>
                </a:solidFill>
                <a:ea typeface="ＭＳ Ｐゴシック"/>
                <a:cs typeface="Arial" panose="020B0604020202020204" pitchFamily="34" charset="0"/>
              </a:rPr>
              <a:t> Smith: </a:t>
            </a:r>
            <a:r>
              <a:rPr lang="en-US" sz="1800" dirty="0" smtClean="0">
                <a:hlinkClick r:id="rId9"/>
              </a:rPr>
              <a:t>perri.smith@accenturefederal.com</a:t>
            </a:r>
            <a:r>
              <a:rPr lang="en-US" sz="1800" dirty="0" smtClean="0"/>
              <a:t>  </a:t>
            </a:r>
            <a:r>
              <a:rPr lang="en-US" sz="1800" dirty="0" smtClean="0">
                <a:solidFill>
                  <a:schemeClr val="tx1">
                    <a:lumMod val="65000"/>
                    <a:lumOff val="35000"/>
                  </a:schemeClr>
                </a:solidFill>
              </a:rPr>
              <a:t>and </a:t>
            </a:r>
            <a:r>
              <a:rPr lang="en-US" sz="1800" dirty="0" smtClean="0">
                <a:solidFill>
                  <a:schemeClr val="tx1">
                    <a:lumMod val="65000"/>
                    <a:lumOff val="35000"/>
                  </a:schemeClr>
                </a:solidFill>
              </a:rPr>
              <a:t>Atanu</a:t>
            </a:r>
            <a:r>
              <a:rPr lang="en-US" sz="1800" dirty="0">
                <a:solidFill>
                  <a:schemeClr val="tx1">
                    <a:lumMod val="65000"/>
                    <a:lumOff val="35000"/>
                  </a:schemeClr>
                </a:solidFill>
              </a:rPr>
              <a:t> Sen</a:t>
            </a:r>
            <a:r>
              <a:rPr lang="en-US" sz="1800" dirty="0"/>
              <a:t>: </a:t>
            </a:r>
            <a:r>
              <a:rPr lang="en-US" sz="1800" dirty="0" smtClean="0">
                <a:hlinkClick r:id="rId10"/>
              </a:rPr>
              <a:t>atanu.sen@accenture.com</a:t>
            </a:r>
            <a:r>
              <a:rPr lang="en-US" sz="1800" dirty="0" smtClean="0"/>
              <a:t> </a:t>
            </a:r>
            <a:endParaRPr lang="en-US" sz="1800" dirty="0" smtClean="0">
              <a:solidFill>
                <a:schemeClr val="tx1">
                  <a:lumMod val="65000"/>
                  <a:lumOff val="35000"/>
                </a:schemeClr>
              </a:solidFill>
              <a:ea typeface="ＭＳ Ｐゴシック"/>
              <a:cs typeface="Arial" panose="020B0604020202020204" pitchFamily="34" charset="0"/>
            </a:endParaRPr>
          </a:p>
          <a:p>
            <a:pPr marL="1143000" lvl="3" indent="-285750">
              <a:defRPr/>
            </a:pPr>
            <a:r>
              <a:rPr lang="en-US" sz="1800" b="1" dirty="0" smtClean="0">
                <a:solidFill>
                  <a:schemeClr val="tx1">
                    <a:lumMod val="65000"/>
                    <a:lumOff val="35000"/>
                  </a:schemeClr>
                </a:solidFill>
                <a:cs typeface="Arial" pitchFamily="34" charset="0"/>
              </a:rPr>
              <a:t>Support: </a:t>
            </a:r>
            <a:r>
              <a:rPr lang="en-US" sz="1800" dirty="0" smtClean="0">
                <a:solidFill>
                  <a:schemeClr val="tx1">
                    <a:lumMod val="65000"/>
                    <a:lumOff val="35000"/>
                  </a:schemeClr>
                </a:solidFill>
                <a:ea typeface="ＭＳ Ｐゴシック"/>
                <a:cs typeface="Arial" panose="020B0604020202020204" pitchFamily="34" charset="0"/>
              </a:rPr>
              <a:t>Apurva Dharia</a:t>
            </a:r>
            <a:r>
              <a:rPr lang="en-US" sz="1800" dirty="0" smtClean="0">
                <a:ea typeface="ＭＳ Ｐゴシック"/>
                <a:cs typeface="Arial" panose="020B0604020202020204" pitchFamily="34" charset="0"/>
              </a:rPr>
              <a:t>: </a:t>
            </a:r>
            <a:r>
              <a:rPr lang="en-US" sz="1800" dirty="0" smtClean="0">
                <a:ea typeface="ＭＳ Ｐゴシック"/>
                <a:cs typeface="Arial" panose="020B0604020202020204" pitchFamily="34" charset="0"/>
                <a:hlinkClick r:id="rId11"/>
              </a:rPr>
              <a:t>apurva.dharia@esacinc.com</a:t>
            </a:r>
            <a:r>
              <a:rPr lang="en-US" sz="1800" dirty="0" smtClean="0">
                <a:ea typeface="ＭＳ Ｐゴシック"/>
                <a:cs typeface="Arial" panose="020B0604020202020204" pitchFamily="34" charset="0"/>
              </a:rPr>
              <a:t>, </a:t>
            </a:r>
            <a:r>
              <a:rPr lang="en-US" sz="1800" dirty="0" smtClean="0">
                <a:solidFill>
                  <a:schemeClr val="tx1">
                    <a:lumMod val="65000"/>
                    <a:lumOff val="35000"/>
                  </a:schemeClr>
                </a:solidFill>
                <a:ea typeface="ＭＳ Ｐゴシック"/>
                <a:cs typeface="Arial" panose="020B0604020202020204" pitchFamily="34" charset="0"/>
              </a:rPr>
              <a:t>Rebecca Angeles: </a:t>
            </a:r>
            <a:r>
              <a:rPr lang="en-US" sz="1800" dirty="0" smtClean="0">
                <a:hlinkClick r:id="rId12"/>
              </a:rPr>
              <a:t>rebecca.angeles@esacinc.com</a:t>
            </a:r>
            <a:r>
              <a:rPr lang="en-US" sz="1800" dirty="0"/>
              <a:t> </a:t>
            </a:r>
            <a:r>
              <a:rPr lang="en-US" sz="1800" dirty="0">
                <a:solidFill>
                  <a:schemeClr val="tx1">
                    <a:lumMod val="65000"/>
                    <a:lumOff val="35000"/>
                  </a:schemeClr>
                </a:solidFill>
              </a:rPr>
              <a:t>and Zach May</a:t>
            </a:r>
            <a:r>
              <a:rPr lang="en-US" sz="1800" dirty="0"/>
              <a:t>: </a:t>
            </a:r>
            <a:r>
              <a:rPr lang="en-US" sz="1800" dirty="0" smtClean="0">
                <a:hlinkClick r:id="rId13"/>
              </a:rPr>
              <a:t>zachary.may@esacinc.com</a:t>
            </a:r>
            <a:r>
              <a:rPr lang="en-US" sz="1800" dirty="0" smtClean="0"/>
              <a:t> </a:t>
            </a:r>
            <a:endParaRPr lang="en-US" sz="1800" dirty="0" smtClean="0">
              <a:cs typeface="Arial" pitchFamily="34" charset="0"/>
            </a:endParaRPr>
          </a:p>
        </p:txBody>
      </p:sp>
      <p:sp>
        <p:nvSpPr>
          <p:cNvPr id="5" name="Slide Number Placeholder 4"/>
          <p:cNvSpPr>
            <a:spLocks noGrp="1"/>
          </p:cNvSpPr>
          <p:nvPr>
            <p:ph type="sldNum" sz="quarter" idx="12"/>
          </p:nvPr>
        </p:nvSpPr>
        <p:spPr/>
        <p:txBody>
          <a:bodyPr/>
          <a:lstStyle/>
          <a:p>
            <a:fld id="{0D942ED2-5804-4B47-B474-A096C88DC8AF}" type="slidenum">
              <a:rPr lang="en-US" smtClean="0"/>
              <a:pPr/>
              <a:t>28</a:t>
            </a:fld>
            <a:endParaRPr lang="en-US" dirty="0"/>
          </a:p>
        </p:txBody>
      </p:sp>
    </p:spTree>
    <p:extLst>
      <p:ext uri="{BB962C8B-B14F-4D97-AF65-F5344CB8AC3E}">
        <p14:creationId xmlns:p14="http://schemas.microsoft.com/office/powerpoint/2010/main" val="1955724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6415"/>
            <a:ext cx="8229600" cy="1020762"/>
          </a:xfrm>
        </p:spPr>
        <p:txBody>
          <a:bodyPr/>
          <a:lstStyle/>
          <a:p>
            <a:r>
              <a:rPr lang="en-US" dirty="0" smtClean="0"/>
              <a:t>Information Interchange Appendix</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29</a:t>
            </a:fld>
            <a:endParaRPr lang="en-US" dirty="0"/>
          </a:p>
        </p:txBody>
      </p:sp>
    </p:spTree>
    <p:extLst>
      <p:ext uri="{BB962C8B-B14F-4D97-AF65-F5344CB8AC3E}">
        <p14:creationId xmlns:p14="http://schemas.microsoft.com/office/powerpoint/2010/main" val="8491130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3210154"/>
              </p:ext>
            </p:extLst>
          </p:nvPr>
        </p:nvGraphicFramePr>
        <p:xfrm>
          <a:off x="457200" y="1371600"/>
          <a:ext cx="8229600" cy="1854200"/>
        </p:xfrm>
        <a:graphic>
          <a:graphicData uri="http://schemas.openxmlformats.org/drawingml/2006/table">
            <a:tbl>
              <a:tblPr firstRow="1" bandRow="1">
                <a:tableStyleId>{5C22544A-7EE6-4342-B048-85BDC9FD1C3A}</a:tableStyleId>
              </a:tblPr>
              <a:tblGrid>
                <a:gridCol w="6096000"/>
                <a:gridCol w="2133600"/>
              </a:tblGrid>
              <a:tr h="370840">
                <a:tc>
                  <a:txBody>
                    <a:bodyPr/>
                    <a:lstStyle/>
                    <a:p>
                      <a:r>
                        <a:rPr lang="en-US" dirty="0" smtClean="0"/>
                        <a:t>Topic</a:t>
                      </a:r>
                      <a:endParaRPr lang="en-US" dirty="0"/>
                    </a:p>
                  </a:txBody>
                  <a:tcPr/>
                </a:tc>
                <a:tc>
                  <a:txBody>
                    <a:bodyPr/>
                    <a:lstStyle/>
                    <a:p>
                      <a:r>
                        <a:rPr lang="en-US" dirty="0" smtClean="0"/>
                        <a:t>Time</a:t>
                      </a:r>
                      <a:r>
                        <a:rPr lang="en-US" baseline="0" dirty="0" smtClean="0"/>
                        <a:t> Allotted</a:t>
                      </a:r>
                      <a:endParaRPr lang="en-US" dirty="0"/>
                    </a:p>
                  </a:txBody>
                  <a:tcPr/>
                </a:tc>
              </a:tr>
              <a:tr h="370840">
                <a:tc>
                  <a:txBody>
                    <a:bodyPr/>
                    <a:lstStyle/>
                    <a:p>
                      <a:r>
                        <a:rPr lang="en-US" baseline="0" dirty="0" smtClean="0"/>
                        <a:t>Announcements</a:t>
                      </a:r>
                    </a:p>
                  </a:txBody>
                  <a:tcPr/>
                </a:tc>
                <a:tc>
                  <a:txBody>
                    <a:bodyPr/>
                    <a:lstStyle/>
                    <a:p>
                      <a:r>
                        <a:rPr lang="en-US" dirty="0" smtClean="0"/>
                        <a:t>5</a:t>
                      </a:r>
                      <a:r>
                        <a:rPr lang="en-US" baseline="0" dirty="0" smtClean="0"/>
                        <a:t> minutes</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Information Interchange</a:t>
                      </a:r>
                      <a:r>
                        <a:rPr lang="en-US" baseline="0" dirty="0" smtClean="0"/>
                        <a:t>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System</a:t>
                      </a:r>
                      <a:r>
                        <a:rPr lang="en-US" baseline="0" dirty="0" smtClean="0"/>
                        <a:t> Requirements SWG</a:t>
                      </a:r>
                      <a:endParaRPr lang="en-US" dirty="0" smtClean="0"/>
                    </a:p>
                  </a:txBody>
                  <a:tcPr/>
                </a:tc>
                <a:tc>
                  <a:txBody>
                    <a:bodyPr/>
                    <a:lstStyle/>
                    <a:p>
                      <a:r>
                        <a:rPr lang="en-US" dirty="0" smtClean="0"/>
                        <a:t>40</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Next Steps/Wrap Up</a:t>
                      </a:r>
                    </a:p>
                  </a:txBody>
                  <a:tcPr/>
                </a:tc>
                <a:tc>
                  <a:txBody>
                    <a:bodyPr/>
                    <a:lstStyle/>
                    <a:p>
                      <a:r>
                        <a:rPr lang="en-US" dirty="0" smtClean="0"/>
                        <a:t>5 minutes</a:t>
                      </a:r>
                      <a:endParaRPr lang="en-US" dirty="0"/>
                    </a:p>
                  </a:txBody>
                  <a:tcPr/>
                </a:tc>
              </a:tr>
            </a:tbl>
          </a:graphicData>
        </a:graphic>
      </p:graphicFrame>
    </p:spTree>
    <p:extLst>
      <p:ext uri="{BB962C8B-B14F-4D97-AF65-F5344CB8AC3E}">
        <p14:creationId xmlns:p14="http://schemas.microsoft.com/office/powerpoint/2010/main" val="1978457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85000" lnSpcReduction="20000"/>
          </a:bodyPr>
          <a:lstStyle/>
          <a:p>
            <a:r>
              <a:rPr lang="en-US" sz="2400" b="1" dirty="0" smtClean="0">
                <a:solidFill>
                  <a:schemeClr val="tx1">
                    <a:lumMod val="50000"/>
                    <a:lumOff val="50000"/>
                  </a:schemeClr>
                </a:solidFill>
              </a:rPr>
              <a:t>To address the priority areas recommended by the Task Force, the HITSC recommends:</a:t>
            </a:r>
          </a:p>
          <a:p>
            <a:pPr lvl="1"/>
            <a:r>
              <a:rPr lang="en-US" sz="2000" dirty="0" smtClean="0">
                <a:solidFill>
                  <a:schemeClr val="tx1">
                    <a:lumMod val="50000"/>
                    <a:lumOff val="50000"/>
                  </a:schemeClr>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chemeClr val="tx1">
                    <a:lumMod val="50000"/>
                    <a:lumOff val="50000"/>
                  </a:schemeClr>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2600" b="1" dirty="0" smtClean="0">
                <a:solidFill>
                  <a:srgbClr val="00B0F0"/>
                </a:solidFill>
              </a:rPr>
              <a:t>When being exchanged between EHRs (assume no change to clinical content during exchange)</a:t>
            </a:r>
          </a:p>
          <a:p>
            <a:pPr lvl="2"/>
            <a:endParaRPr lang="en-US" sz="1200" b="1" dirty="0">
              <a:solidFill>
                <a:schemeClr val="tx1">
                  <a:lumMod val="65000"/>
                  <a:lumOff val="35000"/>
                </a:schemeClr>
              </a:solidFill>
            </a:endParaRPr>
          </a:p>
          <a:p>
            <a:r>
              <a:rPr lang="en-US" sz="2400" dirty="0" smtClean="0">
                <a:solidFill>
                  <a:schemeClr val="tx1">
                    <a:lumMod val="65000"/>
                    <a:lumOff val="35000"/>
                  </a:schemeClr>
                </a:solidFill>
              </a:rPr>
              <a:t>Per the task force recommendations: assume that what is already in the EHR is good</a:t>
            </a:r>
          </a:p>
          <a:p>
            <a:pPr lvl="1"/>
            <a:r>
              <a:rPr lang="en-US" sz="2200" dirty="0" smtClean="0">
                <a:solidFill>
                  <a:schemeClr val="tx1">
                    <a:lumMod val="65000"/>
                    <a:lumOff val="35000"/>
                  </a:schemeClr>
                </a:solidFill>
              </a:rPr>
              <a:t>Our analysis should start from this point and this assumption</a:t>
            </a:r>
          </a:p>
          <a:p>
            <a:pPr lvl="1"/>
            <a:r>
              <a:rPr lang="en-US" sz="2200" b="1" dirty="0" smtClean="0">
                <a:solidFill>
                  <a:srgbClr val="00B0F0"/>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30</a:t>
            </a:fld>
            <a:endParaRPr lang="en-US" sz="1400" dirty="0"/>
          </a:p>
        </p:txBody>
      </p:sp>
      <p:sp>
        <p:nvSpPr>
          <p:cNvPr id="17" name="Rounded Rectangular Callout 16"/>
          <p:cNvSpPr/>
          <p:nvPr/>
        </p:nvSpPr>
        <p:spPr>
          <a:xfrm>
            <a:off x="6525492" y="301546"/>
            <a:ext cx="2161308"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Out of Scope: 3</a:t>
            </a:r>
            <a:r>
              <a:rPr lang="en-US" sz="1400" baseline="30000" dirty="0" smtClean="0"/>
              <a:t>rd</a:t>
            </a:r>
            <a:r>
              <a:rPr lang="en-US" sz="1400" dirty="0" smtClean="0"/>
              <a:t> Parties (e.g. HIEs third party assemblers etc.)</a:t>
            </a:r>
            <a:endParaRPr lang="en-US" sz="1400" dirty="0"/>
          </a:p>
        </p:txBody>
      </p:sp>
    </p:spTree>
    <p:extLst>
      <p:ext uri="{BB962C8B-B14F-4D97-AF65-F5344CB8AC3E}">
        <p14:creationId xmlns:p14="http://schemas.microsoft.com/office/powerpoint/2010/main" val="1639893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79635"/>
            <a:ext cx="8229600" cy="1020762"/>
          </a:xfrm>
        </p:spPr>
        <p:txBody>
          <a:bodyPr/>
          <a:lstStyle/>
          <a:p>
            <a:r>
              <a:rPr lang="en-US" dirty="0" smtClean="0"/>
              <a:t>Scope</a:t>
            </a:r>
            <a:endParaRPr lang="en-US" dirty="0"/>
          </a:p>
        </p:txBody>
      </p:sp>
      <p:sp>
        <p:nvSpPr>
          <p:cNvPr id="5" name="Content Placeholder 4"/>
          <p:cNvSpPr>
            <a:spLocks noGrp="1"/>
          </p:cNvSpPr>
          <p:nvPr>
            <p:ph idx="1"/>
          </p:nvPr>
        </p:nvSpPr>
        <p:spPr/>
        <p:txBody>
          <a:bodyPr>
            <a:normAutofit lnSpcReduction="10000"/>
          </a:bodyPr>
          <a:lstStyle/>
          <a:p>
            <a:r>
              <a:rPr lang="en-US" dirty="0">
                <a:solidFill>
                  <a:schemeClr val="tx1">
                    <a:lumMod val="75000"/>
                    <a:lumOff val="25000"/>
                  </a:schemeClr>
                </a:solidFill>
              </a:rPr>
              <a:t>Address Communication/Information Interchange </a:t>
            </a:r>
            <a:r>
              <a:rPr lang="en-US" dirty="0" smtClean="0">
                <a:solidFill>
                  <a:schemeClr val="tx1">
                    <a:lumMod val="75000"/>
                    <a:lumOff val="25000"/>
                  </a:schemeClr>
                </a:solidFill>
              </a:rPr>
              <a:t>requirements:</a:t>
            </a:r>
          </a:p>
          <a:p>
            <a:pPr lvl="1"/>
            <a:r>
              <a:rPr lang="en-US" dirty="0" smtClean="0">
                <a:solidFill>
                  <a:schemeClr val="tx1">
                    <a:lumMod val="75000"/>
                    <a:lumOff val="25000"/>
                  </a:schemeClr>
                </a:solidFill>
              </a:rPr>
              <a:t>The </a:t>
            </a:r>
            <a:r>
              <a:rPr lang="en-US" dirty="0">
                <a:solidFill>
                  <a:schemeClr val="tx1">
                    <a:lumMod val="75000"/>
                    <a:lumOff val="25000"/>
                  </a:schemeClr>
                </a:solidFill>
              </a:rPr>
              <a:t>integrity of the provenance data for clinical content should remain intact during transport. For the purposes of this use </a:t>
            </a:r>
            <a:r>
              <a:rPr lang="en-US" dirty="0" smtClean="0">
                <a:solidFill>
                  <a:schemeClr val="tx1">
                    <a:lumMod val="75000"/>
                    <a:lumOff val="25000"/>
                  </a:schemeClr>
                </a:solidFill>
              </a:rPr>
              <a:t>case, start </a:t>
            </a:r>
            <a:r>
              <a:rPr lang="en-US" dirty="0">
                <a:solidFill>
                  <a:schemeClr val="tx1">
                    <a:lumMod val="75000"/>
                    <a:lumOff val="25000"/>
                  </a:schemeClr>
                </a:solidFill>
              </a:rPr>
              <a:t>with the assumption that at the point for information interchange, the “source provenance” is good, complete, </a:t>
            </a:r>
            <a:r>
              <a:rPr lang="en-US" dirty="0" smtClean="0">
                <a:solidFill>
                  <a:schemeClr val="tx1">
                    <a:lumMod val="75000"/>
                    <a:lumOff val="25000"/>
                  </a:schemeClr>
                </a:solidFill>
              </a:rPr>
              <a:t>trusted</a:t>
            </a:r>
          </a:p>
          <a:p>
            <a:pPr lvl="2"/>
            <a:r>
              <a:rPr lang="en-US" dirty="0" smtClean="0">
                <a:solidFill>
                  <a:schemeClr val="tx1">
                    <a:lumMod val="75000"/>
                    <a:lumOff val="25000"/>
                  </a:schemeClr>
                </a:solidFill>
              </a:rPr>
              <a:t>Coupling sender and receiver to content? Access to payload is not the question is there a dependency on having access to get to that point</a:t>
            </a:r>
          </a:p>
          <a:p>
            <a:pPr marL="914400" lvl="2" indent="0">
              <a:buNone/>
            </a:pPr>
            <a:endParaRPr lang="en-US" dirty="0"/>
          </a:p>
          <a:p>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31</a:t>
            </a:fld>
            <a:endParaRPr lang="en-US" dirty="0">
              <a:solidFill>
                <a:prstClr val="black"/>
              </a:solidFill>
            </a:endParaRPr>
          </a:p>
        </p:txBody>
      </p:sp>
    </p:spTree>
    <p:extLst>
      <p:ext uri="{BB962C8B-B14F-4D97-AF65-F5344CB8AC3E}">
        <p14:creationId xmlns:p14="http://schemas.microsoft.com/office/powerpoint/2010/main" val="21632521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691" y="13380"/>
            <a:ext cx="8229600" cy="1150401"/>
          </a:xfrm>
        </p:spPr>
        <p:txBody>
          <a:bodyPr>
            <a:noAutofit/>
          </a:bodyPr>
          <a:lstStyle/>
          <a:p>
            <a:r>
              <a:rPr lang="en-US" sz="2400" dirty="0" smtClean="0"/>
              <a:t>Goal 1: </a:t>
            </a:r>
            <a:r>
              <a:rPr lang="en-US" sz="2400" dirty="0"/>
              <a:t>Define a set of basic/core requirements for provenance for information interchange between EHRs</a:t>
            </a:r>
          </a:p>
        </p:txBody>
      </p:sp>
      <p:sp>
        <p:nvSpPr>
          <p:cNvPr id="3" name="Content Placeholder 2"/>
          <p:cNvSpPr>
            <a:spLocks noGrp="1"/>
          </p:cNvSpPr>
          <p:nvPr>
            <p:ph idx="1"/>
          </p:nvPr>
        </p:nvSpPr>
        <p:spPr>
          <a:xfrm>
            <a:off x="243444" y="1208313"/>
            <a:ext cx="8229600" cy="4525963"/>
          </a:xfrm>
        </p:spPr>
        <p:txBody>
          <a:bodyPr>
            <a:normAutofit fontScale="92500" lnSpcReduction="20000"/>
          </a:bodyPr>
          <a:lstStyle/>
          <a:p>
            <a:r>
              <a:rPr lang="en-US" dirty="0" smtClean="0">
                <a:solidFill>
                  <a:schemeClr val="tx1">
                    <a:lumMod val="75000"/>
                    <a:lumOff val="25000"/>
                  </a:schemeClr>
                </a:solidFill>
              </a:rPr>
              <a:t>Methodology:</a:t>
            </a:r>
          </a:p>
          <a:p>
            <a:pPr lvl="1"/>
            <a:r>
              <a:rPr lang="en-US" dirty="0" smtClean="0">
                <a:solidFill>
                  <a:schemeClr val="tx1">
                    <a:lumMod val="75000"/>
                    <a:lumOff val="25000"/>
                  </a:schemeClr>
                </a:solidFill>
              </a:rPr>
              <a:t>Start with MU Specified Transports</a:t>
            </a:r>
          </a:p>
          <a:p>
            <a:pPr lvl="2"/>
            <a:r>
              <a:rPr lang="en-US" dirty="0" smtClean="0">
                <a:solidFill>
                  <a:schemeClr val="tx1">
                    <a:lumMod val="75000"/>
                    <a:lumOff val="25000"/>
                  </a:schemeClr>
                </a:solidFill>
              </a:rPr>
              <a:t>Focus at higher level of Transport Protocol</a:t>
            </a:r>
          </a:p>
          <a:p>
            <a:pPr lvl="3"/>
            <a:r>
              <a:rPr lang="en-US" dirty="0" smtClean="0">
                <a:solidFill>
                  <a:schemeClr val="tx1">
                    <a:lumMod val="75000"/>
                    <a:lumOff val="25000"/>
                  </a:schemeClr>
                </a:solidFill>
              </a:rPr>
              <a:t>for any of the identified protocols we will do a “deep dive” based on need</a:t>
            </a:r>
          </a:p>
          <a:p>
            <a:pPr lvl="1"/>
            <a:r>
              <a:rPr lang="en-US" dirty="0" smtClean="0">
                <a:solidFill>
                  <a:schemeClr val="tx1">
                    <a:lumMod val="75000"/>
                    <a:lumOff val="25000"/>
                  </a:schemeClr>
                </a:solidFill>
              </a:rPr>
              <a:t>Start at the abstract:</a:t>
            </a:r>
          </a:p>
          <a:p>
            <a:pPr lvl="2"/>
            <a:r>
              <a:rPr lang="en-US" dirty="0" smtClean="0">
                <a:solidFill>
                  <a:schemeClr val="tx1">
                    <a:lumMod val="75000"/>
                    <a:lumOff val="25000"/>
                  </a:schemeClr>
                </a:solidFill>
              </a:rPr>
              <a:t>For example lets determine between the exchange parties what do we need to know?</a:t>
            </a:r>
          </a:p>
          <a:p>
            <a:pPr lvl="3"/>
            <a:r>
              <a:rPr lang="en-US" dirty="0" smtClean="0">
                <a:solidFill>
                  <a:schemeClr val="tx1">
                    <a:lumMod val="75000"/>
                    <a:lumOff val="25000"/>
                  </a:schemeClr>
                </a:solidFill>
              </a:rPr>
              <a:t>Who is the sender?</a:t>
            </a:r>
          </a:p>
          <a:p>
            <a:pPr lvl="3"/>
            <a:r>
              <a:rPr lang="en-US" dirty="0" smtClean="0">
                <a:solidFill>
                  <a:schemeClr val="tx1">
                    <a:lumMod val="75000"/>
                    <a:lumOff val="25000"/>
                  </a:schemeClr>
                </a:solidFill>
              </a:rPr>
              <a:t>Who is the intended recipient?</a:t>
            </a:r>
          </a:p>
          <a:p>
            <a:pPr lvl="3"/>
            <a:r>
              <a:rPr lang="en-US" dirty="0" smtClean="0">
                <a:solidFill>
                  <a:schemeClr val="tx1">
                    <a:lumMod val="75000"/>
                    <a:lumOff val="25000"/>
                  </a:schemeClr>
                </a:solidFill>
              </a:rPr>
              <a:t>What is being sent?</a:t>
            </a:r>
          </a:p>
          <a:p>
            <a:pPr lvl="4"/>
            <a:r>
              <a:rPr lang="en-US" dirty="0" smtClean="0">
                <a:solidFill>
                  <a:schemeClr val="tx1">
                    <a:lumMod val="75000"/>
                    <a:lumOff val="25000"/>
                  </a:schemeClr>
                </a:solidFill>
              </a:rPr>
              <a:t>This helps us determine what needs to be exchanged and vet this against the technologies available</a:t>
            </a:r>
            <a:endParaRPr lang="en-US" dirty="0">
              <a:solidFill>
                <a:schemeClr val="tx1">
                  <a:lumMod val="75000"/>
                  <a:lumOff val="25000"/>
                </a:schemeClr>
              </a:solidFill>
            </a:endParaRPr>
          </a:p>
        </p:txBody>
      </p:sp>
      <p:sp>
        <p:nvSpPr>
          <p:cNvPr id="4" name="Slide Number Placeholder 3"/>
          <p:cNvSpPr>
            <a:spLocks noGrp="1"/>
          </p:cNvSpPr>
          <p:nvPr>
            <p:ph type="sldNum" sz="quarter" idx="12"/>
          </p:nvPr>
        </p:nvSpPr>
        <p:spPr/>
        <p:txBody>
          <a:bodyPr/>
          <a:lstStyle/>
          <a:p>
            <a:fld id="{0D942ED2-5804-4B47-B474-A096C88DC8AF}" type="slidenum">
              <a:rPr lang="en-US" smtClean="0"/>
              <a:pPr/>
              <a:t>32</a:t>
            </a:fld>
            <a:endParaRPr lang="en-US" dirty="0"/>
          </a:p>
        </p:txBody>
      </p:sp>
    </p:spTree>
    <p:extLst>
      <p:ext uri="{BB962C8B-B14F-4D97-AF65-F5344CB8AC3E}">
        <p14:creationId xmlns:p14="http://schemas.microsoft.com/office/powerpoint/2010/main" val="3656767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Requirements Appendix</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33</a:t>
            </a:fld>
            <a:endParaRPr lang="en-US" dirty="0"/>
          </a:p>
        </p:txBody>
      </p:sp>
    </p:spTree>
    <p:extLst>
      <p:ext uri="{BB962C8B-B14F-4D97-AF65-F5344CB8AC3E}">
        <p14:creationId xmlns:p14="http://schemas.microsoft.com/office/powerpoint/2010/main" val="34799655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846"/>
            <a:ext cx="8229600" cy="1020762"/>
          </a:xfrm>
        </p:spPr>
        <p:txBody>
          <a:bodyPr>
            <a:noAutofit/>
          </a:bodyPr>
          <a:lstStyle/>
          <a:p>
            <a:r>
              <a:rPr lang="en-US" dirty="0" smtClean="0"/>
              <a:t>EHR Transactions Task </a:t>
            </a:r>
            <a:br>
              <a:rPr lang="en-US" dirty="0" smtClean="0"/>
            </a:br>
            <a:r>
              <a:rPr lang="en-US" dirty="0" smtClean="0"/>
              <a:t>Force Recommendation</a:t>
            </a:r>
            <a:endParaRPr lang="en-US" dirty="0"/>
          </a:p>
        </p:txBody>
      </p:sp>
      <p:sp>
        <p:nvSpPr>
          <p:cNvPr id="4" name="Content Placeholder 3"/>
          <p:cNvSpPr>
            <a:spLocks noGrp="1"/>
          </p:cNvSpPr>
          <p:nvPr>
            <p:ph idx="1"/>
          </p:nvPr>
        </p:nvSpPr>
        <p:spPr>
          <a:xfrm>
            <a:off x="457200" y="1196608"/>
            <a:ext cx="8229600" cy="5477324"/>
          </a:xfrm>
        </p:spPr>
        <p:txBody>
          <a:bodyPr>
            <a:normAutofit fontScale="77500" lnSpcReduction="20000"/>
          </a:bodyPr>
          <a:lstStyle/>
          <a:p>
            <a:r>
              <a:rPr lang="en-US" sz="2400" b="1" dirty="0" smtClean="0">
                <a:solidFill>
                  <a:srgbClr val="FF33CC"/>
                </a:solidFill>
              </a:rPr>
              <a:t>To address the priority areas recommended by the Task Force, the HITSC recommends:</a:t>
            </a:r>
          </a:p>
          <a:p>
            <a:pPr lvl="1"/>
            <a:r>
              <a:rPr lang="en-US" sz="2000" dirty="0" smtClean="0">
                <a:solidFill>
                  <a:srgbClr val="FF33CC"/>
                </a:solidFill>
              </a:rPr>
              <a:t>The Initiative should begin its focus from the perspective of an EHR, including provenance for information created in the EHR (“source provenance”) and when it is exchanged between two parties. Provenance of the intermediaries is only important if the source data is changed. </a:t>
            </a:r>
          </a:p>
          <a:p>
            <a:pPr lvl="2"/>
            <a:r>
              <a:rPr lang="en-US" sz="1600" dirty="0" smtClean="0">
                <a:solidFill>
                  <a:srgbClr val="FF33CC"/>
                </a:solidFill>
              </a:rPr>
              <a:t>The notion of “who viewed/used/conveyed without modification along the way” is not important for provenance, as long as the information was not changed.</a:t>
            </a:r>
          </a:p>
          <a:p>
            <a:r>
              <a:rPr lang="en-US" sz="2400" b="1" dirty="0" smtClean="0">
                <a:solidFill>
                  <a:schemeClr val="tx1">
                    <a:lumMod val="65000"/>
                    <a:lumOff val="35000"/>
                  </a:schemeClr>
                </a:solidFill>
              </a:rPr>
              <a:t>Recommendation follows  </a:t>
            </a:r>
            <a:r>
              <a:rPr lang="en-US" sz="2400" b="1" dirty="0">
                <a:solidFill>
                  <a:schemeClr val="tx1">
                    <a:lumMod val="65000"/>
                    <a:lumOff val="35000"/>
                  </a:schemeClr>
                </a:solidFill>
              </a:rPr>
              <a:t>Scenario </a:t>
            </a:r>
            <a:r>
              <a:rPr lang="en-US" sz="2400" b="1" dirty="0" smtClean="0">
                <a:solidFill>
                  <a:schemeClr val="tx1">
                    <a:lumMod val="65000"/>
                    <a:lumOff val="35000"/>
                  </a:schemeClr>
                </a:solidFill>
              </a:rPr>
              <a:t>1 of the Use Case: </a:t>
            </a:r>
            <a:r>
              <a:rPr lang="en-US" sz="2400" b="1" dirty="0">
                <a:solidFill>
                  <a:schemeClr val="tx1">
                    <a:lumMod val="65000"/>
                    <a:lumOff val="35000"/>
                  </a:schemeClr>
                </a:solidFill>
              </a:rPr>
              <a:t>Start Point</a:t>
            </a:r>
            <a:r>
              <a:rPr lang="en-US" sz="2400" b="1" dirty="0">
                <a:solidFill>
                  <a:schemeClr val="tx1">
                    <a:lumMod val="65000"/>
                    <a:lumOff val="35000"/>
                  </a:schemeClr>
                </a:solidFill>
                <a:sym typeface="Wingdings"/>
              </a:rPr>
              <a:t></a:t>
            </a:r>
            <a:r>
              <a:rPr lang="en-US" sz="2400" b="1" dirty="0">
                <a:solidFill>
                  <a:schemeClr val="tx1">
                    <a:lumMod val="65000"/>
                    <a:lumOff val="35000"/>
                  </a:schemeClr>
                </a:solidFill>
              </a:rPr>
              <a:t> End </a:t>
            </a:r>
            <a:r>
              <a:rPr lang="en-US" sz="2400" b="1" dirty="0" smtClean="0">
                <a:solidFill>
                  <a:schemeClr val="tx1">
                    <a:lumMod val="65000"/>
                    <a:lumOff val="35000"/>
                  </a:schemeClr>
                </a:solidFill>
              </a:rPr>
              <a:t>Point</a:t>
            </a:r>
          </a:p>
          <a:p>
            <a:pPr lvl="1"/>
            <a:r>
              <a:rPr lang="en-US" sz="2200" b="1" dirty="0" smtClean="0">
                <a:solidFill>
                  <a:schemeClr val="tx1">
                    <a:lumMod val="65000"/>
                    <a:lumOff val="35000"/>
                  </a:schemeClr>
                </a:solidFill>
              </a:rPr>
              <a:t>Focus on what happens </a:t>
            </a:r>
          </a:p>
          <a:p>
            <a:pPr lvl="2"/>
            <a:r>
              <a:rPr lang="en-US" sz="1700" b="1" dirty="0" smtClean="0">
                <a:solidFill>
                  <a:schemeClr val="tx1">
                    <a:lumMod val="65000"/>
                    <a:lumOff val="35000"/>
                  </a:schemeClr>
                </a:solidFill>
              </a:rPr>
              <a:t>Inside the EHR</a:t>
            </a:r>
          </a:p>
          <a:p>
            <a:pPr lvl="2"/>
            <a:r>
              <a:rPr lang="en-US" sz="1700" b="1" dirty="0" smtClean="0">
                <a:solidFill>
                  <a:schemeClr val="tx1">
                    <a:lumMod val="65000"/>
                    <a:lumOff val="35000"/>
                  </a:schemeClr>
                </a:solidFill>
              </a:rPr>
              <a:t>When being exchanged between EHRs</a:t>
            </a:r>
          </a:p>
          <a:p>
            <a:pPr lvl="2"/>
            <a:endParaRPr lang="en-US" sz="1200" b="1" dirty="0">
              <a:solidFill>
                <a:schemeClr val="tx1">
                  <a:lumMod val="65000"/>
                  <a:lumOff val="35000"/>
                </a:schemeClr>
              </a:solidFill>
            </a:endParaRPr>
          </a:p>
          <a:p>
            <a:r>
              <a:rPr lang="en-US" sz="2400" b="1" dirty="0" smtClean="0">
                <a:solidFill>
                  <a:schemeClr val="tx1">
                    <a:lumMod val="65000"/>
                    <a:lumOff val="35000"/>
                  </a:schemeClr>
                </a:solidFill>
              </a:rPr>
              <a:t>Per the task force recommendations: assume that what is already in the EHR is good</a:t>
            </a:r>
          </a:p>
          <a:p>
            <a:pPr lvl="1"/>
            <a:r>
              <a:rPr lang="en-US" sz="2200" b="1" dirty="0" smtClean="0">
                <a:solidFill>
                  <a:schemeClr val="tx1">
                    <a:lumMod val="65000"/>
                    <a:lumOff val="35000"/>
                  </a:schemeClr>
                </a:solidFill>
              </a:rPr>
              <a:t>Our analysis should start from this point and this assumption</a:t>
            </a:r>
          </a:p>
          <a:p>
            <a:r>
              <a:rPr lang="en-US" sz="2600" b="1" dirty="0" smtClean="0">
                <a:solidFill>
                  <a:schemeClr val="tx1">
                    <a:lumMod val="65000"/>
                    <a:lumOff val="35000"/>
                  </a:schemeClr>
                </a:solidFill>
              </a:rPr>
              <a:t>Functions of the EHR can include:</a:t>
            </a:r>
          </a:p>
          <a:p>
            <a:pPr lvl="1"/>
            <a:r>
              <a:rPr lang="en-US" sz="2200" b="1" dirty="0" smtClean="0">
                <a:solidFill>
                  <a:schemeClr val="tx1">
                    <a:lumMod val="65000"/>
                    <a:lumOff val="35000"/>
                  </a:schemeClr>
                </a:solidFill>
              </a:rPr>
              <a:t>Creating new data (adding new clinical content)</a:t>
            </a:r>
          </a:p>
          <a:p>
            <a:pPr lvl="1"/>
            <a:r>
              <a:rPr lang="en-US" sz="2200" b="1" dirty="0" smtClean="0">
                <a:solidFill>
                  <a:schemeClr val="tx1">
                    <a:lumMod val="65000"/>
                    <a:lumOff val="35000"/>
                  </a:schemeClr>
                </a:solidFill>
              </a:rPr>
              <a:t>Creating new artifacts (e.g. assembler functions) which are prepared for transmittal</a:t>
            </a:r>
          </a:p>
          <a:p>
            <a:pPr lvl="1"/>
            <a:r>
              <a:rPr lang="en-US" sz="2200" b="1" dirty="0" smtClean="0">
                <a:solidFill>
                  <a:schemeClr val="tx1">
                    <a:lumMod val="65000"/>
                    <a:lumOff val="35000"/>
                  </a:schemeClr>
                </a:solidFill>
              </a:rPr>
              <a:t>The information interchange group can look at the transaction and taking what is available and moving it to another EHR</a:t>
            </a:r>
          </a:p>
          <a:p>
            <a:endParaRPr lang="en-US" sz="2400" b="1" dirty="0" smtClean="0">
              <a:solidFill>
                <a:srgbClr val="FF33CC"/>
              </a:solidFill>
            </a:endParaRPr>
          </a:p>
          <a:p>
            <a:endParaRPr lang="en-US" sz="2400" dirty="0">
              <a:solidFill>
                <a:srgbClr val="FF33CC"/>
              </a:solidFill>
            </a:endParaRPr>
          </a:p>
          <a:p>
            <a:pPr lvl="2"/>
            <a:endParaRPr lang="en-US" dirty="0" smtClean="0">
              <a:solidFill>
                <a:schemeClr val="tx1">
                  <a:lumMod val="75000"/>
                  <a:lumOff val="25000"/>
                </a:schemeClr>
              </a:solidFill>
            </a:endParaRPr>
          </a:p>
          <a:p>
            <a:pPr lvl="1"/>
            <a:endParaRPr lang="en-US" dirty="0" smtClean="0"/>
          </a:p>
          <a:p>
            <a:pPr lvl="1">
              <a:buNone/>
            </a:pPr>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34</a:t>
            </a:fld>
            <a:endParaRPr lang="en-US" sz="1400" dirty="0"/>
          </a:p>
        </p:txBody>
      </p:sp>
      <p:sp>
        <p:nvSpPr>
          <p:cNvPr id="17" name="Rounded Rectangular Callout 16"/>
          <p:cNvSpPr/>
          <p:nvPr/>
        </p:nvSpPr>
        <p:spPr>
          <a:xfrm>
            <a:off x="5688281" y="3111335"/>
            <a:ext cx="3303319" cy="866899"/>
          </a:xfrm>
          <a:prstGeom prst="wedgeRoundRectCallout">
            <a:avLst>
              <a:gd name="adj1" fmla="val -38089"/>
              <a:gd name="adj2" fmla="val 844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 of Scope: 3</a:t>
            </a:r>
            <a:r>
              <a:rPr lang="en-US" baseline="30000" dirty="0" smtClean="0"/>
              <a:t>rd</a:t>
            </a:r>
            <a:r>
              <a:rPr lang="en-US" dirty="0" smtClean="0"/>
              <a:t> Parties (e.g. HIEs third party assemblers et)</a:t>
            </a:r>
            <a:endParaRPr lang="en-US" dirty="0"/>
          </a:p>
        </p:txBody>
      </p:sp>
    </p:spTree>
    <p:extLst>
      <p:ext uri="{BB962C8B-B14F-4D97-AF65-F5344CB8AC3E}">
        <p14:creationId xmlns:p14="http://schemas.microsoft.com/office/powerpoint/2010/main" val="40194902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35</a:t>
            </a:fld>
            <a:endParaRPr lang="en-US" dirty="0"/>
          </a:p>
        </p:txBody>
      </p:sp>
    </p:spTree>
    <p:extLst>
      <p:ext uri="{BB962C8B-B14F-4D97-AF65-F5344CB8AC3E}">
        <p14:creationId xmlns:p14="http://schemas.microsoft.com/office/powerpoint/2010/main" val="770903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36</a:t>
            </a:fld>
            <a:endParaRPr lang="en-US" dirty="0">
              <a:solidFill>
                <a:prstClr val="black"/>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92937237"/>
              </p:ext>
            </p:extLst>
          </p:nvPr>
        </p:nvGraphicFramePr>
        <p:xfrm>
          <a:off x="1008081" y="1294410"/>
          <a:ext cx="6557822" cy="4494687"/>
        </p:xfrm>
        <a:graphic>
          <a:graphicData uri="http://schemas.openxmlformats.org/presentationml/2006/ole">
            <mc:AlternateContent xmlns:mc="http://schemas.openxmlformats.org/markup-compatibility/2006">
              <mc:Choice xmlns:v="urn:schemas-microsoft-com:vml" Requires="v">
                <p:oleObj spid="_x0000_s1057" r:id="rId3" imgW="10658345" imgH="7305752" progId="">
                  <p:embed/>
                </p:oleObj>
              </mc:Choice>
              <mc:Fallback>
                <p:oleObj r:id="rId3" imgW="10658345" imgH="7305752" progId="">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8081" y="1294410"/>
                        <a:ext cx="6557822" cy="4494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itle 1"/>
          <p:cNvSpPr txBox="1">
            <a:spLocks/>
          </p:cNvSpPr>
          <p:nvPr/>
        </p:nvSpPr>
        <p:spPr>
          <a:xfrm>
            <a:off x="172192" y="0"/>
            <a:ext cx="8229600" cy="1020762"/>
          </a:xfrm>
          <a:prstGeom prst="rect">
            <a:avLst/>
          </a:prstGeom>
          <a:ln>
            <a:noFill/>
          </a:ln>
        </p:spPr>
        <p:txBody>
          <a:bodyPr>
            <a:normAutofit fontScale="97500"/>
          </a:bodyPr>
          <a:lstStyle>
            <a:lvl1pPr algn="l" defTabSz="914400" rtl="0" eaLnBrk="1" latinLnBrk="0" hangingPunct="1">
              <a:spcBef>
                <a:spcPct val="0"/>
              </a:spcBef>
              <a:buNone/>
              <a:defRPr sz="3200" b="1" kern="1200">
                <a:solidFill>
                  <a:schemeClr val="bg1"/>
                </a:solidFill>
                <a:latin typeface="+mj-lt"/>
                <a:ea typeface="+mj-ea"/>
                <a:cs typeface="+mj-cs"/>
              </a:defRPr>
            </a:lvl1pPr>
          </a:lstStyle>
          <a:p>
            <a:r>
              <a:rPr lang="en-US" dirty="0" smtClean="0"/>
              <a:t>Scenarios from Use Case Sequence Diagram</a:t>
            </a:r>
            <a:endParaRPr lang="en-US" dirty="0"/>
          </a:p>
        </p:txBody>
      </p:sp>
      <p:sp>
        <p:nvSpPr>
          <p:cNvPr id="6" name="Rounded Rectangle 5"/>
          <p:cNvSpPr/>
          <p:nvPr/>
        </p:nvSpPr>
        <p:spPr>
          <a:xfrm>
            <a:off x="1008081" y="1020762"/>
            <a:ext cx="2305135" cy="4768335"/>
          </a:xfrm>
          <a:prstGeom prst="roundRect">
            <a:avLst/>
          </a:prstGeom>
          <a:noFill/>
          <a:ln>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ular Callout 6"/>
          <p:cNvSpPr/>
          <p:nvPr/>
        </p:nvSpPr>
        <p:spPr>
          <a:xfrm>
            <a:off x="3491344" y="2286000"/>
            <a:ext cx="2588821" cy="486888"/>
          </a:xfrm>
          <a:prstGeom prst="wedgeRoundRectCallout">
            <a:avLst>
              <a:gd name="adj1" fmla="val -111500"/>
              <a:gd name="adj2" fmla="val 4542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Assembler/Composer</a:t>
            </a:r>
            <a:endParaRPr lang="en-US" dirty="0"/>
          </a:p>
        </p:txBody>
      </p:sp>
    </p:spTree>
    <p:extLst>
      <p:ext uri="{BB962C8B-B14F-4D97-AF65-F5344CB8AC3E}">
        <p14:creationId xmlns:p14="http://schemas.microsoft.com/office/powerpoint/2010/main" val="25180346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Start Point-</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37</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74103509"/>
              </p:ext>
            </p:extLst>
          </p:nvPr>
        </p:nvGraphicFramePr>
        <p:xfrm>
          <a:off x="457200" y="1422991"/>
          <a:ext cx="5575787" cy="3977672"/>
        </p:xfrm>
        <a:graphic>
          <a:graphicData uri="http://schemas.openxmlformats.org/drawingml/2006/table">
            <a:tbl>
              <a:tblPr>
                <a:tableStyleId>{5C22544A-7EE6-4342-B048-85BDC9FD1C3A}</a:tableStyleId>
              </a:tblPr>
              <a:tblGrid>
                <a:gridCol w="560819"/>
                <a:gridCol w="1036892"/>
                <a:gridCol w="1684950"/>
                <a:gridCol w="2293126"/>
              </a:tblGrid>
              <a:tr h="187023">
                <a:tc>
                  <a:txBody>
                    <a:bodyPr/>
                    <a:lstStyle/>
                    <a:p>
                      <a:pPr algn="l" fontAlgn="t"/>
                      <a:r>
                        <a:rPr lang="en-US" sz="1100" u="none" strike="noStrike" dirty="0">
                          <a:effectLst/>
                        </a:rPr>
                        <a:t>Role</a:t>
                      </a:r>
                      <a:endParaRPr lang="en-US" sz="1100" b="1" i="0" u="none" strike="noStrike" dirty="0">
                        <a:solidFill>
                          <a:srgbClr val="000000"/>
                        </a:solidFill>
                        <a:effectLst/>
                        <a:latin typeface="Calibri"/>
                      </a:endParaRPr>
                    </a:p>
                  </a:txBody>
                  <a:tcPr marL="7481" marR="7481" marT="7481" marB="0"/>
                </a:tc>
                <a:tc>
                  <a:txBody>
                    <a:bodyPr/>
                    <a:lstStyle/>
                    <a:p>
                      <a:pPr algn="l" fontAlgn="t"/>
                      <a:r>
                        <a:rPr lang="en-US" sz="1100" u="none" strike="noStrike" dirty="0">
                          <a:effectLst/>
                        </a:rPr>
                        <a:t>Data Category</a:t>
                      </a:r>
                      <a:endParaRPr lang="en-US" sz="1100" b="1" i="0" u="none" strike="noStrike" dirty="0">
                        <a:solidFill>
                          <a:srgbClr val="000000"/>
                        </a:solidFill>
                        <a:effectLst/>
                        <a:latin typeface="Calibri"/>
                      </a:endParaRPr>
                    </a:p>
                  </a:txBody>
                  <a:tcPr marL="7481" marR="7481" marT="7481" marB="0"/>
                </a:tc>
                <a:tc>
                  <a:txBody>
                    <a:bodyPr/>
                    <a:lstStyle/>
                    <a:p>
                      <a:pPr algn="l" fontAlgn="t"/>
                      <a:r>
                        <a:rPr lang="en-US" sz="1100" u="none" strike="noStrike" dirty="0">
                          <a:effectLst/>
                        </a:rPr>
                        <a:t>Data Element</a:t>
                      </a:r>
                      <a:endParaRPr lang="en-US" sz="1100" b="1" i="0" u="none" strike="noStrike" dirty="0">
                        <a:solidFill>
                          <a:srgbClr val="000000"/>
                        </a:solidFill>
                        <a:effectLst/>
                        <a:latin typeface="Calibri"/>
                      </a:endParaRPr>
                    </a:p>
                  </a:txBody>
                  <a:tcPr marL="7481" marR="7481" marT="7481" marB="0"/>
                </a:tc>
                <a:tc>
                  <a:txBody>
                    <a:bodyPr/>
                    <a:lstStyle/>
                    <a:p>
                      <a:pPr algn="l" fontAlgn="t"/>
                      <a:r>
                        <a:rPr lang="en-US" sz="1100" u="none" strike="noStrike" dirty="0">
                          <a:effectLst/>
                        </a:rPr>
                        <a:t>Comments </a:t>
                      </a:r>
                      <a:endParaRPr lang="en-US" sz="1100" b="1" i="0" u="none" strike="noStrike" dirty="0">
                        <a:solidFill>
                          <a:srgbClr val="000000"/>
                        </a:solidFill>
                        <a:effectLst/>
                        <a:latin typeface="Calibri"/>
                      </a:endParaRPr>
                    </a:p>
                  </a:txBody>
                  <a:tcPr marL="7481" marR="7481" marT="7481" marB="0"/>
                </a:tc>
              </a:tr>
              <a:tr h="366849">
                <a:tc>
                  <a:txBody>
                    <a:bodyPr/>
                    <a:lstStyle/>
                    <a:p>
                      <a:pPr algn="l" fontAlgn="t"/>
                      <a:r>
                        <a:rPr lang="en-US" sz="900" u="none" strike="noStrike" dirty="0">
                          <a:effectLst/>
                        </a:rPr>
                        <a:t>Start Point</a:t>
                      </a:r>
                      <a:endParaRPr lang="en-US" sz="900" b="1"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Who</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Sending System</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Sending System Organization</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Author</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Custodian</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Role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When</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Send Date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Send Time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Where </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Address</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State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Zip</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Type (What)</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Software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Device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Why</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Clinical Context</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Purpose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Integrity/ Authenticity</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Digital Signature</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r h="149619">
                <a:tc rowSpan="8">
                  <a:txBody>
                    <a:bodyPr/>
                    <a:lstStyle/>
                    <a:p>
                      <a:pPr algn="l" fontAlgn="t"/>
                      <a:r>
                        <a:rPr lang="en-US" sz="900" u="none" strike="noStrike" dirty="0">
                          <a:effectLst/>
                        </a:rPr>
                        <a:t> </a:t>
                      </a:r>
                      <a:endParaRPr lang="en-US" sz="900" b="1" i="0" u="none" strike="noStrike" dirty="0">
                        <a:solidFill>
                          <a:srgbClr val="000000"/>
                        </a:solidFill>
                        <a:effectLst/>
                        <a:latin typeface="Calibri"/>
                      </a:endParaRPr>
                    </a:p>
                  </a:txBody>
                  <a:tcPr marL="7481" marR="7481" marT="7481" marB="0"/>
                </a:tc>
                <a:tc rowSpan="8">
                  <a:txBody>
                    <a:bodyPr/>
                    <a:lstStyle/>
                    <a:p>
                      <a:pPr algn="l" fontAlgn="t"/>
                      <a:r>
                        <a:rPr lang="en-US" sz="900" u="none" strike="noStrike" dirty="0">
                          <a:effectLst/>
                        </a:rPr>
                        <a:t>Additional </a:t>
                      </a:r>
                      <a:endParaRPr lang="en-US" sz="900" b="0" i="1"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Patient</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Record Target</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Assigned Author</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Informant</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Service Event</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Performer</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800" u="none" strike="noStrike" dirty="0">
                          <a:effectLst/>
                        </a:rPr>
                        <a:t>Authenticator</a:t>
                      </a:r>
                      <a:endParaRPr lang="en-US" sz="800" b="0" i="0" u="none" strike="noStrike" dirty="0">
                        <a:solidFill>
                          <a:srgbClr val="000000"/>
                        </a:solidFill>
                        <a:effectLst/>
                        <a:latin typeface="Calibri"/>
                      </a:endParaRPr>
                    </a:p>
                  </a:txBody>
                  <a:tcPr marL="7481" marR="7481" marT="7481" marB="0"/>
                </a:tc>
                <a:tc>
                  <a:txBody>
                    <a:bodyPr/>
                    <a:lstStyle/>
                    <a:p>
                      <a:pPr algn="l" fontAlgn="t"/>
                      <a:r>
                        <a:rPr lang="en-US" sz="800" u="none" strike="noStrike" dirty="0">
                          <a:effectLst/>
                        </a:rPr>
                        <a:t> </a:t>
                      </a:r>
                      <a:endParaRPr lang="en-US" sz="800" b="0" i="0" u="none" strike="noStrike" dirty="0">
                        <a:solidFill>
                          <a:srgbClr val="000000"/>
                        </a:solidFill>
                        <a:effectLst/>
                        <a:latin typeface="Calibri"/>
                      </a:endParaRPr>
                    </a:p>
                  </a:txBody>
                  <a:tcPr marL="7481" marR="7481" marT="7481" marB="0"/>
                </a:tc>
              </a:tr>
              <a:tr h="149619">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Legal Authenticator</a:t>
                      </a:r>
                      <a:endParaRPr lang="en-US" sz="900" b="0" i="0" u="none" strike="noStrike" dirty="0">
                        <a:solidFill>
                          <a:srgbClr val="000000"/>
                        </a:solidFill>
                        <a:effectLst/>
                        <a:latin typeface="Calibri"/>
                      </a:endParaRPr>
                    </a:p>
                  </a:txBody>
                  <a:tcPr marL="7481" marR="7481" marT="74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7481" marR="7481" marT="7481" marB="0"/>
                </a:tc>
              </a:tr>
            </a:tbl>
          </a:graphicData>
        </a:graphic>
      </p:graphicFrame>
      <p:sp>
        <p:nvSpPr>
          <p:cNvPr id="10" name="Rectangle 9"/>
          <p:cNvSpPr/>
          <p:nvPr/>
        </p:nvSpPr>
        <p:spPr>
          <a:xfrm>
            <a:off x="233915" y="5484628"/>
            <a:ext cx="9058939" cy="1297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t>Notes from our call today:  Since EHR will be the point of origination we may not need a start point.  The start point of our use case would be the originator (not focusing on compiler or composer).  It was also suggested that we rethink roles because the Start point in an EHR and the start point of the exchange are different.  We may need to come up with 2 different names for the “start point” roles</a:t>
            </a:r>
            <a:endParaRPr lang="en-US" dirty="0"/>
          </a:p>
        </p:txBody>
      </p:sp>
      <p:sp>
        <p:nvSpPr>
          <p:cNvPr id="11" name="Rectangle 10"/>
          <p:cNvSpPr/>
          <p:nvPr/>
        </p:nvSpPr>
        <p:spPr>
          <a:xfrm>
            <a:off x="6198781" y="1422990"/>
            <a:ext cx="2690038" cy="116072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Potential Removal or rename Start Point of Exchange? (see notes below)</a:t>
            </a:r>
            <a:endParaRPr lang="en-US" dirty="0"/>
          </a:p>
        </p:txBody>
      </p:sp>
      <p:sp>
        <p:nvSpPr>
          <p:cNvPr id="12" name="Rectangle 11"/>
          <p:cNvSpPr/>
          <p:nvPr/>
        </p:nvSpPr>
        <p:spPr>
          <a:xfrm>
            <a:off x="5695209" y="4338649"/>
            <a:ext cx="3448791" cy="102127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hlinkClick r:id="rId2"/>
              </a:rPr>
              <a:t>http://wiki.siframework.org/file/view/DPROV%20Use%20Case%20_%20Final%20Consented%20Use%20Case_10.16.2014.pdf/527056914/DPROV%20Use%20Case%20_%</a:t>
            </a:r>
            <a:r>
              <a:rPr lang="en-US" sz="1100" dirty="0" smtClean="0">
                <a:hlinkClick r:id="rId2"/>
              </a:rPr>
              <a:t>20Final%20Consented%20Use%20Case_10.16.2014.pdf</a:t>
            </a:r>
            <a:r>
              <a:rPr lang="en-US" sz="1100" dirty="0" smtClean="0"/>
              <a:t> </a:t>
            </a:r>
            <a:endParaRPr lang="en-US" sz="1100" dirty="0"/>
          </a:p>
        </p:txBody>
      </p:sp>
    </p:spTree>
    <p:extLst>
      <p:ext uri="{BB962C8B-B14F-4D97-AF65-F5344CB8AC3E}">
        <p14:creationId xmlns:p14="http://schemas.microsoft.com/office/powerpoint/2010/main" val="1334387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863678362"/>
              </p:ext>
            </p:extLst>
          </p:nvPr>
        </p:nvGraphicFramePr>
        <p:xfrm>
          <a:off x="1022349" y="1328645"/>
          <a:ext cx="7099301" cy="3619500"/>
        </p:xfrm>
        <a:graphic>
          <a:graphicData uri="http://schemas.openxmlformats.org/drawingml/2006/table">
            <a:tbl>
              <a:tblPr>
                <a:tableStyleId>{5C22544A-7EE6-4342-B048-85BDC9FD1C3A}</a:tableStyleId>
              </a:tblPr>
              <a:tblGrid>
                <a:gridCol w="714056"/>
                <a:gridCol w="1320210"/>
                <a:gridCol w="2145341"/>
                <a:gridCol w="2919694"/>
              </a:tblGrid>
              <a:tr h="381000">
                <a:tc>
                  <a:txBody>
                    <a:bodyPr/>
                    <a:lstStyle/>
                    <a:p>
                      <a:pPr algn="l" fontAlgn="t"/>
                      <a:r>
                        <a:rPr lang="en-US" sz="1100" u="none" strike="noStrike" dirty="0">
                          <a:solidFill>
                            <a:schemeClr val="tx1"/>
                          </a:solidFill>
                          <a:effectLst/>
                        </a:rPr>
                        <a:t>Transmitter</a:t>
                      </a:r>
                      <a:endParaRPr lang="en-US" sz="1100" b="1"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Who</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This might be looked at by the Information Interchange SWG</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When</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Time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Date Sent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Where</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 Location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Type (What)</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Device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Software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Hardware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Transmission Method</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Why</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Purpose of Transmission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Routing</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Sender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Receiver Address</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Integrity/ Authenticity</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Digital Signature</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Who</a:t>
                      </a:r>
                      <a:endParaRPr lang="en-US" sz="1100" b="0" i="1"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Organization</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Transmitter System</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r h="190500">
                <a:tc rowSpan="2">
                  <a:txBody>
                    <a:bodyPr/>
                    <a:lstStyle/>
                    <a:p>
                      <a:pPr algn="l" fontAlgn="t"/>
                      <a:r>
                        <a:rPr lang="en-US" sz="1100" u="none" strike="noStrike" dirty="0">
                          <a:solidFill>
                            <a:schemeClr val="tx1"/>
                          </a:solidFill>
                          <a:effectLst/>
                        </a:rPr>
                        <a:t> </a:t>
                      </a:r>
                      <a:endParaRPr lang="en-US" sz="1100" b="1" i="0" u="none" strike="noStrike" dirty="0">
                        <a:solidFill>
                          <a:schemeClr val="tx1"/>
                        </a:solidFill>
                        <a:effectLst/>
                        <a:latin typeface="Calibri"/>
                      </a:endParaRPr>
                    </a:p>
                  </a:txBody>
                  <a:tcPr marL="9525" marR="9525" marT="9525" marB="0"/>
                </a:tc>
                <a:tc rowSpan="2">
                  <a:txBody>
                    <a:bodyPr/>
                    <a:lstStyle/>
                    <a:p>
                      <a:pPr algn="l" fontAlgn="t"/>
                      <a:r>
                        <a:rPr lang="en-US" sz="1000" u="none" strike="noStrike" dirty="0">
                          <a:solidFill>
                            <a:schemeClr val="tx1"/>
                          </a:solidFill>
                          <a:effectLst/>
                        </a:rPr>
                        <a:t>Additional</a:t>
                      </a:r>
                      <a:endParaRPr lang="en-US" sz="1000" b="0" i="1" u="none" strike="noStrike" dirty="0">
                        <a:solidFill>
                          <a:schemeClr val="tx1"/>
                        </a:solidFill>
                        <a:effectLst/>
                        <a:latin typeface="Times New Roman"/>
                      </a:endParaRPr>
                    </a:p>
                  </a:txBody>
                  <a:tcPr marL="9525" marR="9525" marT="9525" marB="0"/>
                </a:tc>
                <a:tc>
                  <a:txBody>
                    <a:bodyPr/>
                    <a:lstStyle/>
                    <a:p>
                      <a:pPr algn="l" fontAlgn="t"/>
                      <a:r>
                        <a:rPr lang="en-US" sz="1000" u="none" strike="noStrike" dirty="0">
                          <a:solidFill>
                            <a:schemeClr val="tx1"/>
                          </a:solidFill>
                          <a:effectLst/>
                        </a:rPr>
                        <a:t>Patient</a:t>
                      </a:r>
                      <a:endParaRPr lang="en-US" sz="1000" b="0" i="0" u="none" strike="noStrike" dirty="0">
                        <a:solidFill>
                          <a:schemeClr val="tx1"/>
                        </a:solidFill>
                        <a:effectLst/>
                        <a:latin typeface="Calibri"/>
                      </a:endParaRPr>
                    </a:p>
                  </a:txBody>
                  <a:tcPr marL="9525" marR="9525" marT="9525" marB="0"/>
                </a:tc>
                <a:tc>
                  <a:txBody>
                    <a:bodyPr/>
                    <a:lstStyle/>
                    <a:p>
                      <a:pPr algn="l" fontAlgn="t"/>
                      <a:r>
                        <a:rPr lang="en-US" sz="1000" u="none" strike="noStrike" dirty="0">
                          <a:solidFill>
                            <a:schemeClr val="tx1"/>
                          </a:solidFill>
                          <a:effectLst/>
                        </a:rPr>
                        <a:t> </a:t>
                      </a:r>
                      <a:endParaRPr lang="en-US" sz="1000" b="0" i="0" u="none" strike="noStrike" dirty="0">
                        <a:solidFill>
                          <a:schemeClr val="tx1"/>
                        </a:solidFill>
                        <a:effectLst/>
                        <a:latin typeface="Calibri"/>
                      </a:endParaRPr>
                    </a:p>
                  </a:txBody>
                  <a:tcPr marL="9525" marR="9525" marT="9525" marB="0"/>
                </a:tc>
              </a:tr>
              <a:tr h="190500">
                <a:tc vMerge="1">
                  <a:txBody>
                    <a:bodyPr/>
                    <a:lstStyle/>
                    <a:p>
                      <a:endParaRPr lang="en-US"/>
                    </a:p>
                  </a:txBody>
                  <a:tcPr/>
                </a:tc>
                <a:tc vMerge="1">
                  <a:txBody>
                    <a:bodyPr/>
                    <a:lstStyle/>
                    <a:p>
                      <a:endParaRPr lang="en-US"/>
                    </a:p>
                  </a:txBody>
                  <a:tcPr/>
                </a:tc>
                <a:tc>
                  <a:txBody>
                    <a:bodyPr/>
                    <a:lstStyle/>
                    <a:p>
                      <a:pPr algn="l" fontAlgn="t"/>
                      <a:r>
                        <a:rPr lang="en-US" sz="1100" u="none" strike="noStrike" dirty="0">
                          <a:solidFill>
                            <a:schemeClr val="tx1"/>
                          </a:solidFill>
                          <a:effectLst/>
                        </a:rPr>
                        <a:t>Record Target</a:t>
                      </a:r>
                      <a:endParaRPr lang="en-US" sz="1100" b="0" i="0" u="none" strike="noStrike" dirty="0">
                        <a:solidFill>
                          <a:schemeClr val="tx1"/>
                        </a:solidFill>
                        <a:effectLst/>
                        <a:latin typeface="Calibri"/>
                      </a:endParaRPr>
                    </a:p>
                  </a:txBody>
                  <a:tcPr marL="9525" marR="9525" marT="9525" marB="0"/>
                </a:tc>
                <a:tc>
                  <a:txBody>
                    <a:bodyPr/>
                    <a:lstStyle/>
                    <a:p>
                      <a:pPr algn="l" fontAlgn="t"/>
                      <a:r>
                        <a:rPr lang="en-US" sz="1100" u="none" strike="noStrike" dirty="0">
                          <a:solidFill>
                            <a:schemeClr val="tx1"/>
                          </a:solidFill>
                          <a:effectLst/>
                        </a:rPr>
                        <a:t> </a:t>
                      </a:r>
                      <a:endParaRPr lang="en-US" sz="1100" b="0" i="0" u="none" strike="noStrike" dirty="0">
                        <a:solidFill>
                          <a:schemeClr val="tx1"/>
                        </a:solidFill>
                        <a:effectLst/>
                        <a:latin typeface="Calibri"/>
                      </a:endParaRPr>
                    </a:p>
                  </a:txBody>
                  <a:tcPr marL="9525" marR="9525" marT="9525"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38</a:t>
            </a:fld>
            <a:endParaRPr lang="en-US" dirty="0"/>
          </a:p>
        </p:txBody>
      </p:sp>
      <p:sp>
        <p:nvSpPr>
          <p:cNvPr id="7"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Transmitter</a:t>
            </a:r>
            <a:endParaRPr lang="en-US" dirty="0"/>
          </a:p>
        </p:txBody>
      </p:sp>
      <p:sp>
        <p:nvSpPr>
          <p:cNvPr id="8" name="Rectangle 7"/>
          <p:cNvSpPr/>
          <p:nvPr/>
        </p:nvSpPr>
        <p:spPr>
          <a:xfrm>
            <a:off x="4922874" y="1206791"/>
            <a:ext cx="3870252" cy="13078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Transmitter based on diagrams and community call was proposed for removal but might be a good candidate for review in the Information Interchange SWG</a:t>
            </a:r>
            <a:endParaRPr lang="en-US" dirty="0"/>
          </a:p>
        </p:txBody>
      </p:sp>
    </p:spTree>
    <p:extLst>
      <p:ext uri="{BB962C8B-B14F-4D97-AF65-F5344CB8AC3E}">
        <p14:creationId xmlns:p14="http://schemas.microsoft.com/office/powerpoint/2010/main" val="1582400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090073743"/>
              </p:ext>
            </p:extLst>
          </p:nvPr>
        </p:nvGraphicFramePr>
        <p:xfrm>
          <a:off x="284248" y="1295400"/>
          <a:ext cx="6746703" cy="4525975"/>
        </p:xfrm>
        <a:graphic>
          <a:graphicData uri="http://schemas.openxmlformats.org/drawingml/2006/table">
            <a:tbl>
              <a:tblPr>
                <a:tableStyleId>{5C22544A-7EE6-4342-B048-85BDC9FD1C3A}</a:tableStyleId>
              </a:tblPr>
              <a:tblGrid>
                <a:gridCol w="678591"/>
                <a:gridCol w="1254640"/>
                <a:gridCol w="2038789"/>
                <a:gridCol w="2774683"/>
              </a:tblGrid>
              <a:tr h="181039">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Originator</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Who</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Organization</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Author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Enterer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Attester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Verifier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System</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When</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Time Created</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Where</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Locations</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System Location</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Type (What)</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Originator Event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rowSpan="14">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9052" marR="9052" marT="9052" marB="0"/>
                </a:tc>
                <a:tc rowSpan="14">
                  <a:txBody>
                    <a:bodyPr/>
                    <a:lstStyle/>
                    <a:p>
                      <a:pPr algn="l" fontAlgn="t"/>
                      <a:r>
                        <a:rPr lang="en-US" sz="1000" u="none" strike="noStrike" dirty="0">
                          <a:effectLst/>
                        </a:rPr>
                        <a:t>Additional</a:t>
                      </a:r>
                      <a:endParaRPr lang="en-US" sz="1000" b="0" i="1"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Patient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Record Target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Author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Assigned Author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Authoring System</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Authoring Organization</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Informant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Service Event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Performer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Participant</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Custodian</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Authenticator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Legal Authenticator</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r h="181039">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9052" marR="9052" marT="9052"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39</a:t>
            </a:fld>
            <a:endParaRPr lang="en-US" dirty="0"/>
          </a:p>
        </p:txBody>
      </p:sp>
      <p:sp>
        <p:nvSpPr>
          <p:cNvPr id="6" name="Title 1"/>
          <p:cNvSpPr>
            <a:spLocks noGrp="1"/>
          </p:cNvSpPr>
          <p:nvPr>
            <p:ph type="title"/>
          </p:nvPr>
        </p:nvSpPr>
        <p:spPr/>
        <p:txBody>
          <a:bodyPr>
            <a:normAutofit fontScale="90000"/>
          </a:bodyPr>
          <a:lstStyle/>
          <a:p>
            <a:r>
              <a:rPr lang="en-US" dirty="0" smtClean="0"/>
              <a:t>Data Elements in the Use Case</a:t>
            </a:r>
            <a:br>
              <a:rPr lang="en-US" dirty="0" smtClean="0"/>
            </a:br>
            <a:r>
              <a:rPr lang="en-US" dirty="0" smtClean="0"/>
              <a:t>Originator</a:t>
            </a:r>
            <a:endParaRPr lang="en-US" dirty="0"/>
          </a:p>
        </p:txBody>
      </p:sp>
      <p:sp>
        <p:nvSpPr>
          <p:cNvPr id="9" name="Rectangle 8"/>
          <p:cNvSpPr/>
          <p:nvPr/>
        </p:nvSpPr>
        <p:spPr>
          <a:xfrm>
            <a:off x="7123814" y="1414130"/>
            <a:ext cx="1867786"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Keep and rename to follow diagram to “Initiating System?”)</a:t>
            </a:r>
            <a:endParaRPr lang="en-US" dirty="0"/>
          </a:p>
        </p:txBody>
      </p:sp>
    </p:spTree>
    <p:extLst>
      <p:ext uri="{BB962C8B-B14F-4D97-AF65-F5344CB8AC3E}">
        <p14:creationId xmlns:p14="http://schemas.microsoft.com/office/powerpoint/2010/main" val="1302331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normAutofit fontScale="92500"/>
          </a:bodyPr>
          <a:lstStyle/>
          <a:p>
            <a:r>
              <a:rPr lang="en-US" b="1" dirty="0" smtClean="0">
                <a:solidFill>
                  <a:srgbClr val="002060"/>
                </a:solidFill>
              </a:rPr>
              <a:t>Our meeting on April 16</a:t>
            </a:r>
            <a:r>
              <a:rPr lang="en-US" b="1" baseline="30000" dirty="0" smtClean="0">
                <a:solidFill>
                  <a:srgbClr val="002060"/>
                </a:solidFill>
              </a:rPr>
              <a:t>th</a:t>
            </a:r>
            <a:r>
              <a:rPr lang="en-US" b="1" dirty="0" smtClean="0">
                <a:solidFill>
                  <a:srgbClr val="002060"/>
                </a:solidFill>
              </a:rPr>
              <a:t> will be CANCELED due to HIMSS</a:t>
            </a:r>
            <a:endParaRPr lang="en-US" b="1" dirty="0">
              <a:solidFill>
                <a:srgbClr val="002060"/>
              </a:solidFill>
            </a:endParaRPr>
          </a:p>
          <a:p>
            <a:r>
              <a:rPr lang="en-US" sz="3000" b="1" dirty="0" smtClean="0">
                <a:solidFill>
                  <a:schemeClr val="tx1">
                    <a:lumMod val="65000"/>
                    <a:lumOff val="35000"/>
                  </a:schemeClr>
                </a:solidFill>
              </a:rPr>
              <a:t>Our all hands meeting will be </a:t>
            </a:r>
            <a:r>
              <a:rPr lang="en-US" sz="3000" b="1" dirty="0" smtClean="0">
                <a:solidFill>
                  <a:schemeClr val="tx1">
                    <a:lumMod val="75000"/>
                    <a:lumOff val="25000"/>
                  </a:schemeClr>
                </a:solidFill>
              </a:rPr>
              <a:t>90 minutes in length</a:t>
            </a:r>
          </a:p>
          <a:p>
            <a:pPr lvl="1"/>
            <a:r>
              <a:rPr lang="en-US" dirty="0" smtClean="0">
                <a:solidFill>
                  <a:schemeClr val="tx1">
                    <a:lumMod val="75000"/>
                    <a:lumOff val="25000"/>
                  </a:schemeClr>
                </a:solidFill>
              </a:rPr>
              <a:t>40 minutes for Information Interchange</a:t>
            </a:r>
          </a:p>
          <a:p>
            <a:pPr lvl="1"/>
            <a:r>
              <a:rPr lang="en-US" dirty="0" smtClean="0">
                <a:solidFill>
                  <a:schemeClr val="tx1">
                    <a:lumMod val="75000"/>
                    <a:lumOff val="25000"/>
                  </a:schemeClr>
                </a:solidFill>
              </a:rPr>
              <a:t>40 minutes for System Requirements</a:t>
            </a:r>
          </a:p>
          <a:p>
            <a:r>
              <a:rPr lang="en-US" sz="3000" b="1" dirty="0" smtClean="0">
                <a:solidFill>
                  <a:schemeClr val="tx1">
                    <a:lumMod val="65000"/>
                    <a:lumOff val="35000"/>
                  </a:schemeClr>
                </a:solidFill>
              </a:rPr>
              <a:t>Introduction to new Provenance SME: </a:t>
            </a:r>
            <a:r>
              <a:rPr lang="en-US" sz="3000" dirty="0">
                <a:solidFill>
                  <a:schemeClr val="tx1">
                    <a:lumMod val="65000"/>
                    <a:lumOff val="35000"/>
                  </a:schemeClr>
                </a:solidFill>
              </a:rPr>
              <a:t>Vasa </a:t>
            </a:r>
            <a:r>
              <a:rPr lang="en-US" sz="3000" dirty="0" smtClean="0">
                <a:solidFill>
                  <a:schemeClr val="tx1">
                    <a:lumMod val="65000"/>
                    <a:lumOff val="35000"/>
                  </a:schemeClr>
                </a:solidFill>
              </a:rPr>
              <a:t>Curcin</a:t>
            </a:r>
          </a:p>
          <a:p>
            <a:pPr lvl="1"/>
            <a:r>
              <a:rPr lang="en-US" sz="2600" dirty="0">
                <a:solidFill>
                  <a:schemeClr val="tx1">
                    <a:lumMod val="65000"/>
                    <a:lumOff val="35000"/>
                  </a:schemeClr>
                </a:solidFill>
                <a:hlinkClick r:id="rId2"/>
              </a:rPr>
              <a:t>http://</a:t>
            </a:r>
            <a:r>
              <a:rPr lang="en-US" sz="2600" dirty="0" smtClean="0">
                <a:solidFill>
                  <a:schemeClr val="tx1">
                    <a:lumMod val="65000"/>
                    <a:lumOff val="35000"/>
                  </a:schemeClr>
                </a:solidFill>
                <a:hlinkClick r:id="rId2"/>
              </a:rPr>
              <a:t>wiki.siframework.org/Data+Provenance+References</a:t>
            </a:r>
            <a:r>
              <a:rPr lang="en-US" sz="2600" dirty="0" smtClean="0">
                <a:solidFill>
                  <a:schemeClr val="tx1">
                    <a:lumMod val="65000"/>
                    <a:lumOff val="35000"/>
                  </a:schemeClr>
                </a:solidFill>
              </a:rPr>
              <a:t> </a:t>
            </a:r>
          </a:p>
        </p:txBody>
      </p:sp>
      <p:sp>
        <p:nvSpPr>
          <p:cNvPr id="4" name="Slide Number Placeholder 3"/>
          <p:cNvSpPr>
            <a:spLocks noGrp="1"/>
          </p:cNvSpPr>
          <p:nvPr>
            <p:ph type="sldNum" sz="quarter" idx="12"/>
          </p:nvPr>
        </p:nvSpPr>
        <p:spPr/>
        <p:txBody>
          <a:bodyPr/>
          <a:lstStyle/>
          <a:p>
            <a:fld id="{0D942ED2-5804-4B47-B474-A096C88DC8AF}" type="slidenum">
              <a:rPr lang="en-US" smtClean="0"/>
              <a:pPr/>
              <a:t>4</a:t>
            </a:fld>
            <a:endParaRPr lang="en-US" dirty="0"/>
          </a:p>
        </p:txBody>
      </p:sp>
    </p:spTree>
    <p:extLst>
      <p:ext uri="{BB962C8B-B14F-4D97-AF65-F5344CB8AC3E}">
        <p14:creationId xmlns:p14="http://schemas.microsoft.com/office/powerpoint/2010/main" val="11234003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1448526" y="1600203"/>
          <a:ext cx="6246947" cy="4671509"/>
        </p:xfrm>
        <a:graphic>
          <a:graphicData uri="http://schemas.openxmlformats.org/drawingml/2006/table">
            <a:tbl>
              <a:tblPr>
                <a:tableStyleId>{5C22544A-7EE6-4342-B048-85BDC9FD1C3A}</a:tableStyleId>
              </a:tblPr>
              <a:tblGrid>
                <a:gridCol w="628325"/>
                <a:gridCol w="1161703"/>
                <a:gridCol w="1887768"/>
                <a:gridCol w="2569151"/>
              </a:tblGrid>
              <a:tr h="167628">
                <a:tc>
                  <a:txBody>
                    <a:bodyPr/>
                    <a:lstStyle/>
                    <a:p>
                      <a:pPr algn="l" fontAlgn="t"/>
                      <a:r>
                        <a:rPr lang="en-US" sz="900" u="none" strike="noStrike" dirty="0">
                          <a:effectLst/>
                        </a:rPr>
                        <a:t> </a:t>
                      </a:r>
                      <a:endParaRPr lang="en-US" sz="900" b="1" i="0" u="none" strike="noStrike" dirty="0">
                        <a:solidFill>
                          <a:srgbClr val="000000"/>
                        </a:solidFill>
                        <a:effectLst/>
                        <a:latin typeface="Times New Roman"/>
                      </a:endParaRPr>
                    </a:p>
                  </a:txBody>
                  <a:tcPr marL="8381" marR="8381" marT="8381" marB="0"/>
                </a:tc>
                <a:tc>
                  <a:txBody>
                    <a:bodyPr/>
                    <a:lstStyle/>
                    <a:p>
                      <a:pPr algn="l" fontAlgn="t"/>
                      <a:r>
                        <a:rPr lang="en-US" sz="900" u="none" strike="noStrike" dirty="0">
                          <a:effectLst/>
                        </a:rPr>
                        <a:t> </a:t>
                      </a:r>
                      <a:endParaRPr lang="en-US" sz="900" b="1" i="0" u="none" strike="noStrike" dirty="0">
                        <a:solidFill>
                          <a:srgbClr val="000000"/>
                        </a:solidFill>
                        <a:effectLst/>
                        <a:latin typeface="Times New Roman"/>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Assembler</a:t>
                      </a:r>
                      <a:endParaRPr lang="en-US" sz="1000" b="1"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Who</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Assembler System</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Assembler Organization</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Intended Recipient</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When</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Assembly Date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Assembly Time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Where</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Address</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State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Zip</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Type (What)</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Software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Device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Why</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Assembly Purpose</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Integrity/ Authenticity</a:t>
                      </a:r>
                      <a:endParaRPr lang="en-US" sz="1000" b="0" i="1"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Assembly Participants</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Attestation/Nonrepudiation of data</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r h="167628">
                <a:tc rowSpan="13">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381" marR="8381" marT="8381" marB="0"/>
                </a:tc>
                <a:tc rowSpan="13">
                  <a:txBody>
                    <a:bodyPr/>
                    <a:lstStyle/>
                    <a:p>
                      <a:pPr algn="l" fontAlgn="t"/>
                      <a:r>
                        <a:rPr lang="en-US" sz="900" u="none" strike="noStrike" dirty="0">
                          <a:effectLst/>
                        </a:rPr>
                        <a:t>Additional</a:t>
                      </a:r>
                      <a:endParaRPr lang="en-US" sz="900" b="0" i="1" u="none" strike="noStrike" dirty="0">
                        <a:solidFill>
                          <a:srgbClr val="000000"/>
                        </a:solidFill>
                        <a:effectLst/>
                        <a:latin typeface="Times New Roman"/>
                      </a:endParaRPr>
                    </a:p>
                  </a:txBody>
                  <a:tcPr marL="8381" marR="8381" marT="8381" marB="0"/>
                </a:tc>
                <a:tc>
                  <a:txBody>
                    <a:bodyPr/>
                    <a:lstStyle/>
                    <a:p>
                      <a:pPr algn="l" fontAlgn="t"/>
                      <a:r>
                        <a:rPr lang="en-US" sz="900" u="none" strike="noStrike" dirty="0">
                          <a:effectLst/>
                        </a:rPr>
                        <a:t>Patient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Record Target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Assigned Author</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Authoring System</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Authoring Organization</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Informant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Service Event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Performer</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Participant</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Custodian</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Authenticator</a:t>
                      </a:r>
                      <a:endParaRPr lang="en-US" sz="900" b="0" i="0" u="none" strike="noStrike" dirty="0">
                        <a:solidFill>
                          <a:srgbClr val="000000"/>
                        </a:solidFill>
                        <a:effectLst/>
                        <a:latin typeface="Calibri"/>
                      </a:endParaRPr>
                    </a:p>
                  </a:txBody>
                  <a:tcPr marL="8381" marR="8381" marT="8381"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381" marR="8381" marT="8381" marB="0"/>
                </a:tc>
              </a:tr>
              <a:tr h="167628">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Legal Authenticator</a:t>
                      </a:r>
                      <a:endParaRPr lang="en-US" sz="1000" b="0" i="0" u="none" strike="noStrike" dirty="0">
                        <a:solidFill>
                          <a:srgbClr val="000000"/>
                        </a:solidFill>
                        <a:effectLst/>
                        <a:latin typeface="Calibri"/>
                      </a:endParaRPr>
                    </a:p>
                  </a:txBody>
                  <a:tcPr marL="8381" marR="8381" marT="8381"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381" marR="8381" marT="8381"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40</a:t>
            </a:fld>
            <a:endParaRPr lang="en-US" dirty="0"/>
          </a:p>
        </p:txBody>
      </p:sp>
      <p:sp>
        <p:nvSpPr>
          <p:cNvPr id="6" name="Title 1"/>
          <p:cNvSpPr>
            <a:spLocks noGrp="1"/>
          </p:cNvSpPr>
          <p:nvPr>
            <p:ph type="title"/>
          </p:nvPr>
        </p:nvSpPr>
        <p:spPr>
          <a:xfrm>
            <a:off x="329610" y="115149"/>
            <a:ext cx="8229600" cy="1020762"/>
          </a:xfrm>
        </p:spPr>
        <p:txBody>
          <a:bodyPr>
            <a:normAutofit fontScale="90000"/>
          </a:bodyPr>
          <a:lstStyle/>
          <a:p>
            <a:r>
              <a:rPr lang="en-US" dirty="0" smtClean="0"/>
              <a:t>Data Elements in the Use Case – </a:t>
            </a:r>
            <a:br>
              <a:rPr lang="en-US" dirty="0" smtClean="0"/>
            </a:br>
            <a:r>
              <a:rPr lang="en-US" dirty="0" smtClean="0"/>
              <a:t>Assembler</a:t>
            </a:r>
            <a:endParaRPr lang="en-US" dirty="0"/>
          </a:p>
        </p:txBody>
      </p:sp>
      <p:sp>
        <p:nvSpPr>
          <p:cNvPr id="7" name="Rectangle 6"/>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Assembler  proposed for removal based on diagram?</a:t>
            </a:r>
            <a:endParaRPr lang="en-US" dirty="0"/>
          </a:p>
        </p:txBody>
      </p:sp>
    </p:spTree>
    <p:extLst>
      <p:ext uri="{BB962C8B-B14F-4D97-AF65-F5344CB8AC3E}">
        <p14:creationId xmlns:p14="http://schemas.microsoft.com/office/powerpoint/2010/main" val="4250792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Elements in the Use Case – </a:t>
            </a:r>
            <a:br>
              <a:rPr lang="en-US" dirty="0"/>
            </a:br>
            <a:r>
              <a:rPr lang="en-US" dirty="0" smtClean="0"/>
              <a:t>Composer</a:t>
            </a:r>
            <a:endParaRPr lang="en-US" dirty="0"/>
          </a:p>
        </p:txBody>
      </p:sp>
      <p:graphicFrame>
        <p:nvGraphicFramePr>
          <p:cNvPr id="5" name="Content Placeholder 4"/>
          <p:cNvGraphicFramePr>
            <a:graphicFrameLocks noGrp="1"/>
          </p:cNvGraphicFramePr>
          <p:nvPr>
            <p:ph idx="1"/>
          </p:nvPr>
        </p:nvGraphicFramePr>
        <p:xfrm>
          <a:off x="1328393" y="1600206"/>
          <a:ext cx="6487214" cy="4525950"/>
        </p:xfrm>
        <a:graphic>
          <a:graphicData uri="http://schemas.openxmlformats.org/drawingml/2006/table">
            <a:tbl>
              <a:tblPr>
                <a:tableStyleId>{5C22544A-7EE6-4342-B048-85BDC9FD1C3A}</a:tableStyleId>
              </a:tblPr>
              <a:tblGrid>
                <a:gridCol w="652492"/>
                <a:gridCol w="1206384"/>
                <a:gridCol w="1960374"/>
                <a:gridCol w="2667964"/>
              </a:tblGrid>
              <a:tr h="174075">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1" u="none" strike="noStrike" dirty="0">
                        <a:solidFill>
                          <a:srgbClr val="000000"/>
                        </a:solidFill>
                        <a:effectLst/>
                        <a:latin typeface="Times New Roman"/>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Composer</a:t>
                      </a:r>
                      <a:endParaRPr lang="en-US" sz="1000" b="1"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Who</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Composer System</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Composer Organization</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When</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Composition Date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Composition Time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Where</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Address</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State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Zip</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Type (What) </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Software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Device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Why</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Composing Purpose</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Integrity/ Authenticity</a:t>
                      </a:r>
                      <a:endParaRPr lang="en-US" sz="1000" b="0" i="1"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Composing Participants</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Selector</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r h="174075">
                <a:tc rowSpan="13">
                  <a:txBody>
                    <a:bodyPr/>
                    <a:lstStyle/>
                    <a:p>
                      <a:pPr algn="l" fontAlgn="t"/>
                      <a:r>
                        <a:rPr lang="en-US" sz="1000" u="none" strike="noStrike" dirty="0">
                          <a:effectLst/>
                        </a:rPr>
                        <a:t> </a:t>
                      </a:r>
                      <a:endParaRPr lang="en-US" sz="1000" b="1" i="0" u="none" strike="noStrike" dirty="0">
                        <a:solidFill>
                          <a:srgbClr val="000000"/>
                        </a:solidFill>
                        <a:effectLst/>
                        <a:latin typeface="Calibri"/>
                      </a:endParaRPr>
                    </a:p>
                  </a:txBody>
                  <a:tcPr marL="8704" marR="8704" marT="8704" marB="0"/>
                </a:tc>
                <a:tc rowSpan="13">
                  <a:txBody>
                    <a:bodyPr/>
                    <a:lstStyle/>
                    <a:p>
                      <a:pPr algn="l" fontAlgn="t"/>
                      <a:r>
                        <a:rPr lang="en-US" sz="900" u="none" strike="noStrike" dirty="0">
                          <a:effectLst/>
                        </a:rPr>
                        <a:t>Additional</a:t>
                      </a:r>
                      <a:endParaRPr lang="en-US" sz="900" b="0" i="1" u="none" strike="noStrike" dirty="0">
                        <a:solidFill>
                          <a:srgbClr val="000000"/>
                        </a:solidFill>
                        <a:effectLst/>
                        <a:latin typeface="Times New Roman"/>
                      </a:endParaRPr>
                    </a:p>
                  </a:txBody>
                  <a:tcPr marL="8704" marR="8704" marT="8704" marB="0"/>
                </a:tc>
                <a:tc>
                  <a:txBody>
                    <a:bodyPr/>
                    <a:lstStyle/>
                    <a:p>
                      <a:pPr algn="l" fontAlgn="t"/>
                      <a:r>
                        <a:rPr lang="en-US" sz="900" u="none" strike="noStrike" dirty="0">
                          <a:effectLst/>
                        </a:rPr>
                        <a:t>Patient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Record Target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Assigned Author</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Authoring System</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Authoring Organization</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Informant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Service Event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Performer</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Participant</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Custodian</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900" u="none" strike="noStrike" dirty="0">
                          <a:effectLst/>
                        </a:rPr>
                        <a:t>Authenticator</a:t>
                      </a:r>
                      <a:endParaRPr lang="en-US" sz="900" b="0" i="0" u="none" strike="noStrike" dirty="0">
                        <a:solidFill>
                          <a:srgbClr val="000000"/>
                        </a:solidFill>
                        <a:effectLst/>
                        <a:latin typeface="Calibri"/>
                      </a:endParaRPr>
                    </a:p>
                  </a:txBody>
                  <a:tcPr marL="8704" marR="8704" marT="8704" marB="0"/>
                </a:tc>
                <a:tc>
                  <a:txBody>
                    <a:bodyPr/>
                    <a:lstStyle/>
                    <a:p>
                      <a:pPr algn="l" fontAlgn="t"/>
                      <a:r>
                        <a:rPr lang="en-US" sz="900" u="none" strike="noStrike" dirty="0">
                          <a:effectLst/>
                        </a:rPr>
                        <a:t> </a:t>
                      </a:r>
                      <a:endParaRPr lang="en-US" sz="900" b="0" i="0" u="none" strike="noStrike" dirty="0">
                        <a:solidFill>
                          <a:srgbClr val="000000"/>
                        </a:solidFill>
                        <a:effectLst/>
                        <a:latin typeface="Calibri"/>
                      </a:endParaRPr>
                    </a:p>
                  </a:txBody>
                  <a:tcPr marL="8704" marR="8704" marT="8704" marB="0"/>
                </a:tc>
              </a:tr>
              <a:tr h="174075">
                <a:tc vMerge="1">
                  <a:txBody>
                    <a:bodyPr/>
                    <a:lstStyle/>
                    <a:p>
                      <a:endParaRPr lang="en-US"/>
                    </a:p>
                  </a:txBody>
                  <a:tcPr/>
                </a:tc>
                <a:tc vMerge="1">
                  <a:txBody>
                    <a:bodyPr/>
                    <a:lstStyle/>
                    <a:p>
                      <a:endParaRPr lang="en-US"/>
                    </a:p>
                  </a:txBody>
                  <a:tcPr/>
                </a:tc>
                <a:tc>
                  <a:txBody>
                    <a:bodyPr/>
                    <a:lstStyle/>
                    <a:p>
                      <a:pPr algn="l" fontAlgn="t"/>
                      <a:r>
                        <a:rPr lang="en-US" sz="1000" u="none" strike="noStrike" dirty="0">
                          <a:effectLst/>
                        </a:rPr>
                        <a:t>Legal Authenticator</a:t>
                      </a:r>
                      <a:endParaRPr lang="en-US" sz="1000" b="0" i="0" u="none" strike="noStrike" dirty="0">
                        <a:solidFill>
                          <a:srgbClr val="000000"/>
                        </a:solidFill>
                        <a:effectLst/>
                        <a:latin typeface="Calibri"/>
                      </a:endParaRPr>
                    </a:p>
                  </a:txBody>
                  <a:tcPr marL="8704" marR="8704" marT="8704" marB="0"/>
                </a:tc>
                <a:tc>
                  <a:txBody>
                    <a:bodyPr/>
                    <a:lstStyle/>
                    <a:p>
                      <a:pPr algn="l" fontAlgn="t"/>
                      <a:r>
                        <a:rPr lang="en-US" sz="1000" u="none" strike="noStrike" dirty="0">
                          <a:effectLst/>
                        </a:rPr>
                        <a:t> </a:t>
                      </a:r>
                      <a:endParaRPr lang="en-US" sz="1000" b="0" i="0" u="none" strike="noStrike" dirty="0">
                        <a:solidFill>
                          <a:srgbClr val="000000"/>
                        </a:solidFill>
                        <a:effectLst/>
                        <a:latin typeface="Calibri"/>
                      </a:endParaRPr>
                    </a:p>
                  </a:txBody>
                  <a:tcPr marL="8704" marR="8704" marT="8704" marB="0"/>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41</a:t>
            </a:fld>
            <a:endParaRPr lang="en-US" dirty="0"/>
          </a:p>
        </p:txBody>
      </p:sp>
      <p:sp>
        <p:nvSpPr>
          <p:cNvPr id="6" name="Rectangle 5"/>
          <p:cNvSpPr/>
          <p:nvPr/>
        </p:nvSpPr>
        <p:spPr>
          <a:xfrm>
            <a:off x="4664148" y="1316665"/>
            <a:ext cx="4327452" cy="606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Composer  based on diagrams –proposed for removal</a:t>
            </a:r>
            <a:endParaRPr lang="en-US" dirty="0"/>
          </a:p>
        </p:txBody>
      </p:sp>
    </p:spTree>
    <p:extLst>
      <p:ext uri="{BB962C8B-B14F-4D97-AF65-F5344CB8AC3E}">
        <p14:creationId xmlns:p14="http://schemas.microsoft.com/office/powerpoint/2010/main" val="30682170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Start Point – End Point Scenario</a:t>
            </a:r>
            <a:endParaRPr lang="en-US" dirty="0"/>
          </a:p>
        </p:txBody>
      </p:sp>
      <p:sp>
        <p:nvSpPr>
          <p:cNvPr id="3" name="Content Placeholder 2"/>
          <p:cNvSpPr>
            <a:spLocks noGrp="1"/>
          </p:cNvSpPr>
          <p:nvPr>
            <p:ph idx="1"/>
          </p:nvPr>
        </p:nvSpPr>
        <p:spPr>
          <a:xfrm>
            <a:off x="457200" y="1292431"/>
            <a:ext cx="8229600" cy="4525963"/>
          </a:xfrm>
        </p:spPr>
        <p:txBody>
          <a:bodyPr>
            <a:normAutofit fontScale="55000" lnSpcReduction="20000"/>
          </a:bodyPr>
          <a:lstStyle/>
          <a:p>
            <a:r>
              <a:rPr lang="en-US" b="1" dirty="0">
                <a:hlinkClick r:id="rId2"/>
              </a:rPr>
              <a:t>http://wiki.siframework.org/file/view/DPROV%20Use%20Case%20_%20Final%20Consented%20Use%20Case_10.16.2014.pdf/527056914/DPROV%20Use%20Case%20_%</a:t>
            </a:r>
            <a:r>
              <a:rPr lang="en-US" b="1" dirty="0" smtClean="0">
                <a:hlinkClick r:id="rId2"/>
              </a:rPr>
              <a:t>20Final%20Consented%20Use%20Case_10.16.2014.pdf</a:t>
            </a:r>
            <a:r>
              <a:rPr lang="en-US" b="1" dirty="0" smtClean="0"/>
              <a:t> </a:t>
            </a:r>
          </a:p>
          <a:p>
            <a:endParaRPr lang="en-US" b="1" dirty="0"/>
          </a:p>
          <a:p>
            <a:pPr marL="0" indent="0">
              <a:buNone/>
            </a:pPr>
            <a:r>
              <a:rPr lang="en-US" b="1" dirty="0" smtClean="0"/>
              <a:t>10A.1 </a:t>
            </a:r>
            <a:r>
              <a:rPr lang="en-US" b="1" dirty="0"/>
              <a:t>User Story</a:t>
            </a:r>
          </a:p>
          <a:p>
            <a:r>
              <a:rPr lang="en-US" u="sng" dirty="0"/>
              <a:t>User Story 1</a:t>
            </a:r>
            <a:r>
              <a:rPr lang="en-US" dirty="0"/>
              <a:t>: A patient arrives at the ophthalmologist’s office for her annual eye exam.  The ophthalmologist conducts an eye exam and captures all of the data from that visit in his EHR. The ophthalmologist electronically sends the information back to the patient’s PCP (where all data in the report sent was created by the ophthalmologist). </a:t>
            </a:r>
          </a:p>
          <a:p>
            <a:r>
              <a:rPr lang="en-US" u="sng" strike="sngStrike" dirty="0"/>
              <a:t>User Story 2:</a:t>
            </a:r>
            <a:r>
              <a:rPr lang="en-US" strike="sngStrike" dirty="0"/>
              <a:t> A patient has a PHR that allows them to record their daily dietary intake. The patient accesses the PHR and requests that their dietary intake for the past month be transmitted to their PCP prior to their visit next week. The patients uses a PHR to transmit the dietary record to the PCP. The PCP understands from the document’s provenance that the data was generated by the patient and that it is authentic, reliable, and trustworthy. </a:t>
            </a:r>
            <a:r>
              <a:rPr lang="en-US" strike="sngStrike" dirty="0" smtClean="0"/>
              <a:t> </a:t>
            </a:r>
            <a:r>
              <a:rPr lang="en-US" b="1" dirty="0" smtClean="0">
                <a:solidFill>
                  <a:srgbClr val="FF33CC"/>
                </a:solidFill>
              </a:rPr>
              <a:t>(this is outside of the EHR to EHR)</a:t>
            </a:r>
            <a:endParaRPr lang="en-US" b="1" strike="sngStrike" dirty="0">
              <a:solidFill>
                <a:srgbClr val="FF33CC"/>
              </a:solidFill>
            </a:endParaRPr>
          </a:p>
          <a:p>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42</a:t>
            </a:fld>
            <a:endParaRPr lang="en-US" dirty="0"/>
          </a:p>
        </p:txBody>
      </p:sp>
    </p:spTree>
    <p:extLst>
      <p:ext uri="{BB962C8B-B14F-4D97-AF65-F5344CB8AC3E}">
        <p14:creationId xmlns:p14="http://schemas.microsoft.com/office/powerpoint/2010/main" val="39393270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750" y="3694396"/>
            <a:ext cx="8991600" cy="1470025"/>
          </a:xfrm>
        </p:spPr>
        <p:txBody>
          <a:bodyPr/>
          <a:lstStyle/>
          <a:p>
            <a:r>
              <a:rPr lang="en-US" dirty="0" smtClean="0">
                <a:solidFill>
                  <a:srgbClr val="000090"/>
                </a:solidFill>
              </a:rPr>
              <a:t>Information Interchange Sub-Work Group</a:t>
            </a:r>
            <a:endParaRPr lang="en-US" dirty="0">
              <a:solidFill>
                <a:srgbClr val="000090"/>
              </a:solidFill>
            </a:endParaRPr>
          </a:p>
        </p:txBody>
      </p:sp>
      <p:sp>
        <p:nvSpPr>
          <p:cNvPr id="4" name="Slide Number Placeholder 3"/>
          <p:cNvSpPr>
            <a:spLocks noGrp="1"/>
          </p:cNvSpPr>
          <p:nvPr>
            <p:ph type="sldNum" sz="quarter" idx="12"/>
          </p:nvPr>
        </p:nvSpPr>
        <p:spPr/>
        <p:txBody>
          <a:bodyPr/>
          <a:lstStyle/>
          <a:p>
            <a:fld id="{C90C37AB-7E8F-5A46-9F1F-9F32977E779F}" type="slidenum">
              <a:rPr lang="en-US" smtClean="0">
                <a:solidFill>
                  <a:prstClr val="black"/>
                </a:solidFill>
              </a:rPr>
              <a:pPr/>
              <a:t>5</a:t>
            </a:fld>
            <a:endParaRPr lang="en-US" dirty="0">
              <a:solidFill>
                <a:prstClr val="black"/>
              </a:solidFill>
            </a:endParaRPr>
          </a:p>
        </p:txBody>
      </p:sp>
      <p:cxnSp>
        <p:nvCxnSpPr>
          <p:cNvPr id="5" name="Straight Connector 4"/>
          <p:cNvCxnSpPr/>
          <p:nvPr/>
        </p:nvCxnSpPr>
        <p:spPr>
          <a:xfrm>
            <a:off x="52252" y="4782186"/>
            <a:ext cx="8991600" cy="0"/>
          </a:xfrm>
          <a:prstGeom prst="line">
            <a:avLst/>
          </a:prstGeom>
          <a:ln w="412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6579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73942114"/>
              </p:ext>
            </p:extLst>
          </p:nvPr>
        </p:nvGraphicFramePr>
        <p:xfrm>
          <a:off x="457200" y="1600200"/>
          <a:ext cx="8229600" cy="11125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Topic</a:t>
                      </a:r>
                      <a:endParaRPr lang="en-US" dirty="0"/>
                    </a:p>
                  </a:txBody>
                  <a:tcPr/>
                </a:tc>
                <a:tc>
                  <a:txBody>
                    <a:bodyPr/>
                    <a:lstStyle/>
                    <a:p>
                      <a:r>
                        <a:rPr lang="en-US" dirty="0" smtClean="0"/>
                        <a:t>Time</a:t>
                      </a:r>
                      <a:endParaRPr lang="en-US" dirty="0"/>
                    </a:p>
                  </a:txBody>
                  <a:tcPr/>
                </a:tc>
              </a:tr>
              <a:tr h="370840">
                <a:tc>
                  <a:txBody>
                    <a:bodyPr/>
                    <a:lstStyle/>
                    <a:p>
                      <a:r>
                        <a:rPr lang="en-US" dirty="0" smtClean="0"/>
                        <a:t>Review</a:t>
                      </a:r>
                      <a:r>
                        <a:rPr lang="en-US" baseline="0" dirty="0" smtClean="0"/>
                        <a:t> Tasking</a:t>
                      </a:r>
                      <a:endParaRPr lang="en-US" dirty="0"/>
                    </a:p>
                  </a:txBody>
                  <a:tcPr/>
                </a:tc>
                <a:tc>
                  <a:txBody>
                    <a:bodyPr/>
                    <a:lstStyle/>
                    <a:p>
                      <a:r>
                        <a:rPr lang="en-US" dirty="0" smtClean="0"/>
                        <a:t>5 minutes</a:t>
                      </a:r>
                    </a:p>
                  </a:txBody>
                  <a:tcPr/>
                </a:tc>
              </a:tr>
              <a:tr h="370840">
                <a:tc>
                  <a:txBody>
                    <a:bodyPr/>
                    <a:lstStyle/>
                    <a:p>
                      <a:r>
                        <a:rPr lang="en-US" dirty="0" smtClean="0"/>
                        <a:t>Working Session</a:t>
                      </a:r>
                      <a:endParaRPr lang="en-US" dirty="0"/>
                    </a:p>
                  </a:txBody>
                  <a:tcPr/>
                </a:tc>
                <a:tc>
                  <a:txBody>
                    <a:bodyPr/>
                    <a:lstStyle/>
                    <a:p>
                      <a:r>
                        <a:rPr lang="en-US" dirty="0" smtClean="0"/>
                        <a:t>35 minutes</a:t>
                      </a:r>
                    </a:p>
                  </a:txBody>
                  <a:tcPr/>
                </a:tc>
              </a:tr>
            </a:tbl>
          </a:graphicData>
        </a:graphic>
      </p:graphicFrame>
      <p:sp>
        <p:nvSpPr>
          <p:cNvPr id="4" name="Slide Number Placeholder 3"/>
          <p:cNvSpPr>
            <a:spLocks noGrp="1"/>
          </p:cNvSpPr>
          <p:nvPr>
            <p:ph type="sldNum" sz="quarter" idx="12"/>
          </p:nvPr>
        </p:nvSpPr>
        <p:spPr/>
        <p:txBody>
          <a:bodyPr/>
          <a:lstStyle/>
          <a:p>
            <a:fld id="{0D942ED2-5804-4B47-B474-A096C88DC8AF}" type="slidenum">
              <a:rPr lang="en-US" smtClean="0"/>
              <a:pPr/>
              <a:t>6</a:t>
            </a:fld>
            <a:endParaRPr lang="en-US" dirty="0"/>
          </a:p>
        </p:txBody>
      </p:sp>
    </p:spTree>
    <p:extLst>
      <p:ext uri="{BB962C8B-B14F-4D97-AF65-F5344CB8AC3E}">
        <p14:creationId xmlns:p14="http://schemas.microsoft.com/office/powerpoint/2010/main" val="6864932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Framing Question</a:t>
            </a:r>
            <a:endParaRPr lang="en-US" dirty="0"/>
          </a:p>
        </p:txBody>
      </p:sp>
      <p:sp>
        <p:nvSpPr>
          <p:cNvPr id="5" name="Content Placeholder 4"/>
          <p:cNvSpPr>
            <a:spLocks noGrp="1"/>
          </p:cNvSpPr>
          <p:nvPr>
            <p:ph idx="1"/>
          </p:nvPr>
        </p:nvSpPr>
        <p:spPr>
          <a:xfrm>
            <a:off x="457200" y="1295400"/>
            <a:ext cx="8229600" cy="4525963"/>
          </a:xfrm>
        </p:spPr>
        <p:txBody>
          <a:bodyPr>
            <a:normAutofit/>
          </a:bodyPr>
          <a:lstStyle/>
          <a:p>
            <a:r>
              <a:rPr lang="en-US" dirty="0">
                <a:solidFill>
                  <a:schemeClr val="tx1">
                    <a:lumMod val="75000"/>
                    <a:lumOff val="25000"/>
                  </a:schemeClr>
                </a:solidFill>
              </a:rPr>
              <a:t>For information exchanged between EHRs, can I trust </a:t>
            </a:r>
            <a:r>
              <a:rPr lang="en-US" dirty="0" smtClean="0">
                <a:solidFill>
                  <a:schemeClr val="tx1">
                    <a:lumMod val="75000"/>
                    <a:lumOff val="25000"/>
                  </a:schemeClr>
                </a:solidFill>
              </a:rPr>
              <a:t>it, </a:t>
            </a:r>
            <a:r>
              <a:rPr lang="en-US" dirty="0">
                <a:solidFill>
                  <a:schemeClr val="tx1">
                    <a:lumMod val="75000"/>
                    <a:lumOff val="25000"/>
                  </a:schemeClr>
                </a:solidFill>
              </a:rPr>
              <a:t>and has it been changed</a:t>
            </a:r>
            <a:r>
              <a:rPr lang="en-US" dirty="0" smtClean="0">
                <a:solidFill>
                  <a:schemeClr val="tx1">
                    <a:lumMod val="75000"/>
                    <a:lumOff val="25000"/>
                  </a:schemeClr>
                </a:solidFill>
              </a:rPr>
              <a:t>?</a:t>
            </a:r>
          </a:p>
          <a:p>
            <a:pPr lvl="1"/>
            <a:r>
              <a:rPr lang="en-US" b="1" dirty="0" smtClean="0">
                <a:solidFill>
                  <a:srgbClr val="FF0000"/>
                </a:solidFill>
              </a:rPr>
              <a:t>Information interchange begins once the exchange artifact is created and it shall not change during transport</a:t>
            </a:r>
          </a:p>
          <a:p>
            <a:r>
              <a:rPr lang="en-US" dirty="0" smtClean="0">
                <a:solidFill>
                  <a:schemeClr val="tx1">
                    <a:lumMod val="75000"/>
                    <a:lumOff val="25000"/>
                  </a:schemeClr>
                </a:solidFill>
              </a:rPr>
              <a:t>Consider </a:t>
            </a:r>
            <a:r>
              <a:rPr lang="en-US" dirty="0">
                <a:solidFill>
                  <a:schemeClr val="tx1">
                    <a:lumMod val="75000"/>
                    <a:lumOff val="25000"/>
                  </a:schemeClr>
                </a:solidFill>
              </a:rPr>
              <a:t>that, for clinical care, if trending the data, one may need to know the degree to which the information can be trusted</a:t>
            </a:r>
            <a:r>
              <a:rPr lang="en-US" dirty="0"/>
              <a:t>.</a:t>
            </a:r>
          </a:p>
          <a:p>
            <a:pPr marL="0" indent="0">
              <a:buNone/>
            </a:pP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346744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519858592"/>
              </p:ext>
            </p:extLst>
          </p:nvPr>
        </p:nvGraphicFramePr>
        <p:xfrm>
          <a:off x="91441" y="228600"/>
          <a:ext cx="9061574" cy="6311722"/>
        </p:xfrm>
        <a:graphic>
          <a:graphicData uri="http://schemas.openxmlformats.org/drawingml/2006/table">
            <a:tbl>
              <a:tblPr firstRow="1" bandRow="1">
                <a:tableStyleId>{5C22544A-7EE6-4342-B048-85BDC9FD1C3A}</a:tableStyleId>
              </a:tblPr>
              <a:tblGrid>
                <a:gridCol w="1598746"/>
                <a:gridCol w="825878"/>
                <a:gridCol w="791163"/>
                <a:gridCol w="680648"/>
                <a:gridCol w="631625"/>
                <a:gridCol w="442003"/>
                <a:gridCol w="208280"/>
                <a:gridCol w="736270"/>
                <a:gridCol w="807522"/>
                <a:gridCol w="1330037"/>
                <a:gridCol w="1009402"/>
              </a:tblGrid>
              <a:tr h="641261">
                <a:tc gridSpan="8">
                  <a:txBody>
                    <a:bodyPr/>
                    <a:lstStyle/>
                    <a:p>
                      <a:pPr algn="ctr"/>
                      <a:r>
                        <a:rPr lang="en-US" sz="2800" dirty="0" smtClean="0"/>
                        <a:t>Information</a:t>
                      </a:r>
                      <a:r>
                        <a:rPr lang="en-US" sz="2800" baseline="0" dirty="0" smtClean="0"/>
                        <a:t> Interchange SWG</a:t>
                      </a:r>
                      <a:endParaRPr lang="en-US" sz="2800"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a:txBody>
                    <a:bodyPr/>
                    <a:lstStyle/>
                    <a:p>
                      <a:pPr algn="ctr"/>
                      <a:endParaRPr lang="en-US" sz="2800" dirty="0"/>
                    </a:p>
                  </a:txBody>
                  <a:tcPr/>
                </a:tc>
                <a:tc>
                  <a:txBody>
                    <a:bodyPr/>
                    <a:lstStyle/>
                    <a:p>
                      <a:pPr algn="ctr"/>
                      <a:endParaRPr lang="en-US" sz="2800" dirty="0"/>
                    </a:p>
                  </a:txBody>
                  <a:tcPr/>
                </a:tc>
                <a:tc>
                  <a:txBody>
                    <a:bodyPr/>
                    <a:lstStyle/>
                    <a:p>
                      <a:pPr algn="ctr"/>
                      <a:endParaRPr lang="en-US" sz="2800" dirty="0"/>
                    </a:p>
                  </a:txBody>
                  <a:tcPr/>
                </a:tc>
              </a:tr>
              <a:tr h="641261">
                <a:tc>
                  <a:txBody>
                    <a:bodyPr/>
                    <a:lstStyle/>
                    <a:p>
                      <a:pPr algn="ctr"/>
                      <a:r>
                        <a:rPr lang="en-US" sz="1800" i="1" dirty="0" smtClean="0">
                          <a:solidFill>
                            <a:schemeClr val="bg1"/>
                          </a:solidFill>
                        </a:rPr>
                        <a:t>Week of</a:t>
                      </a:r>
                      <a:endParaRPr lang="en-US" sz="1800" i="1" dirty="0">
                        <a:solidFill>
                          <a:schemeClr val="bg1"/>
                        </a:solidFill>
                      </a:endParaRPr>
                    </a:p>
                  </a:txBody>
                  <a:tcPr anchor="ctr">
                    <a:solidFill>
                      <a:schemeClr val="accent1"/>
                    </a:solidFill>
                  </a:tcPr>
                </a:tc>
                <a:tc>
                  <a:txBody>
                    <a:bodyPr/>
                    <a:lstStyle/>
                    <a:p>
                      <a:pPr algn="ctr"/>
                      <a:r>
                        <a:rPr lang="en-US" dirty="0" smtClean="0"/>
                        <a:t>3/4</a:t>
                      </a:r>
                      <a:endParaRPr lang="en-US" dirty="0"/>
                    </a:p>
                  </a:txBody>
                  <a:tcPr anchor="ctr"/>
                </a:tc>
                <a:tc>
                  <a:txBody>
                    <a:bodyPr/>
                    <a:lstStyle/>
                    <a:p>
                      <a:pPr algn="ctr"/>
                      <a:r>
                        <a:rPr lang="en-US" dirty="0" smtClean="0"/>
                        <a:t>3/11</a:t>
                      </a:r>
                      <a:endParaRPr lang="en-US" dirty="0"/>
                    </a:p>
                  </a:txBody>
                  <a:tcPr anchor="ctr"/>
                </a:tc>
                <a:tc>
                  <a:txBody>
                    <a:bodyPr/>
                    <a:lstStyle/>
                    <a:p>
                      <a:pPr algn="ctr"/>
                      <a:r>
                        <a:rPr lang="en-US" dirty="0" smtClean="0"/>
                        <a:t>3/19</a:t>
                      </a:r>
                      <a:endParaRPr lang="en-US" dirty="0"/>
                    </a:p>
                  </a:txBody>
                  <a:tcPr anchor="ctr"/>
                </a:tc>
                <a:tc>
                  <a:txBody>
                    <a:bodyPr/>
                    <a:lstStyle/>
                    <a:p>
                      <a:pPr algn="ctr"/>
                      <a:r>
                        <a:rPr lang="en-US" dirty="0" smtClean="0"/>
                        <a:t>3/26</a:t>
                      </a:r>
                      <a:endParaRPr lang="en-US" dirty="0"/>
                    </a:p>
                  </a:txBody>
                  <a:tcPr anchor="ctr"/>
                </a:tc>
                <a:tc gridSpan="2">
                  <a:txBody>
                    <a:bodyPr/>
                    <a:lstStyle/>
                    <a:p>
                      <a:pPr algn="ctr"/>
                      <a:r>
                        <a:rPr lang="en-US" dirty="0" smtClean="0"/>
                        <a:t>4/1</a:t>
                      </a:r>
                      <a:endParaRPr lang="en-US" dirty="0"/>
                    </a:p>
                  </a:txBody>
                  <a:tcPr anchor="ctr"/>
                </a:tc>
                <a:tc hMerge="1">
                  <a:txBody>
                    <a:bodyPr/>
                    <a:lstStyle/>
                    <a:p>
                      <a:pPr algn="ctr"/>
                      <a:endParaRPr lang="en-US" dirty="0"/>
                    </a:p>
                  </a:txBody>
                  <a:tcPr anchor="ctr"/>
                </a:tc>
                <a:tc>
                  <a:txBody>
                    <a:bodyPr/>
                    <a:lstStyle/>
                    <a:p>
                      <a:pPr algn="ctr"/>
                      <a:r>
                        <a:rPr lang="en-US" dirty="0" smtClean="0"/>
                        <a:t>4/9</a:t>
                      </a:r>
                      <a:endParaRPr lang="en-US" dirty="0"/>
                    </a:p>
                  </a:txBody>
                  <a:tcPr anchor="ctr"/>
                </a:tc>
                <a:tc>
                  <a:txBody>
                    <a:bodyPr/>
                    <a:lstStyle/>
                    <a:p>
                      <a:pPr algn="ctr"/>
                      <a:r>
                        <a:rPr lang="en-US" dirty="0" smtClean="0"/>
                        <a:t>4/16</a:t>
                      </a:r>
                      <a:r>
                        <a:rPr lang="en-US" baseline="0" dirty="0" smtClean="0"/>
                        <a:t> </a:t>
                      </a:r>
                      <a:endParaRPr lang="en-US" dirty="0"/>
                    </a:p>
                  </a:txBody>
                  <a:tcPr anchor="ctr"/>
                </a:tc>
                <a:tc>
                  <a:txBody>
                    <a:bodyPr/>
                    <a:lstStyle/>
                    <a:p>
                      <a:pPr algn="ctr"/>
                      <a:r>
                        <a:rPr lang="en-US" dirty="0" smtClean="0"/>
                        <a:t>4/23</a:t>
                      </a:r>
                      <a:endParaRPr lang="en-US" dirty="0"/>
                    </a:p>
                  </a:txBody>
                  <a:tcPr anchor="ctr"/>
                </a:tc>
                <a:tc>
                  <a:txBody>
                    <a:bodyPr/>
                    <a:lstStyle/>
                    <a:p>
                      <a:pPr algn="ctr"/>
                      <a:r>
                        <a:rPr lang="en-US" dirty="0" smtClean="0"/>
                        <a:t>4/30</a:t>
                      </a:r>
                      <a:endParaRPr lang="en-US" dirty="0"/>
                    </a:p>
                  </a:txBody>
                  <a:tcPr anchor="ctr"/>
                </a:tc>
              </a:tr>
              <a:tr h="727977">
                <a:tc>
                  <a:txBody>
                    <a:bodyPr/>
                    <a:lstStyle/>
                    <a:p>
                      <a:r>
                        <a:rPr lang="en-US" sz="1400" b="0" dirty="0" smtClean="0">
                          <a:solidFill>
                            <a:schemeClr val="bg1"/>
                          </a:solidFill>
                          <a:effectLst/>
                        </a:rPr>
                        <a:t>Launch SWG: Prepare, organize, plan, review existing materials</a:t>
                      </a:r>
                      <a:endParaRPr lang="en-US" sz="1400" dirty="0">
                        <a:solidFill>
                          <a:schemeClr val="bg1"/>
                        </a:solidFill>
                      </a:endParaRPr>
                    </a:p>
                  </a:txBody>
                  <a:tcPr>
                    <a:solidFill>
                      <a:schemeClr val="accent1"/>
                    </a:solidFill>
                  </a:tcPr>
                </a:tc>
                <a:tc>
                  <a:txBody>
                    <a:bodyPr/>
                    <a:lstStyle/>
                    <a:p>
                      <a:endParaRPr lang="en-US" dirty="0"/>
                    </a:p>
                  </a:txBody>
                  <a:tcPr>
                    <a:solidFill>
                      <a:srgbClr val="00B050"/>
                    </a:solidFill>
                  </a:tcPr>
                </a:tc>
                <a:tc>
                  <a:txBody>
                    <a:bodyPr/>
                    <a:lstStyle/>
                    <a:p>
                      <a:endParaRPr lang="en-US" dirty="0"/>
                    </a:p>
                  </a:txBody>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641261">
                <a:tc>
                  <a:txBody>
                    <a:bodyPr/>
                    <a:lstStyle/>
                    <a:p>
                      <a:r>
                        <a:rPr lang="en-US" sz="1400" dirty="0" smtClean="0">
                          <a:solidFill>
                            <a:schemeClr val="bg1"/>
                          </a:solidFill>
                        </a:rPr>
                        <a:t>Define a core</a:t>
                      </a:r>
                      <a:r>
                        <a:rPr lang="en-US" sz="1400" baseline="0" dirty="0" smtClean="0">
                          <a:solidFill>
                            <a:schemeClr val="bg1"/>
                          </a:solidFill>
                        </a:rPr>
                        <a:t> set of provenance requirements</a:t>
                      </a:r>
                      <a:endParaRPr lang="en-US" sz="1400" dirty="0">
                        <a:solidFill>
                          <a:schemeClr val="bg1"/>
                        </a:solidFill>
                      </a:endParaRPr>
                    </a:p>
                  </a:txBody>
                  <a:tcPr>
                    <a:solidFill>
                      <a:schemeClr val="accent1"/>
                    </a:solidFill>
                  </a:tcPr>
                </a:tc>
                <a:tc>
                  <a:txBody>
                    <a:bodyPr/>
                    <a:lstStyle/>
                    <a:p>
                      <a:endParaRPr lang="en-US" dirty="0"/>
                    </a:p>
                  </a:txBody>
                  <a:tcPr/>
                </a:tc>
                <a:tc gridSpan="2">
                  <a:txBody>
                    <a:bodyPr/>
                    <a:lstStyle/>
                    <a:p>
                      <a:endParaRPr lang="en-US" dirty="0"/>
                    </a:p>
                  </a:txBody>
                  <a:tcPr>
                    <a:solidFill>
                      <a:srgbClr val="FFFF00"/>
                    </a:solidFill>
                  </a:tcPr>
                </a:tc>
                <a:tc hMerge="1">
                  <a:txBody>
                    <a:bodyPr/>
                    <a:lstStyle/>
                    <a:p>
                      <a:endParaRPr lang="en-US" dirty="0"/>
                    </a:p>
                  </a:txBody>
                  <a:tcPr>
                    <a:solidFill>
                      <a:srgbClr val="FFFF00"/>
                    </a:solidFill>
                  </a:tcPr>
                </a:tc>
                <a:tc>
                  <a:txBody>
                    <a:bodyPr/>
                    <a:lstStyle/>
                    <a:p>
                      <a:endParaRPr lang="en-US" dirty="0"/>
                    </a:p>
                  </a:txBody>
                  <a:tcPr>
                    <a:solidFill>
                      <a:srgbClr val="FFFF00"/>
                    </a:solidFill>
                  </a:tcPr>
                </a:tc>
                <a:tc gridSpan="2">
                  <a:txBody>
                    <a:bodyPr/>
                    <a:lstStyle/>
                    <a:p>
                      <a:endParaRPr lang="en-US" dirty="0"/>
                    </a:p>
                  </a:txBody>
                  <a:tcPr>
                    <a:solidFill>
                      <a:srgbClr val="FFFF00"/>
                    </a:solidFill>
                  </a:tcPr>
                </a:tc>
                <a:tc hMerge="1">
                  <a:txBody>
                    <a:bodyPr/>
                    <a:lstStyle/>
                    <a:p>
                      <a:endParaRPr lang="en-US" dirty="0"/>
                    </a:p>
                  </a:txBody>
                  <a:tcPr/>
                </a:tc>
                <a:tc>
                  <a:txBody>
                    <a:bodyPr/>
                    <a:lstStyle/>
                    <a:p>
                      <a:pPr algn="ctr"/>
                      <a:endParaRPr lang="en-US" dirty="0"/>
                    </a:p>
                  </a:txBody>
                  <a:tcPr>
                    <a:solidFill>
                      <a:srgbClr val="FF0000"/>
                    </a:solidFill>
                  </a:tcPr>
                </a:tc>
                <a:tc>
                  <a:txBody>
                    <a:bodyPr/>
                    <a:lstStyle/>
                    <a:p>
                      <a:pPr algn="ctr"/>
                      <a:endParaRPr lang="en-US" dirty="0"/>
                    </a:p>
                  </a:txBody>
                  <a:tcPr/>
                </a:tc>
                <a:tc>
                  <a:txBody>
                    <a:bodyPr/>
                    <a:lstStyle/>
                    <a:p>
                      <a:pPr algn="ctr"/>
                      <a:endParaRPr lang="en-US" dirty="0"/>
                    </a:p>
                  </a:txBody>
                  <a:tcPr/>
                </a:tc>
                <a:tc>
                  <a:txBody>
                    <a:bodyPr/>
                    <a:lstStyle/>
                    <a:p>
                      <a:pPr algn="ctr"/>
                      <a:endParaRPr lang="en-US" dirty="0"/>
                    </a:p>
                  </a:txBody>
                  <a:tcPr/>
                </a:tc>
              </a:tr>
              <a:tr h="641261">
                <a:tc>
                  <a:txBody>
                    <a:bodyPr/>
                    <a:lstStyle/>
                    <a:p>
                      <a:r>
                        <a:rPr lang="en-US" sz="1400" dirty="0" smtClean="0">
                          <a:solidFill>
                            <a:schemeClr val="bg1"/>
                          </a:solidFill>
                        </a:rPr>
                        <a:t>Identify payloads</a:t>
                      </a:r>
                      <a:r>
                        <a:rPr lang="en-US" sz="1400" baseline="0" dirty="0" smtClean="0">
                          <a:solidFill>
                            <a:schemeClr val="bg1"/>
                          </a:solidFill>
                        </a:rPr>
                        <a:t> that we should focus on </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solidFill>
                      <a:schemeClr val="tx2">
                        <a:lumMod val="20000"/>
                        <a:lumOff val="80000"/>
                      </a:schemeClr>
                    </a:solidFill>
                  </a:tcPr>
                </a:tc>
                <a:tc hMerge="1">
                  <a:txBody>
                    <a:bodyPr/>
                    <a:lstStyle/>
                    <a:p>
                      <a:endParaRPr lang="en-US"/>
                    </a:p>
                  </a:txBody>
                  <a:tcPr/>
                </a:tc>
                <a:tc gridSpan="2">
                  <a:txBody>
                    <a:bodyPr/>
                    <a:lstStyle/>
                    <a:p>
                      <a:endParaRPr lang="en-US" dirty="0"/>
                    </a:p>
                  </a:txBody>
                  <a:tcPr>
                    <a:solidFill>
                      <a:srgbClr val="FF0000"/>
                    </a:solidFill>
                  </a:tcPr>
                </a:tc>
                <a:tc hMerge="1">
                  <a:txBody>
                    <a:bodyPr/>
                    <a:lstStyle/>
                    <a:p>
                      <a:endParaRPr lang="en-US" dirty="0"/>
                    </a:p>
                  </a:txBody>
                  <a:tcPr/>
                </a:tc>
                <a:tc>
                  <a:txBody>
                    <a:bodyPr/>
                    <a:lstStyle/>
                    <a:p>
                      <a:endParaRPr lang="en-US" dirty="0"/>
                    </a:p>
                  </a:txBody>
                  <a:tcPr>
                    <a:solidFill>
                      <a:srgbClr val="FF0000"/>
                    </a:solidFill>
                  </a:tcPr>
                </a:tc>
                <a:tc>
                  <a:txBody>
                    <a:bodyPr/>
                    <a:lstStyle/>
                    <a:p>
                      <a:endParaRPr lang="en-US" dirty="0"/>
                    </a:p>
                  </a:txBody>
                  <a:tcPr/>
                </a:tc>
                <a:tc>
                  <a:txBody>
                    <a:bodyPr/>
                    <a:lstStyle/>
                    <a:p>
                      <a:endParaRPr lang="en-US" dirty="0"/>
                    </a:p>
                  </a:txBody>
                  <a:tcPr/>
                </a:tc>
                <a:tc>
                  <a:txBody>
                    <a:bodyPr/>
                    <a:lstStyle/>
                    <a:p>
                      <a:endParaRPr lang="en-US" dirty="0"/>
                    </a:p>
                  </a:txBody>
                  <a:tcPr/>
                </a:tc>
              </a:tr>
              <a:tr h="727977">
                <a:tc>
                  <a:txBody>
                    <a:bodyPr/>
                    <a:lstStyle/>
                    <a:p>
                      <a:r>
                        <a:rPr lang="en-US" sz="1400" dirty="0" smtClean="0">
                          <a:solidFill>
                            <a:schemeClr val="bg1"/>
                          </a:solidFill>
                        </a:rPr>
                        <a:t>Identify Candidate Standards</a:t>
                      </a:r>
                      <a:r>
                        <a:rPr lang="en-US" sz="1400" baseline="0" dirty="0" smtClean="0">
                          <a:solidFill>
                            <a:schemeClr val="bg1"/>
                          </a:solidFill>
                        </a:rPr>
                        <a:t> to meet the need of requirements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gridSpan="2">
                  <a:txBody>
                    <a:bodyPr/>
                    <a:lstStyle/>
                    <a:p>
                      <a:endParaRPr lang="en-US" dirty="0"/>
                    </a:p>
                  </a:txBody>
                  <a:tcPr>
                    <a:solidFill>
                      <a:srgbClr val="FF0000"/>
                    </a:solidFill>
                  </a:tcPr>
                </a:tc>
                <a:tc hMerge="1">
                  <a:txBody>
                    <a:bodyPr/>
                    <a:lstStyle/>
                    <a:p>
                      <a:endParaRPr lang="en-US" dirty="0"/>
                    </a:p>
                  </a:txBody>
                  <a:tcPr>
                    <a:solidFill>
                      <a:srgbClr val="FFFF00"/>
                    </a:solidFill>
                  </a:tcPr>
                </a:tc>
                <a:tc>
                  <a:txBody>
                    <a:bodyPr/>
                    <a:lstStyle/>
                    <a:p>
                      <a:endParaRPr lang="en-US" dirty="0"/>
                    </a:p>
                  </a:txBody>
                  <a:tcPr>
                    <a:solidFill>
                      <a:srgbClr val="FF0000"/>
                    </a:solidFill>
                  </a:tcPr>
                </a:tc>
                <a:tc>
                  <a:txBody>
                    <a:bodyPr/>
                    <a:lstStyle/>
                    <a:p>
                      <a:endParaRPr lang="en-US" dirty="0"/>
                    </a:p>
                  </a:txBody>
                  <a:tcPr/>
                </a:tc>
                <a:tc>
                  <a:txBody>
                    <a:bodyPr/>
                    <a:lstStyle/>
                    <a:p>
                      <a:endParaRPr lang="en-US" dirty="0"/>
                    </a:p>
                  </a:txBody>
                  <a:tcPr/>
                </a:tc>
                <a:tc>
                  <a:txBody>
                    <a:bodyPr/>
                    <a:lstStyle/>
                    <a:p>
                      <a:endParaRPr lang="en-US" dirty="0"/>
                    </a:p>
                  </a:txBody>
                  <a:tcPr/>
                </a:tc>
              </a:tr>
              <a:tr h="641261">
                <a:tc>
                  <a:txBody>
                    <a:bodyPr/>
                    <a:lstStyle/>
                    <a:p>
                      <a:r>
                        <a:rPr lang="en-US" sz="1400" dirty="0" smtClean="0">
                          <a:solidFill>
                            <a:schemeClr val="bg1"/>
                          </a:solidFill>
                        </a:rPr>
                        <a:t>Consider implications of security aspects</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tx2">
                        <a:lumMod val="20000"/>
                        <a:lumOff val="80000"/>
                      </a:schemeClr>
                    </a:solidFill>
                  </a:tcPr>
                </a:tc>
                <a:tc>
                  <a:txBody>
                    <a:bodyPr/>
                    <a:lstStyle/>
                    <a:p>
                      <a:endParaRPr lang="en-US" dirty="0"/>
                    </a:p>
                  </a:txBody>
                  <a:tcPr>
                    <a:solidFill>
                      <a:schemeClr val="tx2">
                        <a:lumMod val="20000"/>
                        <a:lumOff val="80000"/>
                      </a:schemeClr>
                    </a:solidFill>
                  </a:tcPr>
                </a:tc>
                <a:tc>
                  <a:txBody>
                    <a:bodyPr/>
                    <a:lstStyle/>
                    <a:p>
                      <a:endParaRPr lang="en-US" dirty="0"/>
                    </a:p>
                  </a:txBody>
                  <a:tcPr>
                    <a:solidFill>
                      <a:srgbClr val="FF0000"/>
                    </a:solidFill>
                  </a:tcPr>
                </a:tc>
                <a:tc>
                  <a:txBody>
                    <a:bodyPr/>
                    <a:lstStyle/>
                    <a:p>
                      <a:endParaRPr lang="en-US" dirty="0"/>
                    </a:p>
                  </a:txBody>
                  <a:tcPr>
                    <a:solidFill>
                      <a:srgbClr val="FF0000"/>
                    </a:solidFill>
                  </a:tcPr>
                </a:tc>
              </a:tr>
              <a:tr h="641261">
                <a:tc>
                  <a:txBody>
                    <a:bodyPr/>
                    <a:lstStyle/>
                    <a:p>
                      <a:r>
                        <a:rPr lang="en-US" sz="1400" dirty="0" smtClean="0">
                          <a:solidFill>
                            <a:schemeClr val="bg1"/>
                          </a:solidFill>
                        </a:rPr>
                        <a:t>Capture policy considerations and request</a:t>
                      </a:r>
                      <a:r>
                        <a:rPr lang="en-US" sz="1400" baseline="0" dirty="0" smtClean="0">
                          <a:solidFill>
                            <a:schemeClr val="bg1"/>
                          </a:solidFill>
                        </a:rPr>
                        <a:t> further guidance</a:t>
                      </a:r>
                      <a:endParaRPr lang="en-US" sz="1400" dirty="0">
                        <a:solidFill>
                          <a:schemeClr val="bg1"/>
                        </a:solidFill>
                      </a:endParaRPr>
                    </a:p>
                  </a:txBody>
                  <a:tcPr>
                    <a:solidFill>
                      <a:schemeClr val="accent1"/>
                    </a:solidFill>
                  </a:tcPr>
                </a:tc>
                <a:tc>
                  <a:txBody>
                    <a:bodyPr/>
                    <a:lstStyle/>
                    <a:p>
                      <a:endParaRPr lang="en-US" dirty="0"/>
                    </a:p>
                  </a:txBody>
                  <a:tcPr/>
                </a:tc>
                <a:tc>
                  <a:txBody>
                    <a:bodyPr/>
                    <a:lstStyle/>
                    <a:p>
                      <a:endParaRPr lang="en-US" dirty="0"/>
                    </a:p>
                  </a:txBody>
                  <a:tcPr/>
                </a:tc>
                <a:tc gridSpan="2">
                  <a:txBody>
                    <a:bodyPr/>
                    <a:lstStyle/>
                    <a:p>
                      <a:endParaRPr lang="en-US" dirty="0"/>
                    </a:p>
                  </a:txBody>
                  <a:tcPr/>
                </a:tc>
                <a:tc hMerge="1">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chemeClr val="accent1">
                        <a:lumMod val="20000"/>
                        <a:lumOff val="80000"/>
                      </a:schemeClr>
                    </a:solidFill>
                  </a:tcPr>
                </a:tc>
                <a:tc>
                  <a:txBody>
                    <a:bodyPr/>
                    <a:lstStyle/>
                    <a:p>
                      <a:endParaRPr lang="en-US" dirty="0"/>
                    </a:p>
                  </a:txBody>
                  <a:tcPr>
                    <a:solidFill>
                      <a:srgbClr val="FF0000"/>
                    </a:solidFill>
                  </a:tcPr>
                </a:tc>
              </a:tr>
            </a:tbl>
          </a:graphicData>
        </a:graphic>
      </p:graphicFrame>
      <p:sp>
        <p:nvSpPr>
          <p:cNvPr id="7" name="TextBox 6"/>
          <p:cNvSpPr txBox="1"/>
          <p:nvPr/>
        </p:nvSpPr>
        <p:spPr>
          <a:xfrm>
            <a:off x="204019" y="6503719"/>
            <a:ext cx="8856854" cy="338554"/>
          </a:xfrm>
          <a:prstGeom prst="rect">
            <a:avLst/>
          </a:prstGeom>
          <a:solidFill>
            <a:schemeClr val="bg1"/>
          </a:solidFill>
        </p:spPr>
        <p:txBody>
          <a:bodyPr wrap="square" rtlCol="0">
            <a:spAutoFit/>
          </a:bodyPr>
          <a:lstStyle/>
          <a:p>
            <a:r>
              <a:rPr lang="en-US" sz="1600" dirty="0" smtClean="0">
                <a:solidFill>
                  <a:prstClr val="black"/>
                </a:solidFill>
              </a:rPr>
              <a:t>Legend:          Not Started;         In progress;          Complete</a:t>
            </a:r>
            <a:endParaRPr lang="en-US" sz="1600" dirty="0">
              <a:solidFill>
                <a:prstClr val="black"/>
              </a:solidFill>
            </a:endParaRPr>
          </a:p>
        </p:txBody>
      </p:sp>
      <p:sp>
        <p:nvSpPr>
          <p:cNvPr id="5" name="Rectangle 4"/>
          <p:cNvSpPr/>
          <p:nvPr/>
        </p:nvSpPr>
        <p:spPr>
          <a:xfrm>
            <a:off x="1101213" y="6539232"/>
            <a:ext cx="216310" cy="255639"/>
          </a:xfrm>
          <a:prstGeom prst="rect">
            <a:avLst/>
          </a:prstGeom>
          <a:solidFill>
            <a:srgbClr val="FF00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p:cNvSpPr/>
          <p:nvPr/>
        </p:nvSpPr>
        <p:spPr>
          <a:xfrm>
            <a:off x="3962400" y="6573450"/>
            <a:ext cx="216310" cy="255639"/>
          </a:xfrm>
          <a:prstGeom prst="rect">
            <a:avLst/>
          </a:prstGeom>
          <a:solidFill>
            <a:srgbClr val="00B05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p:cNvSpPr/>
          <p:nvPr/>
        </p:nvSpPr>
        <p:spPr>
          <a:xfrm>
            <a:off x="2540026" y="6527357"/>
            <a:ext cx="216310" cy="255639"/>
          </a:xfrm>
          <a:prstGeom prst="rect">
            <a:avLst/>
          </a:prstGeom>
          <a:solidFill>
            <a:srgbClr val="FFFF00"/>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Oval 2"/>
          <p:cNvSpPr/>
          <p:nvPr/>
        </p:nvSpPr>
        <p:spPr>
          <a:xfrm>
            <a:off x="5188688" y="2275367"/>
            <a:ext cx="1010093" cy="2743200"/>
          </a:xfrm>
          <a:prstGeom prst="ellipse">
            <a:avLst/>
          </a:prstGeom>
          <a:noFill/>
          <a:ln w="5080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37702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228600"/>
            <a:ext cx="8229600" cy="1143000"/>
          </a:xfrm>
        </p:spPr>
        <p:txBody>
          <a:bodyPr/>
          <a:lstStyle/>
          <a:p>
            <a:r>
              <a:rPr lang="en-US" dirty="0" smtClean="0"/>
              <a:t>Information Interchange SWG</a:t>
            </a:r>
            <a:endParaRPr lang="en-US" dirty="0"/>
          </a:p>
        </p:txBody>
      </p:sp>
      <p:sp>
        <p:nvSpPr>
          <p:cNvPr id="2" name="Slide Number Placeholder 1"/>
          <p:cNvSpPr>
            <a:spLocks noGrp="1"/>
          </p:cNvSpPr>
          <p:nvPr>
            <p:ph type="sldNum" sz="quarter" idx="12"/>
          </p:nvPr>
        </p:nvSpPr>
        <p:spPr/>
        <p:txBody>
          <a:bodyPr/>
          <a:lstStyle/>
          <a:p>
            <a:fld id="{C90C37AB-7E8F-5A46-9F1F-9F32977E779F}" type="slidenum">
              <a:rPr lang="en-US" smtClean="0">
                <a:solidFill>
                  <a:prstClr val="black"/>
                </a:solidFill>
              </a:rPr>
              <a:pPr/>
              <a:t>9</a:t>
            </a:fld>
            <a:endParaRPr lang="en-US" dirty="0">
              <a:solidFill>
                <a:prstClr val="black"/>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294576079"/>
              </p:ext>
            </p:extLst>
          </p:nvPr>
        </p:nvGraphicFramePr>
        <p:xfrm>
          <a:off x="381000" y="1143000"/>
          <a:ext cx="8305800" cy="5490886"/>
        </p:xfrm>
        <a:graphic>
          <a:graphicData uri="http://schemas.openxmlformats.org/drawingml/2006/table">
            <a:tbl>
              <a:tblPr firstRow="1" bandRow="1">
                <a:tableStyleId>{5C22544A-7EE6-4342-B048-85BDC9FD1C3A}</a:tableStyleId>
              </a:tblPr>
              <a:tblGrid>
                <a:gridCol w="762000"/>
                <a:gridCol w="4775200"/>
                <a:gridCol w="2768600"/>
              </a:tblGrid>
              <a:tr h="457200">
                <a:tc>
                  <a:txBody>
                    <a:bodyPr/>
                    <a:lstStyle/>
                    <a:p>
                      <a:pPr algn="ctr"/>
                      <a:r>
                        <a:rPr lang="en-US" sz="1600" dirty="0" smtClean="0"/>
                        <a:t>Goal #</a:t>
                      </a:r>
                      <a:endParaRPr lang="en-US" sz="1600" dirty="0"/>
                    </a:p>
                  </a:txBody>
                  <a:tcPr/>
                </a:tc>
                <a:tc>
                  <a:txBody>
                    <a:bodyPr/>
                    <a:lstStyle/>
                    <a:p>
                      <a:pPr algn="ctr"/>
                      <a:r>
                        <a:rPr lang="en-US" dirty="0" smtClean="0"/>
                        <a:t>Goal </a:t>
                      </a:r>
                      <a:endParaRPr lang="en-US" dirty="0"/>
                    </a:p>
                  </a:txBody>
                  <a:tcPr/>
                </a:tc>
                <a:tc>
                  <a:txBody>
                    <a:bodyPr/>
                    <a:lstStyle/>
                    <a:p>
                      <a:pPr algn="ctr"/>
                      <a:r>
                        <a:rPr lang="en-US" dirty="0" smtClean="0"/>
                        <a:t>Artifact and Description</a:t>
                      </a:r>
                      <a:endParaRPr lang="en-US" dirty="0"/>
                    </a:p>
                  </a:txBody>
                  <a:tcPr/>
                </a:tc>
              </a:tr>
              <a:tr h="1524000">
                <a:tc>
                  <a:txBody>
                    <a:bodyPr/>
                    <a:lstStyle/>
                    <a:p>
                      <a:r>
                        <a:rPr lang="en-US" dirty="0" smtClean="0"/>
                        <a:t>1</a:t>
                      </a:r>
                      <a:endParaRPr lang="en-US" dirty="0"/>
                    </a:p>
                  </a:txBody>
                  <a:tcPr/>
                </a:tc>
                <a:tc>
                  <a:txBody>
                    <a:bodyPr/>
                    <a:lstStyle/>
                    <a:p>
                      <a:r>
                        <a:rPr lang="en-US" sz="1300" kern="1200" dirty="0" smtClean="0">
                          <a:solidFill>
                            <a:schemeClr val="dk1"/>
                          </a:solidFill>
                          <a:effectLst/>
                          <a:latin typeface="+mn-lt"/>
                          <a:ea typeface="+mn-ea"/>
                          <a:cs typeface="+mn-cs"/>
                        </a:rPr>
                        <a:t>Define a set of basic/core requirements for provenance for information interchange between EHRs:</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Are there any specific technologies or architecture well suited for us to consider in the implementation guide (e.g.RESTul, Exchange, DIRECT and/or those specified in Meaningful use etc.)</a:t>
                      </a:r>
                    </a:p>
                    <a:p>
                      <a:pPr marL="171450" lvl="0" indent="-171450">
                        <a:buFont typeface="Arial" panose="020B0604020202020204" pitchFamily="34" charset="0"/>
                        <a:buChar char="•"/>
                      </a:pPr>
                      <a:r>
                        <a:rPr lang="en-US" sz="1300" kern="1200" dirty="0" smtClean="0">
                          <a:solidFill>
                            <a:schemeClr val="dk1"/>
                          </a:solidFill>
                          <a:effectLst/>
                          <a:latin typeface="+mn-lt"/>
                          <a:ea typeface="+mn-ea"/>
                          <a:cs typeface="+mn-cs"/>
                        </a:rPr>
                        <a:t>What transactions need to be specified in the IG? (For example IHE specification </a:t>
                      </a:r>
                      <a:r>
                        <a:rPr lang="en-US" sz="1300" i="1" kern="1200" dirty="0" smtClean="0">
                          <a:solidFill>
                            <a:schemeClr val="dk1"/>
                          </a:solidFill>
                          <a:effectLst/>
                          <a:latin typeface="+mn-lt"/>
                          <a:ea typeface="+mn-ea"/>
                          <a:cs typeface="+mn-cs"/>
                        </a:rPr>
                        <a:t>ABC</a:t>
                      </a:r>
                      <a:r>
                        <a:rPr lang="en-US" sz="1300" kern="1200" dirty="0" smtClean="0">
                          <a:solidFill>
                            <a:schemeClr val="dk1"/>
                          </a:solidFill>
                          <a:effectLst/>
                          <a:latin typeface="+mn-lt"/>
                          <a:ea typeface="+mn-ea"/>
                          <a:cs typeface="+mn-cs"/>
                        </a:rPr>
                        <a:t>…)</a:t>
                      </a:r>
                    </a:p>
                    <a:p>
                      <a:endParaRPr lang="en-US" sz="1300" dirty="0"/>
                    </a:p>
                  </a:txBody>
                  <a:tcPr/>
                </a:tc>
                <a:tc>
                  <a:txBody>
                    <a:bodyPr/>
                    <a:lstStyle/>
                    <a:p>
                      <a:r>
                        <a:rPr lang="en-US" sz="1300" dirty="0" smtClean="0"/>
                        <a:t>Document </a:t>
                      </a:r>
                      <a:r>
                        <a:rPr lang="en-US" sz="1300" kern="1200" dirty="0" smtClean="0">
                          <a:solidFill>
                            <a:schemeClr val="dk1"/>
                          </a:solidFill>
                          <a:effectLst/>
                          <a:latin typeface="+mn-lt"/>
                          <a:ea typeface="+mn-ea"/>
                          <a:cs typeface="+mn-cs"/>
                        </a:rPr>
                        <a:t>defining a set of basic/core requirements for provenance for information interchange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(e.g. REST, Exchange, Direct etc.) </a:t>
                      </a:r>
                      <a:r>
                        <a:rPr lang="en-US" sz="1300" kern="1200" baseline="0" dirty="0" smtClean="0">
                          <a:solidFill>
                            <a:schemeClr val="dk1"/>
                          </a:solidFill>
                          <a:effectLst/>
                          <a:latin typeface="+mn-lt"/>
                          <a:ea typeface="+mn-ea"/>
                          <a:cs typeface="+mn-cs"/>
                        </a:rPr>
                        <a:t>and w</a:t>
                      </a:r>
                      <a:r>
                        <a:rPr lang="en-US" sz="1300" kern="1200" dirty="0" smtClean="0">
                          <a:solidFill>
                            <a:schemeClr val="dk1"/>
                          </a:solidFill>
                          <a:effectLst/>
                          <a:latin typeface="+mn-lt"/>
                          <a:ea typeface="+mn-ea"/>
                          <a:cs typeface="+mn-cs"/>
                        </a:rPr>
                        <a:t>hat Transactions needed in the IG</a:t>
                      </a:r>
                    </a:p>
                    <a:p>
                      <a:endParaRPr lang="en-US" sz="1300" dirty="0"/>
                    </a:p>
                  </a:txBody>
                  <a:tcPr/>
                </a:tc>
              </a:tr>
              <a:tr h="974766">
                <a:tc>
                  <a:txBody>
                    <a:bodyPr/>
                    <a:lstStyle/>
                    <a:p>
                      <a:r>
                        <a:rPr lang="en-US" dirty="0" smtClean="0"/>
                        <a:t>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What type of payloads should we focus on when looking at information interchange requirements between EHRs (e.g. C-CDA etc.?) – </a:t>
                      </a:r>
                      <a:r>
                        <a:rPr lang="en-US" sz="1300" b="1" i="1" kern="1200" dirty="0" smtClean="0">
                          <a:solidFill>
                            <a:schemeClr val="dk1"/>
                          </a:solidFill>
                          <a:effectLst/>
                          <a:latin typeface="+mn-lt"/>
                          <a:ea typeface="+mn-ea"/>
                          <a:cs typeface="+mn-cs"/>
                        </a:rPr>
                        <a:t>what do we want to start</a:t>
                      </a:r>
                      <a:r>
                        <a:rPr lang="en-US" sz="1300" b="1" i="1" kern="1200" baseline="0" dirty="0" smtClean="0">
                          <a:solidFill>
                            <a:schemeClr val="dk1"/>
                          </a:solidFill>
                          <a:effectLst/>
                          <a:latin typeface="+mn-lt"/>
                          <a:ea typeface="+mn-ea"/>
                          <a:cs typeface="+mn-cs"/>
                        </a:rPr>
                        <a:t> with – pick a payload – </a:t>
                      </a:r>
                      <a:r>
                        <a:rPr lang="en-US" sz="1300" b="1" i="1" kern="1200" baseline="0" dirty="0" smtClean="0">
                          <a:solidFill>
                            <a:srgbClr val="FF0000"/>
                          </a:solidFill>
                          <a:effectLst/>
                          <a:latin typeface="+mn-lt"/>
                          <a:ea typeface="+mn-ea"/>
                          <a:cs typeface="+mn-cs"/>
                        </a:rPr>
                        <a:t>this will be dependent on what the Standards group identifies</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dirty="0" smtClean="0"/>
                        <a:t>Document, table</a:t>
                      </a:r>
                      <a:r>
                        <a:rPr lang="en-US" sz="1300" baseline="0" dirty="0" smtClean="0"/>
                        <a:t> or</a:t>
                      </a:r>
                      <a:r>
                        <a:rPr lang="en-US" sz="1300" dirty="0" smtClean="0"/>
                        <a:t> list  of recommendations </a:t>
                      </a:r>
                      <a:r>
                        <a:rPr lang="en-US" sz="1300" kern="1200" dirty="0" smtClean="0">
                          <a:solidFill>
                            <a:schemeClr val="dk1"/>
                          </a:solidFill>
                          <a:effectLst/>
                          <a:latin typeface="+mn-lt"/>
                          <a:ea typeface="+mn-ea"/>
                          <a:cs typeface="+mn-cs"/>
                        </a:rPr>
                        <a:t>for </a:t>
                      </a:r>
                      <a:r>
                        <a:rPr lang="en-US" sz="1300" kern="1200" baseline="0" dirty="0" smtClean="0">
                          <a:solidFill>
                            <a:schemeClr val="dk1"/>
                          </a:solidFill>
                          <a:effectLst/>
                          <a:latin typeface="+mn-lt"/>
                          <a:ea typeface="+mn-ea"/>
                          <a:cs typeface="+mn-cs"/>
                        </a:rPr>
                        <a:t>the t</a:t>
                      </a:r>
                      <a:r>
                        <a:rPr lang="en-US" sz="1300" kern="1200" dirty="0" smtClean="0">
                          <a:solidFill>
                            <a:schemeClr val="dk1"/>
                          </a:solidFill>
                          <a:effectLst/>
                          <a:latin typeface="+mn-lt"/>
                          <a:ea typeface="+mn-ea"/>
                          <a:cs typeface="+mn-cs"/>
                        </a:rPr>
                        <a:t>ype of payloads for interchange requirements between</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EHRs </a:t>
                      </a:r>
                    </a:p>
                  </a:txBody>
                  <a:tcPr/>
                </a:tc>
              </a:tr>
              <a:tr h="749300">
                <a:tc>
                  <a:txBody>
                    <a:bodyPr/>
                    <a:lstStyle/>
                    <a:p>
                      <a:r>
                        <a:rPr lang="en-US" dirty="0" smtClean="0"/>
                        <a:t>3</a:t>
                      </a:r>
                      <a:endParaRPr lang="en-US" dirty="0"/>
                    </a:p>
                  </a:txBody>
                  <a:tcPr/>
                </a:tc>
                <a:tc>
                  <a:txBody>
                    <a:bodyPr/>
                    <a:lstStyle/>
                    <a:p>
                      <a:r>
                        <a:rPr lang="en-US" sz="1300" kern="1200" dirty="0" smtClean="0">
                          <a:solidFill>
                            <a:schemeClr val="dk1"/>
                          </a:solidFill>
                          <a:effectLst/>
                          <a:latin typeface="+mn-lt"/>
                          <a:ea typeface="+mn-ea"/>
                          <a:cs typeface="+mn-cs"/>
                        </a:rPr>
                        <a:t>Identify Candidate Standards to meet the requirements of goals 1 and 2</a:t>
                      </a:r>
                      <a:r>
                        <a:rPr lang="en-US" sz="1300" kern="1200" baseline="0" dirty="0" smtClean="0">
                          <a:solidFill>
                            <a:schemeClr val="dk1"/>
                          </a:solidFill>
                          <a:effectLst/>
                          <a:latin typeface="+mn-lt"/>
                          <a:ea typeface="+mn-ea"/>
                          <a:cs typeface="+mn-cs"/>
                        </a:rPr>
                        <a:t> </a:t>
                      </a:r>
                      <a:r>
                        <a:rPr lang="en-US" sz="1300" kern="1200" dirty="0" smtClean="0">
                          <a:solidFill>
                            <a:schemeClr val="dk1"/>
                          </a:solidFill>
                          <a:effectLst/>
                          <a:latin typeface="+mn-lt"/>
                          <a:ea typeface="+mn-ea"/>
                          <a:cs typeface="+mn-cs"/>
                        </a:rPr>
                        <a:t>using existing candidate standards list </a:t>
                      </a:r>
                      <a:endParaRPr lang="en-US" sz="1300" dirty="0"/>
                    </a:p>
                  </a:txBody>
                  <a:tcPr/>
                </a:tc>
                <a:tc>
                  <a:txBody>
                    <a:bodyPr/>
                    <a:lstStyle/>
                    <a:p>
                      <a:r>
                        <a:rPr lang="en-US" sz="1300" kern="1200" dirty="0" smtClean="0">
                          <a:solidFill>
                            <a:schemeClr val="dk1"/>
                          </a:solidFill>
                          <a:effectLst/>
                          <a:latin typeface="+mn-lt"/>
                          <a:ea typeface="+mn-ea"/>
                          <a:cs typeface="+mn-cs"/>
                        </a:rPr>
                        <a:t>Short list of the proposed candidate standards that can achieve requirements of the first goal </a:t>
                      </a:r>
                      <a:endParaRPr lang="en-US" sz="1300" dirty="0"/>
                    </a:p>
                  </a:txBody>
                  <a:tcPr/>
                </a:tc>
              </a:tr>
              <a:tr h="749300">
                <a:tc>
                  <a:txBody>
                    <a:bodyPr/>
                    <a:lstStyle/>
                    <a:p>
                      <a:r>
                        <a:rPr lang="en-US" dirty="0" smtClean="0"/>
                        <a:t>4</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300" kern="1200" dirty="0" smtClean="0">
                          <a:solidFill>
                            <a:schemeClr val="dk1"/>
                          </a:solidFill>
                          <a:effectLst/>
                          <a:latin typeface="+mn-lt"/>
                          <a:ea typeface="+mn-ea"/>
                          <a:cs typeface="+mn-cs"/>
                        </a:rPr>
                        <a:t>Consider the implications of security aspects related to information interchange – Traceability, audit, etc. – what is the impact on the trust decision? (Consider Privacy)</a:t>
                      </a:r>
                    </a:p>
                    <a:p>
                      <a:endParaRPr lang="en-US" sz="1300" dirty="0"/>
                    </a:p>
                  </a:txBody>
                  <a:tcPr/>
                </a:tc>
                <a:tc>
                  <a:txBody>
                    <a:bodyPr/>
                    <a:lstStyle/>
                    <a:p>
                      <a:r>
                        <a:rPr lang="en-US" sz="1300" dirty="0" smtClean="0"/>
                        <a:t>List or</a:t>
                      </a:r>
                      <a:r>
                        <a:rPr lang="en-US" sz="1300" baseline="0" dirty="0" smtClean="0"/>
                        <a:t> document of the implications </a:t>
                      </a:r>
                      <a:r>
                        <a:rPr lang="en-US" sz="1300" kern="1200" dirty="0" smtClean="0">
                          <a:solidFill>
                            <a:schemeClr val="dk1"/>
                          </a:solidFill>
                          <a:effectLst/>
                          <a:latin typeface="+mn-lt"/>
                          <a:ea typeface="+mn-ea"/>
                          <a:cs typeface="+mn-cs"/>
                        </a:rPr>
                        <a:t>of security aspects</a:t>
                      </a:r>
                      <a:endParaRPr lang="en-US" sz="1300" dirty="0"/>
                    </a:p>
                  </a:txBody>
                  <a:tcPr/>
                </a:tc>
              </a:tr>
              <a:tr h="749300">
                <a:tc>
                  <a:txBody>
                    <a:bodyPr/>
                    <a:lstStyle/>
                    <a:p>
                      <a:r>
                        <a:rPr lang="en-US" dirty="0" smtClean="0"/>
                        <a:t>5</a:t>
                      </a:r>
                      <a:endParaRPr lang="en-US" dirty="0"/>
                    </a:p>
                  </a:txBody>
                  <a:tcPr/>
                </a:tc>
                <a:tc>
                  <a:txBody>
                    <a:bodyPr/>
                    <a:lstStyle/>
                    <a:p>
                      <a:pPr marL="0" marR="0">
                        <a:lnSpc>
                          <a:spcPct val="115000"/>
                        </a:lnSpc>
                        <a:spcBef>
                          <a:spcPts val="0"/>
                        </a:spcBef>
                        <a:spcAft>
                          <a:spcPts val="0"/>
                        </a:spcAft>
                      </a:pPr>
                      <a:r>
                        <a:rPr lang="en-US" sz="1300" dirty="0">
                          <a:effectLst/>
                          <a:latin typeface="Calibri"/>
                          <a:ea typeface="Calibri"/>
                          <a:cs typeface="Times New Roman"/>
                        </a:rPr>
                        <a:t>If applicable, capture policy considerations related to system behavior and request further guidance from the HITPC. </a:t>
                      </a:r>
                    </a:p>
                    <a:p>
                      <a:pPr marL="0" marR="0">
                        <a:lnSpc>
                          <a:spcPct val="115000"/>
                        </a:lnSpc>
                        <a:spcBef>
                          <a:spcPts val="0"/>
                        </a:spcBef>
                        <a:spcAft>
                          <a:spcPts val="0"/>
                        </a:spcAft>
                      </a:pPr>
                      <a:r>
                        <a:rPr lang="en-US" sz="1300" u="none" strike="noStrike" dirty="0">
                          <a:solidFill>
                            <a:srgbClr val="000000"/>
                          </a:solidFill>
                          <a:effectLst/>
                          <a:latin typeface="Calibri"/>
                          <a:ea typeface="Calibri"/>
                          <a:cs typeface="Times New Roman"/>
                        </a:rPr>
                        <a:t> </a:t>
                      </a:r>
                      <a:endParaRPr lang="en-US" sz="1300" dirty="0">
                        <a:effectLst/>
                        <a:latin typeface="Calibri"/>
                        <a:ea typeface="Calibri"/>
                        <a:cs typeface="Times New Roman"/>
                      </a:endParaRPr>
                    </a:p>
                  </a:txBody>
                  <a:tcPr marL="68580" marR="68580" marT="0" marB="0"/>
                </a:tc>
                <a:tc>
                  <a:txBody>
                    <a:bodyPr/>
                    <a:lstStyle/>
                    <a:p>
                      <a:r>
                        <a:rPr lang="en-US" sz="1300" dirty="0" smtClean="0"/>
                        <a:t>List of questions for</a:t>
                      </a:r>
                      <a:r>
                        <a:rPr lang="en-US" sz="1300" baseline="0" dirty="0" smtClean="0"/>
                        <a:t> HITPC</a:t>
                      </a:r>
                      <a:endParaRPr lang="en-US" sz="1300" dirty="0"/>
                    </a:p>
                  </a:txBody>
                  <a:tcPr/>
                </a:tc>
              </a:tr>
            </a:tbl>
          </a:graphicData>
        </a:graphic>
      </p:graphicFrame>
    </p:spTree>
    <p:extLst>
      <p:ext uri="{BB962C8B-B14F-4D97-AF65-F5344CB8AC3E}">
        <p14:creationId xmlns:p14="http://schemas.microsoft.com/office/powerpoint/2010/main" val="25194162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92702&quot;&gt;&lt;object type=&quot;3&quot; unique_id=&quot;92703&quot;&gt;&lt;property id=&quot;20148&quot; value=&quot;5&quot;/&gt;&lt;property id=&quot;20300&quot; value=&quot;Slide 1 - &amp;quot;HITSC Workplan:   April Update &amp;quot;&quot;/&gt;&lt;property id=&quot;20307&quot; value=&quot;299&quot;/&gt;&lt;/object&gt;&lt;object type=&quot;3&quot; unique_id=&quot;92704&quot;&gt;&lt;property id=&quot;20148&quot; value=&quot;5&quot;/&gt;&lt;property id=&quot;20300&quot; value=&quot;Slide 2 - &amp;quot;Framing&amp;amp;#x09;&amp;quot;&quot;/&gt;&lt;property id=&quot;20307&quot; value=&quot;300&quot;/&gt;&lt;/object&gt;&lt;object type=&quot;3&quot; unique_id=&quot;92705&quot;&gt;&lt;property id=&quot;20148&quot; value=&quot;5&quot;/&gt;&lt;property id=&quot;20300&quot; value=&quot;Slide 3 - &amp;quot;Workplan&amp;quot;&quot;/&gt;&lt;property id=&quot;20307&quot; value=&quot;269&quot;/&gt;&lt;/object&gt;&lt;object type=&quot;3&quot; unique_id=&quot;92706&quot;&gt;&lt;property id=&quot;20148&quot; value=&quot;5&quot;/&gt;&lt;property id=&quot;20300&quot; value=&quot;Slide 4 - &amp;quot;Workplan&amp;quot;&quot;/&gt;&lt;property id=&quot;20307&quot; value=&quot;301&quot;/&gt;&lt;/object&gt;&lt;object type=&quot;3&quot; unique_id=&quot;92707&quot;&gt;&lt;property id=&quot;20148&quot; value=&quot;5&quot;/&gt;&lt;property id=&quot;20300&quot; value=&quot;Slide 5 - &amp;quot;Workplan&amp;quot;&quot;/&gt;&lt;property id=&quot;20307&quot; value=&quot;273&quot;/&gt;&lt;/object&gt;&lt;object type=&quot;3&quot; unique_id=&quot;92708&quot;&gt;&lt;property id=&quot;20148&quot; value=&quot;5&quot;/&gt;&lt;property id=&quot;20300&quot; value=&quot;Slide 6 - &amp;quot;Workplan&amp;quot;&quot;/&gt;&lt;property id=&quot;20307&quot; value=&quot;302&quot;/&gt;&lt;/object&gt;&lt;object type=&quot;3&quot; unique_id=&quot;92709&quot;&gt;&lt;property id=&quot;20148&quot; value=&quot;5&quot;/&gt;&lt;property id=&quot;20300&quot; value=&quot;Slide 7 - &amp;quot;Workplan&amp;quot;&quot;/&gt;&lt;property id=&quot;20307&quot; value=&quot;281&quot;/&gt;&lt;/object&gt;&lt;object type=&quot;3&quot; unique_id=&quot;92710&quot;&gt;&lt;property id=&quot;20148&quot; value=&quot;5&quot;/&gt;&lt;property id=&quot;20300&quot; value=&quot;Slide 8 - &amp;quot;Questions/Discussion&amp;quot;&quot;/&gt;&lt;property id=&quot;20307&quot; value=&quot;303&quot;/&gt;&lt;/object&gt;&lt;/object&gt;&lt;object type=&quot;8&quot; unique_id=&quot;92720&quot;&gt;&lt;/object&gt;&lt;/object&gt;&lt;/database&gt;"/>
  <p:tag name="SECTOMILLISECCONVERTED" val="1"/>
</p:tagLst>
</file>

<file path=ppt/theme/theme1.xml><?xml version="1.0" encoding="utf-8"?>
<a:theme xmlns:a="http://schemas.openxmlformats.org/drawingml/2006/main" name="Master OST deck for ONC revi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98313</TotalTime>
  <Words>4023</Words>
  <Application>Microsoft Office PowerPoint</Application>
  <PresentationFormat>On-screen Show (4:3)</PresentationFormat>
  <Paragraphs>864</Paragraphs>
  <Slides>42</Slides>
  <Notes>8</Notes>
  <HiddenSlides>0</HiddenSlides>
  <MMClips>0</MMClips>
  <ScaleCrop>false</ScaleCrop>
  <HeadingPairs>
    <vt:vector size="6" baseType="variant">
      <vt:variant>
        <vt:lpstr>Theme</vt:lpstr>
      </vt:variant>
      <vt:variant>
        <vt:i4>1</vt:i4>
      </vt:variant>
      <vt:variant>
        <vt:lpstr>Embedded OLE Servers</vt:lpstr>
      </vt:variant>
      <vt:variant>
        <vt:i4>0</vt:i4>
      </vt:variant>
      <vt:variant>
        <vt:lpstr>Slide Titles</vt:lpstr>
      </vt:variant>
      <vt:variant>
        <vt:i4>42</vt:i4>
      </vt:variant>
    </vt:vector>
  </HeadingPairs>
  <TitlesOfParts>
    <vt:vector size="43" baseType="lpstr">
      <vt:lpstr>Master OST deck for ONC review</vt:lpstr>
      <vt:lpstr>Data Provenance All Hands Community Meeting</vt:lpstr>
      <vt:lpstr>Meeting Etiquette </vt:lpstr>
      <vt:lpstr>Agenda</vt:lpstr>
      <vt:lpstr>Announcements</vt:lpstr>
      <vt:lpstr>Information Interchange Sub-Work Group</vt:lpstr>
      <vt:lpstr>Agenda</vt:lpstr>
      <vt:lpstr>Framing Question</vt:lpstr>
      <vt:lpstr>PowerPoint Presentation</vt:lpstr>
      <vt:lpstr>Information Interchange SWG</vt:lpstr>
      <vt:lpstr>Assumptions/ Out of Scope:</vt:lpstr>
      <vt:lpstr>Questions For Standards Committee</vt:lpstr>
      <vt:lpstr>Goal 1</vt:lpstr>
      <vt:lpstr>Data Elements for Consideration:</vt:lpstr>
      <vt:lpstr>What do we need to know? Goal 1: Core requirements –  </vt:lpstr>
      <vt:lpstr>Goal 2: Payloads</vt:lpstr>
      <vt:lpstr>Goal 3: Standards to support requirements and payload</vt:lpstr>
      <vt:lpstr>System Requirements Sub Work Group</vt:lpstr>
      <vt:lpstr>Agenda</vt:lpstr>
      <vt:lpstr>PowerPoint Presentation</vt:lpstr>
      <vt:lpstr>Tasking</vt:lpstr>
      <vt:lpstr>Commenting on Data Elements</vt:lpstr>
      <vt:lpstr>RECAP: Minimum Set of Requirements  to Review</vt:lpstr>
      <vt:lpstr>Assumptions</vt:lpstr>
      <vt:lpstr>Data Elements for Consideration:</vt:lpstr>
      <vt:lpstr>Definition Discussion – What will we use?</vt:lpstr>
      <vt:lpstr>Data Requirements Matrix</vt:lpstr>
      <vt:lpstr>Next Steps </vt:lpstr>
      <vt:lpstr>Support Team and Questions</vt:lpstr>
      <vt:lpstr>Information Interchange Appendix</vt:lpstr>
      <vt:lpstr>EHR Transactions Task  Force Recommendation</vt:lpstr>
      <vt:lpstr>Scope</vt:lpstr>
      <vt:lpstr>Goal 1: Define a set of basic/core requirements for provenance for information interchange between EHRs</vt:lpstr>
      <vt:lpstr>System Requirements Appendix</vt:lpstr>
      <vt:lpstr>EHR Transactions Task  Force Recommendation</vt:lpstr>
      <vt:lpstr>Start Point – End Point Scenario</vt:lpstr>
      <vt:lpstr>PowerPoint Presentation</vt:lpstr>
      <vt:lpstr>Data Elements in the Use Case Start Point-</vt:lpstr>
      <vt:lpstr>Data Elements in the Use Case: Transmitter</vt:lpstr>
      <vt:lpstr>Data Elements in the Use Case Originator</vt:lpstr>
      <vt:lpstr>Data Elements in the Use Case –  Assembler</vt:lpstr>
      <vt:lpstr>Data Elements in the Use Case –  Composer</vt:lpstr>
      <vt:lpstr>Start Point – End Point Scenario</vt:lpstr>
    </vt:vector>
  </TitlesOfParts>
  <Company>Spire Communications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Zhan Caplan</dc:creator>
  <cp:lastModifiedBy>jparker</cp:lastModifiedBy>
  <cp:revision>400</cp:revision>
  <cp:lastPrinted>2014-04-07T19:54:09Z</cp:lastPrinted>
  <dcterms:created xsi:type="dcterms:W3CDTF">2012-09-10T14:53:34Z</dcterms:created>
  <dcterms:modified xsi:type="dcterms:W3CDTF">2015-04-09T16:48:30Z</dcterms:modified>
</cp:coreProperties>
</file>