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1"/>
  </p:notesMasterIdLst>
  <p:sldIdLst>
    <p:sldId id="299" r:id="rId2"/>
    <p:sldId id="341" r:id="rId3"/>
    <p:sldId id="403" r:id="rId4"/>
    <p:sldId id="480" r:id="rId5"/>
    <p:sldId id="449" r:id="rId6"/>
    <p:sldId id="481" r:id="rId7"/>
    <p:sldId id="456" r:id="rId8"/>
    <p:sldId id="450" r:id="rId9"/>
    <p:sldId id="451" r:id="rId10"/>
    <p:sldId id="453" r:id="rId11"/>
    <p:sldId id="452" r:id="rId12"/>
    <p:sldId id="482" r:id="rId13"/>
    <p:sldId id="497" r:id="rId14"/>
    <p:sldId id="493" r:id="rId15"/>
    <p:sldId id="458" r:id="rId16"/>
    <p:sldId id="494" r:id="rId17"/>
    <p:sldId id="459" r:id="rId18"/>
    <p:sldId id="461" r:id="rId19"/>
    <p:sldId id="462" r:id="rId20"/>
    <p:sldId id="465" r:id="rId21"/>
    <p:sldId id="464" r:id="rId22"/>
    <p:sldId id="485" r:id="rId23"/>
    <p:sldId id="467" r:id="rId24"/>
    <p:sldId id="483" r:id="rId25"/>
    <p:sldId id="496" r:id="rId26"/>
    <p:sldId id="492" r:id="rId27"/>
    <p:sldId id="468" r:id="rId28"/>
    <p:sldId id="490" r:id="rId29"/>
    <p:sldId id="491" r:id="rId30"/>
    <p:sldId id="479" r:id="rId31"/>
    <p:sldId id="489" r:id="rId32"/>
    <p:sldId id="469" r:id="rId33"/>
    <p:sldId id="470" r:id="rId34"/>
    <p:sldId id="472" r:id="rId35"/>
    <p:sldId id="473" r:id="rId36"/>
    <p:sldId id="474" r:id="rId37"/>
    <p:sldId id="475" r:id="rId38"/>
    <p:sldId id="476" r:id="rId39"/>
    <p:sldId id="495" r:id="rId40"/>
  </p:sldIdLst>
  <p:sldSz cx="9144000" cy="6858000" type="screen4x3"/>
  <p:notesSz cx="7010400" cy="9296400"/>
  <p:custDataLst>
    <p:tags r:id="rId4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876C2"/>
    <a:srgbClr val="6600FF"/>
    <a:srgbClr val="FF33CC"/>
    <a:srgbClr val="397DCF"/>
    <a:srgbClr val="4383D1"/>
    <a:srgbClr val="3167A9"/>
    <a:srgbClr val="009900"/>
    <a:srgbClr val="898989"/>
    <a:srgbClr val="89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83808" autoAdjust="0"/>
  </p:normalViewPr>
  <p:slideViewPr>
    <p:cSldViewPr snapToGrid="0" snapToObjects="1">
      <p:cViewPr>
        <p:scale>
          <a:sx n="80" d="100"/>
          <a:sy n="80" d="100"/>
        </p:scale>
        <p:origin x="-2418" y="-378"/>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3/14/2015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7</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it been changed” – what is it? We will need to know if it is CDA</a:t>
            </a:r>
            <a:r>
              <a:rPr lang="en-US" baseline="0" dirty="0" smtClean="0"/>
              <a:t> but if we convert CDA to FHIR and sending has clinical content changed – artifact has changed but clinical content has not – Artifact Changed or Clinical Content Changed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9</a:t>
            </a:fld>
            <a:endParaRPr lang="en-US" dirty="0"/>
          </a:p>
        </p:txBody>
      </p:sp>
    </p:spTree>
    <p:extLst>
      <p:ext uri="{BB962C8B-B14F-4D97-AF65-F5344CB8AC3E}">
        <p14:creationId xmlns:p14="http://schemas.microsoft.com/office/powerpoint/2010/main" val="922881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1"/>
            <a:r>
              <a:rPr lang="en-US" dirty="0" smtClean="0"/>
              <a:t>we will find ourselves establishing an operational description that includes an element of "authenticity" stratification.   Something to the effect of "the Provenance support incorporated in this exchange is intended to assure trustworthiness at a &lt;low, medium, high&gt; level as defined by &lt;some mutually agreed reference&gt;</a:t>
            </a:r>
          </a:p>
          <a:p>
            <a:pPr lvl="2"/>
            <a:r>
              <a:rPr lang="en-US" dirty="0" smtClean="0"/>
              <a:t>It seems likely that there will be a "basic Provenance" level as minimum necessary.  - OUT OF SCOPE</a:t>
            </a:r>
          </a:p>
          <a:p>
            <a:pPr lvl="0"/>
            <a:r>
              <a:rPr lang="en-US" dirty="0" smtClean="0"/>
              <a:t>Notes from 3-19 call</a:t>
            </a:r>
          </a:p>
          <a:p>
            <a:pPr lvl="0"/>
            <a:r>
              <a:rPr lang="en-US" sz="4000" dirty="0" smtClean="0"/>
              <a:t>Notice of stratification – risk/stress tolerance? (where do we start) – organizational trust and content trust</a:t>
            </a:r>
          </a:p>
          <a:p>
            <a:pPr lvl="1"/>
            <a:r>
              <a:rPr lang="en-US" sz="3500" dirty="0" smtClean="0"/>
              <a:t>Clinical perspective</a:t>
            </a:r>
          </a:p>
          <a:p>
            <a:pPr lvl="1"/>
            <a:r>
              <a:rPr lang="en-US" sz="3500" dirty="0" smtClean="0"/>
              <a:t>Records Management perspective</a:t>
            </a:r>
          </a:p>
          <a:p>
            <a:pPr lvl="1"/>
            <a:r>
              <a:rPr lang="en-US" sz="3500" dirty="0" smtClean="0"/>
              <a:t>Security and Privacy perspective</a:t>
            </a:r>
          </a:p>
          <a:p>
            <a:pPr lvl="1"/>
            <a:r>
              <a:rPr lang="en-US" sz="3500" dirty="0" smtClean="0"/>
              <a:t>Origin and Provenance</a:t>
            </a:r>
          </a:p>
          <a:p>
            <a:pPr lvl="1"/>
            <a:r>
              <a:rPr lang="en-US" sz="3500" dirty="0" smtClean="0"/>
              <a:t>Exchange of content standard – SYSTEM REQUIREMENTS</a:t>
            </a:r>
          </a:p>
          <a:p>
            <a:pPr lvl="2"/>
            <a:r>
              <a:rPr lang="en-US" sz="3500" dirty="0" smtClean="0"/>
              <a:t>Preserving provenance…would happen inside the EHR (black box)</a:t>
            </a:r>
          </a:p>
          <a:p>
            <a:pPr lvl="3"/>
            <a:r>
              <a:rPr lang="en-US" sz="2800" dirty="0" smtClean="0"/>
              <a:t>Does transport layer need to know this</a:t>
            </a:r>
          </a:p>
          <a:p>
            <a:pPr lvl="4"/>
            <a:r>
              <a:rPr lang="en-US" sz="2800" dirty="0" smtClean="0"/>
              <a:t>As long as transport treats payload as payload—ASUMPTION </a:t>
            </a:r>
          </a:p>
          <a:p>
            <a:pPr lvl="5"/>
            <a:r>
              <a:rPr lang="en-US" sz="3000" i="1" dirty="0" smtClean="0"/>
              <a:t>I can look inside but cannot modify </a:t>
            </a:r>
            <a:endParaRPr lang="en-US" sz="3000" dirty="0" smtClean="0"/>
          </a:p>
          <a:p>
            <a:pPr lvl="5"/>
            <a:r>
              <a:rPr lang="en-US" sz="3000" i="1" dirty="0" smtClean="0"/>
              <a:t>Whether you can see inside is not the question at hand we would be looking at wrapper only to guarantee end to end transport (without modification</a:t>
            </a:r>
            <a:r>
              <a:rPr lang="en-US" sz="2500" i="1" dirty="0" smtClean="0"/>
              <a:t>) – OUT OF SCOPE</a:t>
            </a:r>
            <a:endParaRPr lang="en-US" sz="2500" dirty="0" smtClean="0"/>
          </a:p>
          <a:p>
            <a:pPr lvl="0"/>
            <a:r>
              <a:rPr lang="en-US" dirty="0" smtClean="0"/>
              <a:t>Notes from 3-26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Instead of trying to capture a general statement, might it be more purposeful to capture the three scenarios Bob described for possible further study as representing different scenarios or use cases?”</a:t>
            </a:r>
          </a:p>
          <a:p>
            <a:pPr lvl="0"/>
            <a:endParaRPr lang="en-US" dirty="0" smtClean="0"/>
          </a:p>
          <a:p>
            <a:r>
              <a:rPr lang="en-US" sz="1600" dirty="0" smtClean="0"/>
              <a:t>more challenging when information required for content and transport are one in the same and required for both (e.g. message)– does this change the object or is it function as a wrapper – </a:t>
            </a:r>
          </a:p>
          <a:p>
            <a:pPr lvl="1"/>
            <a:r>
              <a:rPr lang="en-US" sz="1400" dirty="0" smtClean="0"/>
              <a:t>Provenance in the exchange artifact(CDA with provenance/ FHIR with Provenance Resource)</a:t>
            </a:r>
          </a:p>
          <a:p>
            <a:pPr lvl="1"/>
            <a:r>
              <a:rPr lang="en-US" sz="1400" dirty="0" smtClean="0"/>
              <a:t>Provenance conveyed in business wrapper/layer (HL7 V.3 Control Act Wrapper)</a:t>
            </a:r>
          </a:p>
          <a:p>
            <a:pPr lvl="1"/>
            <a:r>
              <a:rPr lang="en-US" sz="1400" dirty="0" smtClean="0"/>
              <a:t>Provenance  migrates from content to the transport/layer wrapper (FHIR, XD*)</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12</a:t>
            </a:fld>
            <a:endParaRPr lang="en-US" dirty="0"/>
          </a:p>
        </p:txBody>
      </p:sp>
    </p:spTree>
    <p:extLst>
      <p:ext uri="{BB962C8B-B14F-4D97-AF65-F5344CB8AC3E}">
        <p14:creationId xmlns:p14="http://schemas.microsoft.com/office/powerpoint/2010/main" val="1930933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from 3-26 call</a:t>
            </a:r>
          </a:p>
          <a:p>
            <a:endParaRPr lang="en-US" dirty="0" smtClean="0"/>
          </a:p>
          <a:p>
            <a:r>
              <a:rPr lang="en-US" dirty="0" smtClean="0"/>
              <a:t>All of</a:t>
            </a:r>
            <a:r>
              <a:rPr lang="en-US" baseline="0" dirty="0" smtClean="0"/>
              <a:t> these elements are involved in reporting but they don’t have a bearing on provenance – do any of these elements NOT need provenance?</a:t>
            </a:r>
          </a:p>
          <a:p>
            <a:r>
              <a:rPr lang="en-US" baseline="0" dirty="0" smtClean="0"/>
              <a:t>Describe buckets – what are required provenance data and meta data captured and managed internal to the EHR where they are managed and prepared for exchange? At what level are we stipulating this metadata must be captured?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16</a:t>
            </a:fld>
            <a:endParaRPr lang="en-US" dirty="0"/>
          </a:p>
        </p:txBody>
      </p:sp>
    </p:spTree>
    <p:extLst>
      <p:ext uri="{BB962C8B-B14F-4D97-AF65-F5344CB8AC3E}">
        <p14:creationId xmlns:p14="http://schemas.microsoft.com/office/powerpoint/2010/main" val="1798489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29</a:t>
            </a:fld>
            <a:endParaRPr lang="en-US" dirty="0">
              <a:latin typeface="Arial" charset="0"/>
              <a:ea typeface="ＭＳ Ｐゴシック"/>
              <a:cs typeface="ＭＳ Ｐゴシック"/>
            </a:endParaRPr>
          </a:p>
        </p:txBody>
      </p:sp>
    </p:spTree>
    <p:extLst>
      <p:ext uri="{BB962C8B-B14F-4D97-AF65-F5344CB8AC3E}">
        <p14:creationId xmlns:p14="http://schemas.microsoft.com/office/powerpoint/2010/main" val="3383203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31</a:t>
            </a:fld>
            <a:endParaRPr lang="en-US" dirty="0"/>
          </a:p>
        </p:txBody>
      </p:sp>
    </p:spTree>
    <p:extLst>
      <p:ext uri="{BB962C8B-B14F-4D97-AF65-F5344CB8AC3E}">
        <p14:creationId xmlns:p14="http://schemas.microsoft.com/office/powerpoint/2010/main" val="18405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0E6ACC0-E7BF-A049-A5BB-238CF1DF51E5}" type="datetime1">
              <a:rPr lang="en-US" smtClean="0">
                <a:solidFill>
                  <a:prstClr val="black"/>
                </a:solidFill>
              </a:rPr>
              <a:pPr/>
              <a:t>3/14/2015</a:t>
            </a:fld>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1980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healthit.gov/sites/default/files/nationwide-interoperability-roadmap-draft-version-1.0.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s3.amazonaws.com/public-inspection.federalregister.gov/2015-06612.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s3.amazonaws.com/public-inspection.federalregister.gov/2015-06612.pdf" TargetMode="External"/><Relationship Id="rId2" Type="http://schemas.openxmlformats.org/officeDocument/2006/relationships/hyperlink" Target="http://www.healthit.gov/sites/default/files/nationwide-interoperability-roadmap-draft-version-1.0.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iki.siframework.org/Data+Provenance+Sub-Work+Group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34.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iki.siframework.org/Data+Provenance+Referenc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a:t>
            </a:r>
            <a:r>
              <a:rPr lang="en-US" sz="3600" dirty="0" smtClean="0">
                <a:solidFill>
                  <a:schemeClr val="tx2">
                    <a:lumMod val="75000"/>
                  </a:schemeClr>
                </a:solidFill>
                <a:ea typeface="+mj-ea"/>
                <a:cs typeface="+mj-cs"/>
              </a:rPr>
              <a:t>All Hands Community Meeting</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April 2</a:t>
            </a:r>
            <a:r>
              <a:rPr lang="en-US" sz="2000" baseline="30000" dirty="0" smtClean="0">
                <a:solidFill>
                  <a:schemeClr val="tx2">
                    <a:lumMod val="75000"/>
                  </a:schemeClr>
                </a:solidFill>
              </a:rPr>
              <a:t>nd</a:t>
            </a:r>
            <a:r>
              <a:rPr lang="en-US" sz="2000" dirty="0" smtClean="0">
                <a:solidFill>
                  <a:schemeClr val="tx2">
                    <a:lumMod val="75000"/>
                  </a:schemeClr>
                </a:solidFill>
              </a:rPr>
              <a:t> , </a:t>
            </a:r>
            <a:r>
              <a:rPr lang="en-US" sz="2000" dirty="0" smtClean="0">
                <a:solidFill>
                  <a:schemeClr val="tx2">
                    <a:lumMod val="75000"/>
                  </a:schemeClr>
                </a:solidFill>
              </a:rPr>
              <a:t>2015</a:t>
            </a:r>
            <a:endParaRPr lang="en-US" sz="2000" dirty="0">
              <a:solidFill>
                <a:schemeClr val="tx2">
                  <a:lumMod val="75000"/>
                </a:schemeClr>
              </a:solidFill>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16740783"/>
              </p:ext>
            </p:extLst>
          </p:nvPr>
        </p:nvGraphicFramePr>
        <p:xfrm>
          <a:off x="91441" y="228600"/>
          <a:ext cx="9061574" cy="6311722"/>
        </p:xfrm>
        <a:graphic>
          <a:graphicData uri="http://schemas.openxmlformats.org/drawingml/2006/table">
            <a:tbl>
              <a:tblPr firstRow="1" bandRow="1">
                <a:tableStyleId>{5C22544A-7EE6-4342-B048-85BDC9FD1C3A}</a:tableStyleId>
              </a:tblPr>
              <a:tblGrid>
                <a:gridCol w="1598746"/>
                <a:gridCol w="825878"/>
                <a:gridCol w="791163"/>
                <a:gridCol w="680648"/>
                <a:gridCol w="631625"/>
                <a:gridCol w="442003"/>
                <a:gridCol w="208280"/>
                <a:gridCol w="736270"/>
                <a:gridCol w="807522"/>
                <a:gridCol w="1330037"/>
                <a:gridCol w="1009402"/>
              </a:tblGrid>
              <a:tr h="641261">
                <a:tc gridSpan="8">
                  <a:txBody>
                    <a:bodyPr/>
                    <a:lstStyle/>
                    <a:p>
                      <a:pPr algn="ctr"/>
                      <a:r>
                        <a:rPr lang="en-US" sz="2800" dirty="0" smtClean="0"/>
                        <a:t>Information</a:t>
                      </a:r>
                      <a:r>
                        <a:rPr lang="en-US" sz="2800" baseline="0" dirty="0" smtClean="0"/>
                        <a:t> Interchange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41261">
                <a:tc>
                  <a:txBody>
                    <a:bodyPr/>
                    <a:lstStyle/>
                    <a:p>
                      <a:pPr algn="ctr"/>
                      <a:r>
                        <a:rPr lang="en-US" sz="1800" i="1" dirty="0" smtClean="0">
                          <a:solidFill>
                            <a:schemeClr val="bg1"/>
                          </a:solidFill>
                        </a:rPr>
                        <a:t>Week of</a:t>
                      </a:r>
                      <a:endParaRPr lang="en-US" sz="1800" i="1" dirty="0">
                        <a:solidFill>
                          <a:schemeClr val="bg1"/>
                        </a:solidFill>
                      </a:endParaRPr>
                    </a:p>
                  </a:txBody>
                  <a:tcPr anchor="ctr">
                    <a:solidFill>
                      <a:schemeClr val="accent1"/>
                    </a:solidFill>
                  </a:tcPr>
                </a:tc>
                <a:tc>
                  <a:txBody>
                    <a:bodyPr/>
                    <a:lstStyle/>
                    <a:p>
                      <a:pPr algn="ctr"/>
                      <a:r>
                        <a:rPr lang="en-US" dirty="0" smtClean="0"/>
                        <a:t>3/4</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gridSpan="2">
                  <a:txBody>
                    <a:bodyPr/>
                    <a:lstStyle/>
                    <a:p>
                      <a:pPr algn="ctr"/>
                      <a:r>
                        <a:rPr lang="en-US" dirty="0" smtClean="0"/>
                        <a:t>4/1</a:t>
                      </a:r>
                      <a:endParaRPr lang="en-US" dirty="0"/>
                    </a:p>
                  </a:txBody>
                  <a:tcPr anchor="ctr"/>
                </a:tc>
                <a:tc hMerge="1">
                  <a:txBody>
                    <a:bodyPr/>
                    <a:lstStyle/>
                    <a:p>
                      <a:pPr algn="ct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r>
                        <a:rPr lang="en-US" baseline="0" dirty="0" smtClean="0"/>
                        <a:t> </a:t>
                      </a:r>
                      <a:endParaRPr lang="en-US" dirty="0"/>
                    </a:p>
                  </a:txBody>
                  <a:tcPr anchor="ctr"/>
                </a:tc>
                <a:tc>
                  <a:txBody>
                    <a:bodyPr/>
                    <a:lstStyle/>
                    <a:p>
                      <a:pPr algn="ctr"/>
                      <a:r>
                        <a:rPr lang="en-US" dirty="0" smtClean="0"/>
                        <a:t>4/23</a:t>
                      </a:r>
                      <a:endParaRPr lang="en-US" dirty="0"/>
                    </a:p>
                  </a:txBody>
                  <a:tcPr anchor="ctr"/>
                </a:tc>
                <a:tc>
                  <a:txBody>
                    <a:bodyPr/>
                    <a:lstStyle/>
                    <a:p>
                      <a:pPr algn="ctr"/>
                      <a:r>
                        <a:rPr lang="en-US" dirty="0" smtClean="0"/>
                        <a:t>4/30</a:t>
                      </a:r>
                      <a:endParaRPr lang="en-US" dirty="0"/>
                    </a:p>
                  </a:txBody>
                  <a:tcPr anchor="ctr"/>
                </a:tc>
              </a:tr>
              <a:tr h="727977">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a:p>
                  </a:txBody>
                  <a:tcPr/>
                </a:tc>
                <a:tc gridSpan="2">
                  <a:txBody>
                    <a:bodyPr/>
                    <a:lstStyle/>
                    <a:p>
                      <a:endParaRPr lang="en-US" dirty="0"/>
                    </a:p>
                  </a:txBody>
                  <a:tcPr/>
                </a:tc>
                <a:tc hMerge="1">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FF00"/>
                    </a:solidFill>
                  </a:tcPr>
                </a:tc>
                <a:tc hMerge="1">
                  <a:txBody>
                    <a:bodyPr/>
                    <a:lstStyle/>
                    <a:p>
                      <a:endParaRPr lang="en-US" dirty="0"/>
                    </a:p>
                  </a:txBody>
                  <a:tcPr>
                    <a:solidFill>
                      <a:srgbClr val="FFFF00"/>
                    </a:solidFill>
                  </a:tcPr>
                </a:tc>
                <a:tc>
                  <a:txBody>
                    <a:bodyPr/>
                    <a:lstStyle/>
                    <a:p>
                      <a:endParaRPr lang="en-US" dirty="0"/>
                    </a:p>
                  </a:txBody>
                  <a:tcPr>
                    <a:solidFill>
                      <a:srgbClr val="FFFF00"/>
                    </a:solidFill>
                  </a:tcPr>
                </a:tc>
                <a:tc gridSpan="2">
                  <a:txBody>
                    <a:bodyPr/>
                    <a:lstStyle/>
                    <a:p>
                      <a:endParaRPr lang="en-US" dirty="0"/>
                    </a:p>
                  </a:txBody>
                  <a:tcPr>
                    <a:solidFill>
                      <a:srgbClr val="FF0000"/>
                    </a:solidFill>
                  </a:tcPr>
                </a:tc>
                <a:tc hMerge="1">
                  <a:txBody>
                    <a:bodyPr/>
                    <a:lstStyle/>
                    <a:p>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641261">
                <a:tc>
                  <a:txBody>
                    <a:bodyPr/>
                    <a:lstStyle/>
                    <a:p>
                      <a:r>
                        <a:rPr lang="en-US" sz="1400" dirty="0" smtClean="0">
                          <a:solidFill>
                            <a:schemeClr val="bg1"/>
                          </a:solidFill>
                        </a:rPr>
                        <a:t>Identify payloads</a:t>
                      </a:r>
                      <a:r>
                        <a:rPr lang="en-US" sz="1400" baseline="0" dirty="0" smtClean="0">
                          <a:solidFill>
                            <a:schemeClr val="bg1"/>
                          </a:solidFill>
                        </a:rPr>
                        <a:t> that we should focus on </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solidFill>
                      <a:schemeClr val="tx2">
                        <a:lumMod val="20000"/>
                        <a:lumOff val="80000"/>
                      </a:schemeClr>
                    </a:solidFill>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727977">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tx2">
                        <a:lumMod val="20000"/>
                        <a:lumOff val="80000"/>
                      </a:schemeClr>
                    </a:solidFill>
                  </a:tcPr>
                </a:tc>
                <a:tc>
                  <a:txBody>
                    <a:bodyPr/>
                    <a:lstStyle/>
                    <a:p>
                      <a:endParaRPr lang="en-US" dirty="0"/>
                    </a:p>
                  </a:txBody>
                  <a:tcPr>
                    <a:solidFill>
                      <a:schemeClr val="tx2">
                        <a:lumMod val="20000"/>
                        <a:lumOff val="80000"/>
                      </a:schemeClr>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r>
              <a:tr h="641261">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7" name="TextBox 6"/>
          <p:cNvSpPr txBox="1"/>
          <p:nvPr/>
        </p:nvSpPr>
        <p:spPr>
          <a:xfrm>
            <a:off x="204019" y="6503719"/>
            <a:ext cx="8856854"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a:t>
            </a:r>
            <a:r>
              <a:rPr lang="en-US" sz="1600" dirty="0" smtClean="0">
                <a:solidFill>
                  <a:prstClr val="black"/>
                </a:solidFill>
              </a:rPr>
              <a:t>Complete</a:t>
            </a:r>
            <a:endParaRPr lang="en-US" sz="1600" dirty="0">
              <a:solidFill>
                <a:prstClr val="black"/>
              </a:solidFill>
            </a:endParaRPr>
          </a:p>
        </p:txBody>
      </p:sp>
      <p:sp>
        <p:nvSpPr>
          <p:cNvPr id="5" name="Rectangle 4"/>
          <p:cNvSpPr/>
          <p:nvPr/>
        </p:nvSpPr>
        <p:spPr>
          <a:xfrm>
            <a:off x="1101213" y="6539232"/>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962400" y="6573450"/>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2540026" y="65273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770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229600" cy="1143000"/>
          </a:xfrm>
        </p:spPr>
        <p:txBody>
          <a:bodyPr/>
          <a:lstStyle/>
          <a:p>
            <a:r>
              <a:rPr lang="en-US" dirty="0" smtClean="0"/>
              <a:t>Information Interchange SWG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11</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94576079"/>
              </p:ext>
            </p:extLst>
          </p:nvPr>
        </p:nvGraphicFramePr>
        <p:xfrm>
          <a:off x="381000" y="1143000"/>
          <a:ext cx="8305800" cy="5490886"/>
        </p:xfrm>
        <a:graphic>
          <a:graphicData uri="http://schemas.openxmlformats.org/drawingml/2006/table">
            <a:tbl>
              <a:tblPr firstRow="1" bandRow="1">
                <a:tableStyleId>{5C22544A-7EE6-4342-B048-85BDC9FD1C3A}</a:tableStyleId>
              </a:tblPr>
              <a:tblGrid>
                <a:gridCol w="762000"/>
                <a:gridCol w="4775200"/>
                <a:gridCol w="2768600"/>
              </a:tblGrid>
              <a:tr h="457200">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524000">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requirements for provenance for information interchange between EHRs:</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Are there any specific technologies or architecture well suited for us to consider in the implementation guide (e.g.RESTul, Exchange, DIRECT and/or those specified in Meaningful use etc.)</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What transactions need to be specified in the IG? (For example IHE specification </a:t>
                      </a:r>
                      <a:r>
                        <a:rPr lang="en-US" sz="1300" i="1" kern="1200" dirty="0" smtClean="0">
                          <a:solidFill>
                            <a:schemeClr val="dk1"/>
                          </a:solidFill>
                          <a:effectLst/>
                          <a:latin typeface="+mn-lt"/>
                          <a:ea typeface="+mn-ea"/>
                          <a:cs typeface="+mn-cs"/>
                        </a:rPr>
                        <a:t>ABC</a:t>
                      </a:r>
                      <a:r>
                        <a:rPr lang="en-US" sz="1300" kern="1200" dirty="0" smtClean="0">
                          <a:solidFill>
                            <a:schemeClr val="dk1"/>
                          </a:solidFill>
                          <a:effectLst/>
                          <a:latin typeface="+mn-lt"/>
                          <a:ea typeface="+mn-ea"/>
                          <a:cs typeface="+mn-cs"/>
                        </a:rPr>
                        <a:t>…)</a:t>
                      </a:r>
                    </a:p>
                    <a:p>
                      <a:endParaRPr lang="en-US" sz="1300" dirty="0"/>
                    </a:p>
                  </a:txBody>
                  <a:tcPr/>
                </a:tc>
                <a:tc>
                  <a:txBody>
                    <a:bodyPr/>
                    <a:lstStyle/>
                    <a:p>
                      <a:r>
                        <a:rPr lang="en-US" sz="1300" dirty="0" smtClean="0"/>
                        <a:t>Document </a:t>
                      </a:r>
                      <a:r>
                        <a:rPr lang="en-US" sz="1300" kern="1200" dirty="0" smtClean="0">
                          <a:solidFill>
                            <a:schemeClr val="dk1"/>
                          </a:solidFill>
                          <a:effectLst/>
                          <a:latin typeface="+mn-lt"/>
                          <a:ea typeface="+mn-ea"/>
                          <a:cs typeface="+mn-cs"/>
                        </a:rPr>
                        <a:t>defining a set of basic/core requirements for provenance for information interchange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(e.g. REST, Exchange, Direct etc.) </a:t>
                      </a:r>
                      <a:r>
                        <a:rPr lang="en-US" sz="1300" kern="1200" baseline="0" dirty="0" smtClean="0">
                          <a:solidFill>
                            <a:schemeClr val="dk1"/>
                          </a:solidFill>
                          <a:effectLst/>
                          <a:latin typeface="+mn-lt"/>
                          <a:ea typeface="+mn-ea"/>
                          <a:cs typeface="+mn-cs"/>
                        </a:rPr>
                        <a:t>and w</a:t>
                      </a:r>
                      <a:r>
                        <a:rPr lang="en-US" sz="1300" kern="1200" dirty="0" smtClean="0">
                          <a:solidFill>
                            <a:schemeClr val="dk1"/>
                          </a:solidFill>
                          <a:effectLst/>
                          <a:latin typeface="+mn-lt"/>
                          <a:ea typeface="+mn-ea"/>
                          <a:cs typeface="+mn-cs"/>
                        </a:rPr>
                        <a:t>hat Transactions needed in the IG</a:t>
                      </a:r>
                    </a:p>
                    <a:p>
                      <a:endParaRPr lang="en-US" sz="1300" dirty="0"/>
                    </a:p>
                  </a:txBody>
                  <a:tcPr/>
                </a:tc>
              </a:tr>
              <a:tr h="974766">
                <a:tc>
                  <a:txBody>
                    <a:bodyPr/>
                    <a:lstStyle/>
                    <a:p>
                      <a:r>
                        <a:rPr lang="en-US" dirty="0" smtClean="0"/>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What type of payloads should we focus on when looking at information interchange requirements between EHRs (e.g. C-CDA etc.?) – </a:t>
                      </a:r>
                      <a:r>
                        <a:rPr lang="en-US" sz="1300" b="1" i="1" kern="1200" dirty="0" smtClean="0">
                          <a:solidFill>
                            <a:schemeClr val="dk1"/>
                          </a:solidFill>
                          <a:effectLst/>
                          <a:latin typeface="+mn-lt"/>
                          <a:ea typeface="+mn-ea"/>
                          <a:cs typeface="+mn-cs"/>
                        </a:rPr>
                        <a:t>what do we want to start</a:t>
                      </a:r>
                      <a:r>
                        <a:rPr lang="en-US" sz="1300" b="1" i="1" kern="1200" baseline="0" dirty="0" smtClean="0">
                          <a:solidFill>
                            <a:schemeClr val="dk1"/>
                          </a:solidFill>
                          <a:effectLst/>
                          <a:latin typeface="+mn-lt"/>
                          <a:ea typeface="+mn-ea"/>
                          <a:cs typeface="+mn-cs"/>
                        </a:rPr>
                        <a:t> with – pick a </a:t>
                      </a:r>
                      <a:r>
                        <a:rPr lang="en-US" sz="1300" b="1" i="1" kern="1200" baseline="0" dirty="0" smtClean="0">
                          <a:solidFill>
                            <a:schemeClr val="dk1"/>
                          </a:solidFill>
                          <a:effectLst/>
                          <a:latin typeface="+mn-lt"/>
                          <a:ea typeface="+mn-ea"/>
                          <a:cs typeface="+mn-cs"/>
                        </a:rPr>
                        <a:t>payload – </a:t>
                      </a:r>
                      <a:r>
                        <a:rPr lang="en-US" sz="1300" b="1" i="1" kern="1200" baseline="0" dirty="0" smtClean="0">
                          <a:solidFill>
                            <a:srgbClr val="FF0000"/>
                          </a:solidFill>
                          <a:effectLst/>
                          <a:latin typeface="+mn-lt"/>
                          <a:ea typeface="+mn-ea"/>
                          <a:cs typeface="+mn-cs"/>
                        </a:rPr>
                        <a:t>this will be dependent on what the Standards group identifies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dirty="0" smtClean="0"/>
                        <a:t>Document, table</a:t>
                      </a:r>
                      <a:r>
                        <a:rPr lang="en-US" sz="1300" baseline="0" dirty="0" smtClean="0"/>
                        <a:t> or</a:t>
                      </a:r>
                      <a:r>
                        <a:rPr lang="en-US" sz="1300" dirty="0" smtClean="0"/>
                        <a:t> list  of recommendations </a:t>
                      </a:r>
                      <a:r>
                        <a:rPr lang="en-US" sz="1300" kern="1200" dirty="0" smtClean="0">
                          <a:solidFill>
                            <a:schemeClr val="dk1"/>
                          </a:solidFill>
                          <a:effectLst/>
                          <a:latin typeface="+mn-lt"/>
                          <a:ea typeface="+mn-ea"/>
                          <a:cs typeface="+mn-cs"/>
                        </a:rPr>
                        <a:t>for </a:t>
                      </a:r>
                      <a:r>
                        <a:rPr lang="en-US" sz="1300" kern="1200" baseline="0" dirty="0" smtClean="0">
                          <a:solidFill>
                            <a:schemeClr val="dk1"/>
                          </a:solidFill>
                          <a:effectLst/>
                          <a:latin typeface="+mn-lt"/>
                          <a:ea typeface="+mn-ea"/>
                          <a:cs typeface="+mn-cs"/>
                        </a:rPr>
                        <a:t>the t</a:t>
                      </a:r>
                      <a:r>
                        <a:rPr lang="en-US" sz="1300" kern="1200" dirty="0" smtClean="0">
                          <a:solidFill>
                            <a:schemeClr val="dk1"/>
                          </a:solidFill>
                          <a:effectLst/>
                          <a:latin typeface="+mn-lt"/>
                          <a:ea typeface="+mn-ea"/>
                          <a:cs typeface="+mn-cs"/>
                        </a:rPr>
                        <a:t>ype of payloads for interchange requirements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 </a:t>
                      </a:r>
                    </a:p>
                  </a:txBody>
                  <a:tcPr/>
                </a:tc>
              </a:tr>
              <a:tr h="74930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goals 1 and 2</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using existing candidate standards list </a:t>
                      </a:r>
                      <a:endParaRPr lang="en-US" sz="1300" dirty="0"/>
                    </a:p>
                  </a:txBody>
                  <a:tcPr/>
                </a:tc>
                <a:tc>
                  <a:txBody>
                    <a:bodyPr/>
                    <a:lstStyle/>
                    <a:p>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749300">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 (Consider Privacy)</a:t>
                      </a:r>
                    </a:p>
                    <a:p>
                      <a:endParaRPr lang="en-US" sz="1300" dirty="0"/>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749300">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251941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Out of Scope:</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
        <p:nvSpPr>
          <p:cNvPr id="5" name="Content Placeholder 4"/>
          <p:cNvSpPr txBox="1">
            <a:spLocks noGrp="1"/>
          </p:cNvSpPr>
          <p:nvPr>
            <p:ph idx="1"/>
          </p:nvPr>
        </p:nvSpPr>
        <p:spPr>
          <a:xfrm>
            <a:off x="198980" y="1164311"/>
            <a:ext cx="8229600" cy="4702826"/>
          </a:xfrm>
          <a:prstGeom prst="rect">
            <a:avLst/>
          </a:prstGeom>
          <a:noFill/>
        </p:spPr>
        <p:txBody>
          <a:bodyPr wrap="square" rtlCol="0">
            <a:spAutoFit/>
          </a:bodyPr>
          <a:lstStyle/>
          <a:p>
            <a:pPr marL="0" indent="0">
              <a:buNone/>
            </a:pPr>
            <a:r>
              <a:rPr lang="en-US" sz="1800" b="1" dirty="0" smtClean="0"/>
              <a:t>Assumptions – keep it simple</a:t>
            </a:r>
          </a:p>
          <a:p>
            <a:r>
              <a:rPr lang="en-US" sz="1600" dirty="0" smtClean="0"/>
              <a:t>Black box exchange -EHR </a:t>
            </a:r>
            <a:r>
              <a:rPr lang="en-US" sz="1600" dirty="0"/>
              <a:t>to EHR </a:t>
            </a:r>
          </a:p>
          <a:p>
            <a:r>
              <a:rPr lang="en-US" sz="1600" dirty="0" smtClean="0"/>
              <a:t>Information </a:t>
            </a:r>
            <a:r>
              <a:rPr lang="en-US" sz="1600" dirty="0"/>
              <a:t>interchange begins once the exchange artifact is created </a:t>
            </a:r>
            <a:endParaRPr lang="en-US" sz="1600" dirty="0" smtClean="0"/>
          </a:p>
          <a:p>
            <a:r>
              <a:rPr lang="en-US" sz="1600" dirty="0" smtClean="0"/>
              <a:t>Transport </a:t>
            </a:r>
            <a:r>
              <a:rPr lang="en-US" sz="1600" dirty="0"/>
              <a:t>Content Neutral (the thing doesn’t get changed and is transported intact) </a:t>
            </a:r>
          </a:p>
          <a:p>
            <a:r>
              <a:rPr lang="en-US" sz="1600" dirty="0" smtClean="0"/>
              <a:t>Exchange Artifact </a:t>
            </a:r>
            <a:r>
              <a:rPr lang="en-US" sz="1600" dirty="0"/>
              <a:t>shall not change during </a:t>
            </a:r>
            <a:r>
              <a:rPr lang="en-US" sz="1600" dirty="0" smtClean="0"/>
              <a:t>transport</a:t>
            </a:r>
          </a:p>
          <a:p>
            <a:r>
              <a:rPr lang="en-US" sz="1600" dirty="0" smtClean="0"/>
              <a:t>information required for end to end routing must be present in the un-encrypted metadata (to accommodate instances where the content is encrypted or otherwise not accessible- </a:t>
            </a:r>
          </a:p>
          <a:p>
            <a:r>
              <a:rPr lang="en-US" sz="1600" dirty="0" smtClean="0"/>
              <a:t>Must know sender in order for receiver to accept it (trust relationship) and trust the transport</a:t>
            </a:r>
          </a:p>
          <a:p>
            <a:pPr marL="0" indent="0">
              <a:buNone/>
            </a:pPr>
            <a:endParaRPr lang="en-US" sz="1800" b="1" dirty="0" smtClean="0"/>
          </a:p>
          <a:p>
            <a:pPr marL="0" indent="0">
              <a:buNone/>
            </a:pPr>
            <a:r>
              <a:rPr lang="en-US" sz="1800" b="1" dirty="0" smtClean="0"/>
              <a:t>Out of Scope</a:t>
            </a:r>
          </a:p>
          <a:p>
            <a:r>
              <a:rPr lang="en-US" sz="1600" dirty="0" smtClean="0"/>
              <a:t>Intermediaries</a:t>
            </a:r>
          </a:p>
          <a:p>
            <a:endParaRPr lang="en-US" sz="1800" b="1" dirty="0" smtClean="0"/>
          </a:p>
          <a:p>
            <a:endParaRPr lang="en-US" sz="2000" dirty="0" smtClean="0"/>
          </a:p>
          <a:p>
            <a:pPr lvl="1"/>
            <a:endParaRPr lang="en-US" sz="2000" dirty="0"/>
          </a:p>
        </p:txBody>
      </p:sp>
    </p:spTree>
    <p:extLst>
      <p:ext uri="{BB962C8B-B14F-4D97-AF65-F5344CB8AC3E}">
        <p14:creationId xmlns:p14="http://schemas.microsoft.com/office/powerpoint/2010/main" val="280332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41" y="132134"/>
            <a:ext cx="8229600" cy="1020762"/>
          </a:xfrm>
        </p:spPr>
        <p:txBody>
          <a:bodyPr/>
          <a:lstStyle/>
          <a:p>
            <a:r>
              <a:rPr lang="en-US" dirty="0" smtClean="0"/>
              <a:t>Questions For Standards Committee</a:t>
            </a:r>
            <a:endParaRPr lang="en-US" dirty="0"/>
          </a:p>
        </p:txBody>
      </p:sp>
      <p:sp>
        <p:nvSpPr>
          <p:cNvPr id="3" name="Content Placeholder 2"/>
          <p:cNvSpPr>
            <a:spLocks noGrp="1"/>
          </p:cNvSpPr>
          <p:nvPr>
            <p:ph idx="1"/>
          </p:nvPr>
        </p:nvSpPr>
        <p:spPr/>
        <p:txBody>
          <a:bodyPr/>
          <a:lstStyle/>
          <a:p>
            <a:r>
              <a:rPr lang="en-US" sz="1600" dirty="0"/>
              <a:t>Is there a need to associate provenance to artifact itself for end to end transport? (layers to artifact metadata) – System Requirements? </a:t>
            </a:r>
            <a:r>
              <a:rPr lang="en-US" sz="2000" dirty="0"/>
              <a:t> </a:t>
            </a:r>
            <a:r>
              <a:rPr lang="en-US" sz="1600" dirty="0"/>
              <a:t>(Provenance –what is inside and  provenance – who sent it)</a:t>
            </a:r>
            <a:endParaRPr lang="en-US" sz="2000" dirty="0"/>
          </a:p>
          <a:p>
            <a:pPr lvl="1"/>
            <a:r>
              <a:rPr lang="en-US" sz="1400" b="1" dirty="0">
                <a:solidFill>
                  <a:srgbClr val="7030A0"/>
                </a:solidFill>
              </a:rPr>
              <a:t>For Standards Committee</a:t>
            </a:r>
            <a:r>
              <a:rPr lang="en-US" sz="1400" dirty="0"/>
              <a:t>: Is there a need to accommodate provenance associated with the payload as something necessary for end to end transport of the data (receiver may want to know something about the sender prior to opening the exchange artifact)</a:t>
            </a:r>
          </a:p>
          <a:p>
            <a:pPr lvl="1"/>
            <a:r>
              <a:rPr lang="en-US" sz="1400" dirty="0"/>
              <a:t>Addressing payload (CDA sent over direct) vs. message (lab result report transaction HL7 V2 lab report  sent over MLLP)</a:t>
            </a:r>
          </a:p>
          <a:p>
            <a:pPr lvl="2"/>
            <a:r>
              <a:rPr lang="en-US" sz="1000" dirty="0"/>
              <a:t>Look at RESTFUL (in both II an d SR)</a:t>
            </a: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13</a:t>
            </a:fld>
            <a:endParaRPr lang="en-US" dirty="0"/>
          </a:p>
        </p:txBody>
      </p:sp>
    </p:spTree>
    <p:extLst>
      <p:ext uri="{BB962C8B-B14F-4D97-AF65-F5344CB8AC3E}">
        <p14:creationId xmlns:p14="http://schemas.microsoft.com/office/powerpoint/2010/main" val="2897244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idx="1"/>
          </p:nvPr>
        </p:nvSpPr>
        <p:spPr>
          <a:xfrm>
            <a:off x="314697" y="1208314"/>
            <a:ext cx="8229600" cy="4525963"/>
          </a:xfrm>
        </p:spPr>
        <p:txBody>
          <a:bodyPr>
            <a:normAutofit/>
          </a:bodyPr>
          <a:lstStyle/>
          <a:p>
            <a:r>
              <a:rPr lang="en-US" dirty="0">
                <a:solidFill>
                  <a:schemeClr val="tx1">
                    <a:lumMod val="75000"/>
                    <a:lumOff val="25000"/>
                  </a:schemeClr>
                </a:solidFill>
              </a:rPr>
              <a:t>Define a set of basic/core requirements for provenance for information interchange between EHRs:</a:t>
            </a:r>
          </a:p>
          <a:p>
            <a:pPr marL="571500" lvl="1" indent="-171450"/>
            <a:r>
              <a:rPr lang="en-US" dirty="0">
                <a:solidFill>
                  <a:schemeClr val="tx1">
                    <a:lumMod val="75000"/>
                    <a:lumOff val="25000"/>
                  </a:schemeClr>
                </a:solidFill>
              </a:rPr>
              <a:t>Are there any specific technologies or architecture well suited for us to consider in the implementation guide (</a:t>
            </a:r>
            <a:r>
              <a:rPr lang="en-US" dirty="0" err="1">
                <a:solidFill>
                  <a:schemeClr val="tx1">
                    <a:lumMod val="75000"/>
                    <a:lumOff val="25000"/>
                  </a:schemeClr>
                </a:solidFill>
              </a:rPr>
              <a:t>e.g.RESTul</a:t>
            </a:r>
            <a:r>
              <a:rPr lang="en-US" dirty="0">
                <a:solidFill>
                  <a:schemeClr val="tx1">
                    <a:lumMod val="75000"/>
                    <a:lumOff val="25000"/>
                  </a:schemeClr>
                </a:solidFill>
              </a:rPr>
              <a:t>, Exchange, DIRECT and/or those specified in Meaningful use etc.)</a:t>
            </a:r>
          </a:p>
          <a:p>
            <a:pPr marL="571500" lvl="1" indent="-171450"/>
            <a:r>
              <a:rPr lang="en-US" dirty="0">
                <a:solidFill>
                  <a:schemeClr val="tx1">
                    <a:lumMod val="75000"/>
                    <a:lumOff val="25000"/>
                  </a:schemeClr>
                </a:solidFill>
              </a:rPr>
              <a:t>What transactions need to be specified in the IG? (For example IHE specification </a:t>
            </a:r>
            <a:r>
              <a:rPr lang="en-US" i="1" dirty="0">
                <a:solidFill>
                  <a:schemeClr val="tx1">
                    <a:lumMod val="75000"/>
                    <a:lumOff val="25000"/>
                  </a:schemeClr>
                </a:solidFill>
              </a:rPr>
              <a:t>ABC</a:t>
            </a:r>
            <a:r>
              <a:rPr lang="en-US" dirty="0" smtClean="0">
                <a:solidFill>
                  <a:schemeClr val="tx1">
                    <a:lumMod val="75000"/>
                    <a:lumOff val="25000"/>
                  </a:schemeClr>
                </a:solidFill>
              </a:rPr>
              <a:t>…)</a:t>
            </a:r>
          </a:p>
          <a:p>
            <a:pPr marL="400050" lvl="1" indent="0">
              <a:buNone/>
            </a:pPr>
            <a:endParaRPr lang="en-US" dirty="0">
              <a:solidFill>
                <a:schemeClr val="tx1">
                  <a:lumMod val="75000"/>
                  <a:lumOff val="25000"/>
                </a:schemeClr>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Tree>
    <p:extLst>
      <p:ext uri="{BB962C8B-B14F-4D97-AF65-F5344CB8AC3E}">
        <p14:creationId xmlns:p14="http://schemas.microsoft.com/office/powerpoint/2010/main" val="788267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91" y="13380"/>
            <a:ext cx="8229600" cy="1150401"/>
          </a:xfrm>
        </p:spPr>
        <p:txBody>
          <a:bodyPr>
            <a:noAutofit/>
          </a:bodyPr>
          <a:lstStyle/>
          <a:p>
            <a:r>
              <a:rPr lang="en-US" sz="2400" dirty="0" smtClean="0"/>
              <a:t>Goal 1: </a:t>
            </a:r>
            <a:r>
              <a:rPr lang="en-US" sz="2400" dirty="0"/>
              <a:t>Define a set of basic/core requirements for provenance for information interchange between EHRs</a:t>
            </a:r>
          </a:p>
        </p:txBody>
      </p:sp>
      <p:sp>
        <p:nvSpPr>
          <p:cNvPr id="3" name="Content Placeholder 2"/>
          <p:cNvSpPr>
            <a:spLocks noGrp="1"/>
          </p:cNvSpPr>
          <p:nvPr>
            <p:ph idx="1"/>
          </p:nvPr>
        </p:nvSpPr>
        <p:spPr>
          <a:xfrm>
            <a:off x="243444" y="1208313"/>
            <a:ext cx="8229600" cy="4525963"/>
          </a:xfrm>
        </p:spPr>
        <p:txBody>
          <a:bodyPr>
            <a:normAutofit fontScale="92500" lnSpcReduction="20000"/>
          </a:bodyPr>
          <a:lstStyle/>
          <a:p>
            <a:r>
              <a:rPr lang="en-US" dirty="0" smtClean="0">
                <a:solidFill>
                  <a:schemeClr val="tx1">
                    <a:lumMod val="75000"/>
                    <a:lumOff val="25000"/>
                  </a:schemeClr>
                </a:solidFill>
              </a:rPr>
              <a:t>Methodology:</a:t>
            </a:r>
          </a:p>
          <a:p>
            <a:pPr lvl="1"/>
            <a:r>
              <a:rPr lang="en-US" dirty="0" smtClean="0">
                <a:solidFill>
                  <a:schemeClr val="tx1">
                    <a:lumMod val="75000"/>
                    <a:lumOff val="25000"/>
                  </a:schemeClr>
                </a:solidFill>
              </a:rPr>
              <a:t>Start with MU Specified Transports</a:t>
            </a:r>
          </a:p>
          <a:p>
            <a:pPr lvl="2"/>
            <a:r>
              <a:rPr lang="en-US" dirty="0" smtClean="0">
                <a:solidFill>
                  <a:schemeClr val="tx1">
                    <a:lumMod val="75000"/>
                    <a:lumOff val="25000"/>
                  </a:schemeClr>
                </a:solidFill>
              </a:rPr>
              <a:t>Focus at higher level of Transport Protocol</a:t>
            </a:r>
          </a:p>
          <a:p>
            <a:pPr lvl="3"/>
            <a:r>
              <a:rPr lang="en-US" dirty="0" smtClean="0">
                <a:solidFill>
                  <a:schemeClr val="tx1">
                    <a:lumMod val="75000"/>
                    <a:lumOff val="25000"/>
                  </a:schemeClr>
                </a:solidFill>
              </a:rPr>
              <a:t>for any of the identified protocols we will do a “deep dive” based on need</a:t>
            </a:r>
          </a:p>
          <a:p>
            <a:pPr lvl="1"/>
            <a:r>
              <a:rPr lang="en-US" dirty="0" smtClean="0">
                <a:solidFill>
                  <a:schemeClr val="tx1">
                    <a:lumMod val="75000"/>
                    <a:lumOff val="25000"/>
                  </a:schemeClr>
                </a:solidFill>
              </a:rPr>
              <a:t>Start at the abstract:</a:t>
            </a:r>
          </a:p>
          <a:p>
            <a:pPr lvl="2"/>
            <a:r>
              <a:rPr lang="en-US" dirty="0" smtClean="0">
                <a:solidFill>
                  <a:schemeClr val="tx1">
                    <a:lumMod val="75000"/>
                    <a:lumOff val="25000"/>
                  </a:schemeClr>
                </a:solidFill>
              </a:rPr>
              <a:t>For example lets determine between the exchange parties what do we need to know?</a:t>
            </a:r>
          </a:p>
          <a:p>
            <a:pPr lvl="3"/>
            <a:r>
              <a:rPr lang="en-US" dirty="0" smtClean="0">
                <a:solidFill>
                  <a:schemeClr val="tx1">
                    <a:lumMod val="75000"/>
                    <a:lumOff val="25000"/>
                  </a:schemeClr>
                </a:solidFill>
              </a:rPr>
              <a:t>Who is the sender?</a:t>
            </a:r>
          </a:p>
          <a:p>
            <a:pPr lvl="3"/>
            <a:r>
              <a:rPr lang="en-US" dirty="0" smtClean="0">
                <a:solidFill>
                  <a:schemeClr val="tx1">
                    <a:lumMod val="75000"/>
                    <a:lumOff val="25000"/>
                  </a:schemeClr>
                </a:solidFill>
              </a:rPr>
              <a:t>Who is the intended recipient?</a:t>
            </a:r>
          </a:p>
          <a:p>
            <a:pPr lvl="3"/>
            <a:r>
              <a:rPr lang="en-US" dirty="0" smtClean="0">
                <a:solidFill>
                  <a:schemeClr val="tx1">
                    <a:lumMod val="75000"/>
                    <a:lumOff val="25000"/>
                  </a:schemeClr>
                </a:solidFill>
              </a:rPr>
              <a:t>What is being sent?</a:t>
            </a:r>
          </a:p>
          <a:p>
            <a:pPr lvl="4"/>
            <a:r>
              <a:rPr lang="en-US" dirty="0" smtClean="0">
                <a:solidFill>
                  <a:schemeClr val="tx1">
                    <a:lumMod val="75000"/>
                    <a:lumOff val="25000"/>
                  </a:schemeClr>
                </a:solidFill>
              </a:rPr>
              <a:t>This helps us determine what needs to be exchanged and vet this against the technologies available</a:t>
            </a:r>
            <a:endParaRPr lang="en-US"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Tree>
    <p:extLst>
      <p:ext uri="{BB962C8B-B14F-4D97-AF65-F5344CB8AC3E}">
        <p14:creationId xmlns:p14="http://schemas.microsoft.com/office/powerpoint/2010/main" val="1695380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3"/>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r>
              <a:rPr lang="en-US" sz="3700" dirty="0">
                <a:solidFill>
                  <a:srgbClr val="FF0000"/>
                </a:solidFill>
              </a:rPr>
              <a:t>*</a:t>
            </a:r>
          </a:p>
          <a:p>
            <a:r>
              <a:rPr lang="en-US" sz="3700" dirty="0" smtClean="0"/>
              <a:t>Sex </a:t>
            </a:r>
            <a:r>
              <a:rPr lang="en-US" sz="3700" dirty="0" smtClean="0">
                <a:solidFill>
                  <a:srgbClr val="FF0000"/>
                </a:solidFill>
              </a:rPr>
              <a:t>*</a:t>
            </a:r>
            <a:endParaRPr lang="en-US" sz="3700" dirty="0">
              <a:solidFill>
                <a:srgbClr val="FF0000"/>
              </a:solidFill>
            </a:endParaRPr>
          </a:p>
          <a:p>
            <a:r>
              <a:rPr lang="en-US" sz="3700" dirty="0" smtClean="0"/>
              <a:t>Date </a:t>
            </a:r>
            <a:r>
              <a:rPr lang="en-US" sz="3700" dirty="0"/>
              <a:t>of birth </a:t>
            </a:r>
            <a:r>
              <a:rPr lang="en-US" sz="3700" dirty="0" smtClean="0">
                <a:solidFill>
                  <a:srgbClr val="FF0000"/>
                </a:solidFill>
              </a:rPr>
              <a:t>*</a:t>
            </a:r>
            <a:endParaRPr lang="en-US" sz="3700" dirty="0">
              <a:solidFill>
                <a:srgbClr val="FF0000"/>
              </a:solidFill>
            </a:endParaRP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16</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4"/>
              </a:rPr>
              <a:t>https://</a:t>
            </a:r>
            <a:r>
              <a:rPr lang="en-US" sz="4800" b="1" dirty="0" smtClean="0">
                <a:hlinkClick r:id="rId4"/>
              </a:rPr>
              <a:t>s3.amazonaws.com/public-inspection.federalregister.gov/2015-06612.pdf</a:t>
            </a:r>
            <a:r>
              <a:rPr lang="en-US" sz="4800" b="1" dirty="0" smtClean="0"/>
              <a:t> </a:t>
            </a:r>
          </a:p>
          <a:p>
            <a:r>
              <a:rPr lang="en-US" sz="4800" dirty="0" smtClean="0"/>
              <a:t>TIN</a:t>
            </a:r>
            <a:r>
              <a:rPr lang="en-US" sz="4800" dirty="0" smtClean="0">
                <a:solidFill>
                  <a:srgbClr val="FF0000"/>
                </a:solidFill>
              </a:rPr>
              <a:t>*</a:t>
            </a:r>
            <a:endParaRPr lang="en-US" sz="4800" dirty="0">
              <a:solidFill>
                <a:srgbClr val="FF0000"/>
              </a:solidFill>
            </a:endParaRPr>
          </a:p>
          <a:p>
            <a:r>
              <a:rPr lang="en-US" sz="4800" dirty="0" smtClean="0"/>
              <a:t>NPI</a:t>
            </a:r>
            <a:r>
              <a:rPr lang="en-US" sz="4800" dirty="0" smtClean="0">
                <a:solidFill>
                  <a:srgbClr val="FF0000"/>
                </a:solidFill>
              </a:rPr>
              <a:t>*</a:t>
            </a:r>
            <a:endParaRPr lang="en-US" sz="4800" dirty="0">
              <a:solidFill>
                <a:srgbClr val="FF0000"/>
              </a:solidFill>
            </a:endParaRPr>
          </a:p>
          <a:p>
            <a:r>
              <a:rPr lang="en-US" sz="4800" dirty="0" smtClean="0"/>
              <a:t>Provider type</a:t>
            </a:r>
            <a:r>
              <a:rPr lang="en-US" sz="4800" dirty="0" smtClean="0">
                <a:solidFill>
                  <a:srgbClr val="FF0000"/>
                </a:solidFill>
              </a:rPr>
              <a:t>*</a:t>
            </a:r>
            <a:endParaRPr lang="en-US" sz="4800" dirty="0">
              <a:solidFill>
                <a:srgbClr val="FF0000"/>
              </a:solidFill>
            </a:endParaRPr>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smtClean="0"/>
              <a:t>Edition of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a:t>
            </a:r>
            <a:r>
              <a:rPr lang="en-US" sz="4800" dirty="0" smtClean="0">
                <a:solidFill>
                  <a:srgbClr val="FF0000"/>
                </a:solidFill>
              </a:rPr>
              <a:t>*</a:t>
            </a:r>
          </a:p>
          <a:p>
            <a:endParaRPr lang="en-US" dirty="0"/>
          </a:p>
        </p:txBody>
      </p:sp>
      <p:sp>
        <p:nvSpPr>
          <p:cNvPr id="6" name="Rounded Rectangular Callout 5"/>
          <p:cNvSpPr/>
          <p:nvPr/>
        </p:nvSpPr>
        <p:spPr>
          <a:xfrm>
            <a:off x="6293922" y="997528"/>
            <a:ext cx="2850078" cy="2470068"/>
          </a:xfrm>
          <a:prstGeom prst="wedgeRoundRectCallout">
            <a:avLst>
              <a:gd name="adj1" fmla="val -53460"/>
              <a:gd name="adj2" fmla="val 681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smtClean="0"/>
              <a:t>Provenance should be captured on all clinical and administrative information</a:t>
            </a:r>
          </a:p>
          <a:p>
            <a:pPr marL="285750" indent="-285750">
              <a:buFont typeface="Arial" panose="020B0604020202020204" pitchFamily="34" charset="0"/>
              <a:buChar char="•"/>
            </a:pPr>
            <a:r>
              <a:rPr lang="en-US" sz="1400" dirty="0" smtClean="0"/>
              <a:t>* Elements on this list that are appropriate to include in provenance of other elements are those related to the demographics of the author</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78389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20762"/>
          </a:xfrm>
        </p:spPr>
        <p:txBody>
          <a:bodyPr/>
          <a:lstStyle/>
          <a:p>
            <a:r>
              <a:rPr lang="en-US" dirty="0" smtClean="0"/>
              <a:t>What do we need to </a:t>
            </a:r>
            <a:r>
              <a:rPr lang="en-US" dirty="0" smtClean="0"/>
              <a:t>know/requirements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74674503"/>
              </p:ext>
            </p:extLst>
          </p:nvPr>
        </p:nvGraphicFramePr>
        <p:xfrm>
          <a:off x="380010" y="1624641"/>
          <a:ext cx="8229600" cy="42265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What do I need to know</a:t>
                      </a:r>
                      <a:endParaRPr lang="en-US" dirty="0"/>
                    </a:p>
                  </a:txBody>
                  <a:tcPr/>
                </a:tc>
                <a:tc>
                  <a:txBody>
                    <a:bodyPr/>
                    <a:lstStyle/>
                    <a:p>
                      <a:r>
                        <a:rPr lang="en-US" dirty="0" smtClean="0"/>
                        <a:t>Data Element</a:t>
                      </a:r>
                      <a:endParaRPr lang="en-US" dirty="0"/>
                    </a:p>
                  </a:txBody>
                  <a:tcPr/>
                </a:tc>
                <a:tc>
                  <a:txBody>
                    <a:bodyPr/>
                    <a:lstStyle/>
                    <a:p>
                      <a:r>
                        <a:rPr lang="en-US" dirty="0" smtClean="0"/>
                        <a:t>Does it map to a DE in the System Requirement SWG? (can be</a:t>
                      </a:r>
                      <a:r>
                        <a:rPr lang="en-US" baseline="0" dirty="0" smtClean="0"/>
                        <a:t> done at a later time)</a:t>
                      </a:r>
                      <a:endParaRPr lang="en-US" dirty="0"/>
                    </a:p>
                  </a:txBody>
                  <a:tcPr/>
                </a:tc>
              </a:tr>
              <a:tr h="370840">
                <a:tc>
                  <a:txBody>
                    <a:bodyPr/>
                    <a:lstStyle/>
                    <a:p>
                      <a:r>
                        <a:rPr lang="en-US" dirty="0" smtClean="0"/>
                        <a:t>Who is the sender?</a:t>
                      </a:r>
                      <a:endParaRPr lang="en-US" dirty="0"/>
                    </a:p>
                  </a:txBody>
                  <a:tcPr/>
                </a:tc>
                <a:tc>
                  <a:txBody>
                    <a:bodyPr/>
                    <a:lstStyle/>
                    <a:p>
                      <a:r>
                        <a:rPr lang="en-US" dirty="0" smtClean="0"/>
                        <a:t>Sender (name, org ID, etc.)</a:t>
                      </a:r>
                      <a:endParaRPr lang="en-US" dirty="0"/>
                    </a:p>
                  </a:txBody>
                  <a:tcPr/>
                </a:tc>
                <a:tc>
                  <a:txBody>
                    <a:bodyPr/>
                    <a:lstStyle/>
                    <a:p>
                      <a:endParaRPr lang="en-US" dirty="0"/>
                    </a:p>
                  </a:txBody>
                  <a:tcPr/>
                </a:tc>
              </a:tr>
              <a:tr h="370840">
                <a:tc>
                  <a:txBody>
                    <a:bodyPr/>
                    <a:lstStyle/>
                    <a:p>
                      <a:r>
                        <a:rPr lang="en-US" dirty="0" smtClean="0"/>
                        <a:t>What is being sent (do we need to identify anything</a:t>
                      </a:r>
                      <a:r>
                        <a:rPr lang="en-US" baseline="0" dirty="0" smtClean="0"/>
                        <a:t> about the content)?</a:t>
                      </a:r>
                      <a:endParaRPr lang="en-US" dirty="0"/>
                    </a:p>
                  </a:txBody>
                  <a:tcPr/>
                </a:tc>
                <a:tc>
                  <a:txBody>
                    <a:bodyPr/>
                    <a:lstStyle/>
                    <a:p>
                      <a:r>
                        <a:rPr lang="en-US" dirty="0" smtClean="0"/>
                        <a:t>Transaction, Transaction</a:t>
                      </a:r>
                      <a:r>
                        <a:rPr lang="en-US" baseline="0" dirty="0" smtClean="0"/>
                        <a:t> Type (CCDA, v2.x message)</a:t>
                      </a:r>
                      <a:endParaRPr lang="en-US" dirty="0"/>
                    </a:p>
                  </a:txBody>
                  <a:tcPr/>
                </a:tc>
                <a:tc>
                  <a:txBody>
                    <a:bodyPr/>
                    <a:lstStyle/>
                    <a:p>
                      <a:endParaRPr lang="en-US" dirty="0"/>
                    </a:p>
                  </a:txBody>
                  <a:tcPr/>
                </a:tc>
              </a:tr>
              <a:tr h="370840">
                <a:tc>
                  <a:txBody>
                    <a:bodyPr/>
                    <a:lstStyle/>
                    <a:p>
                      <a:r>
                        <a:rPr lang="en-US" dirty="0" smtClean="0"/>
                        <a:t>Time being sent</a:t>
                      </a:r>
                      <a:endParaRPr lang="en-US" dirty="0"/>
                    </a:p>
                  </a:txBody>
                  <a:tcPr/>
                </a:tc>
                <a:tc>
                  <a:txBody>
                    <a:bodyPr/>
                    <a:lstStyle/>
                    <a:p>
                      <a:r>
                        <a:rPr lang="en-US" dirty="0" smtClean="0"/>
                        <a:t>Timestamp</a:t>
                      </a:r>
                      <a:endParaRPr lang="en-US" dirty="0"/>
                    </a:p>
                  </a:txBody>
                  <a:tcPr/>
                </a:tc>
                <a:tc>
                  <a:txBody>
                    <a:bodyPr/>
                    <a:lstStyle/>
                    <a:p>
                      <a:endParaRPr lang="en-US" dirty="0"/>
                    </a:p>
                  </a:txBody>
                  <a:tcPr/>
                </a:tc>
              </a:tr>
              <a:tr h="370840">
                <a:tc>
                  <a:txBody>
                    <a:bodyPr/>
                    <a:lstStyle/>
                    <a:p>
                      <a:r>
                        <a:rPr lang="en-US" dirty="0" smtClean="0"/>
                        <a:t>Where is this being sent from</a:t>
                      </a:r>
                      <a:endParaRPr lang="en-US" dirty="0"/>
                    </a:p>
                  </a:txBody>
                  <a:tcPr/>
                </a:tc>
                <a:tc>
                  <a:txBody>
                    <a:bodyPr/>
                    <a:lstStyle/>
                    <a:p>
                      <a:r>
                        <a:rPr lang="en-US" dirty="0" smtClean="0"/>
                        <a:t>Sender Location</a:t>
                      </a:r>
                      <a:endParaRPr lang="en-US" dirty="0"/>
                    </a:p>
                  </a:txBody>
                  <a:tcPr/>
                </a:tc>
                <a:tc>
                  <a:txBody>
                    <a:bodyPr/>
                    <a:lstStyle/>
                    <a:p>
                      <a:endParaRPr lang="en-US" dirty="0"/>
                    </a:p>
                  </a:txBody>
                  <a:tcPr/>
                </a:tc>
              </a:tr>
              <a:tr h="370840">
                <a:tc>
                  <a:txBody>
                    <a:bodyPr/>
                    <a:lstStyle/>
                    <a:p>
                      <a:r>
                        <a:rPr lang="en-US" dirty="0" smtClean="0"/>
                        <a:t>Intended</a:t>
                      </a:r>
                      <a:r>
                        <a:rPr lang="en-US" baseline="0" dirty="0" smtClean="0"/>
                        <a:t> Recipient</a:t>
                      </a:r>
                      <a:endParaRPr lang="en-US" dirty="0"/>
                    </a:p>
                  </a:txBody>
                  <a:tcPr/>
                </a:tc>
                <a:tc>
                  <a:txBody>
                    <a:bodyPr/>
                    <a:lstStyle/>
                    <a:p>
                      <a:r>
                        <a:rPr lang="en-US" dirty="0" smtClean="0"/>
                        <a:t>Receiver </a:t>
                      </a:r>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17</a:t>
            </a:fld>
            <a:endParaRPr lang="en-US" dirty="0"/>
          </a:p>
        </p:txBody>
      </p:sp>
    </p:spTree>
    <p:extLst>
      <p:ext uri="{BB962C8B-B14F-4D97-AF65-F5344CB8AC3E}">
        <p14:creationId xmlns:p14="http://schemas.microsoft.com/office/powerpoint/2010/main" val="2221819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52" y="3632786"/>
            <a:ext cx="7772400" cy="1470025"/>
          </a:xfrm>
        </p:spPr>
        <p:txBody>
          <a:bodyPr/>
          <a:lstStyle/>
          <a:p>
            <a:r>
              <a:rPr lang="en-US" dirty="0" smtClean="0">
                <a:solidFill>
                  <a:schemeClr val="tx2"/>
                </a:solidFill>
              </a:rPr>
              <a:t>System Requirements Sub Work Group</a:t>
            </a:r>
            <a:endParaRPr lang="en-US" dirty="0">
              <a:solidFill>
                <a:schemeClr val="tx2"/>
              </a:solidFill>
            </a:endParaRPr>
          </a:p>
        </p:txBody>
      </p:sp>
      <p:cxnSp>
        <p:nvCxnSpPr>
          <p:cNvPr id="4" name="Straight Connector 3"/>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92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3468232"/>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 of </a:t>
                      </a:r>
                      <a:r>
                        <a:rPr lang="en-US" dirty="0" smtClean="0"/>
                        <a:t>Wiki Page/Comment Form</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30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19</a:t>
            </a:fld>
            <a:endParaRPr lang="en-US" dirty="0"/>
          </a:p>
        </p:txBody>
      </p:sp>
    </p:spTree>
    <p:extLst>
      <p:ext uri="{BB962C8B-B14F-4D97-AF65-F5344CB8AC3E}">
        <p14:creationId xmlns:p14="http://schemas.microsoft.com/office/powerpoint/2010/main" val="72553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57705572"/>
              </p:ext>
            </p:extLst>
          </p:nvPr>
        </p:nvGraphicFramePr>
        <p:xfrm>
          <a:off x="152400" y="152400"/>
          <a:ext cx="8762996" cy="5861685"/>
        </p:xfrm>
        <a:graphic>
          <a:graphicData uri="http://schemas.openxmlformats.org/drawingml/2006/table">
            <a:tbl>
              <a:tblPr firstRow="1" bandRow="1">
                <a:tableStyleId>{5C22544A-7EE6-4342-B048-85BDC9FD1C3A}</a:tableStyleId>
              </a:tblPr>
              <a:tblGrid>
                <a:gridCol w="1877786"/>
                <a:gridCol w="739734"/>
                <a:gridCol w="923306"/>
                <a:gridCol w="669966"/>
                <a:gridCol w="796636"/>
                <a:gridCol w="796636"/>
                <a:gridCol w="739733"/>
                <a:gridCol w="739733"/>
                <a:gridCol w="739733"/>
                <a:gridCol w="739733"/>
              </a:tblGrid>
              <a:tr h="663575">
                <a:tc gridSpan="7">
                  <a:txBody>
                    <a:bodyPr/>
                    <a:lstStyle/>
                    <a:p>
                      <a:pPr algn="ctr"/>
                      <a:r>
                        <a:rPr lang="en-US" sz="2800" dirty="0" smtClean="0"/>
                        <a:t>System Requirements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63575">
                <a:tc>
                  <a:txBody>
                    <a:bodyPr/>
                    <a:lstStyle/>
                    <a:p>
                      <a:r>
                        <a:rPr lang="en-US" i="1" dirty="0" smtClean="0">
                          <a:solidFill>
                            <a:schemeClr val="bg1"/>
                          </a:solidFill>
                        </a:rPr>
                        <a:t>Week</a:t>
                      </a:r>
                      <a:r>
                        <a:rPr lang="en-US" i="1" baseline="0" dirty="0" smtClean="0">
                          <a:solidFill>
                            <a:schemeClr val="bg1"/>
                          </a:solidFill>
                        </a:rPr>
                        <a:t> of</a:t>
                      </a:r>
                      <a:endParaRPr lang="en-US" i="1" dirty="0">
                        <a:solidFill>
                          <a:schemeClr val="bg1"/>
                        </a:solidFill>
                      </a:endParaRPr>
                    </a:p>
                  </a:txBody>
                  <a:tcPr anchor="ctr">
                    <a:solidFill>
                      <a:schemeClr val="accent1"/>
                    </a:solidFill>
                  </a:tcPr>
                </a:tc>
                <a:tc>
                  <a:txBody>
                    <a:bodyPr/>
                    <a:lstStyle/>
                    <a:p>
                      <a:pPr algn="ctr"/>
                      <a:r>
                        <a:rPr lang="en-US" dirty="0" smtClean="0"/>
                        <a:t>2/27</a:t>
                      </a:r>
                      <a:endParaRPr lang="en-US" dirty="0"/>
                    </a:p>
                  </a:txBody>
                  <a:tcPr anchor="ctr"/>
                </a:tc>
                <a:tc>
                  <a:txBody>
                    <a:bodyPr/>
                    <a:lstStyle/>
                    <a:p>
                      <a:pPr algn="ctr"/>
                      <a:r>
                        <a:rPr lang="en-US" dirty="0" smtClean="0"/>
                        <a:t>03/04</a:t>
                      </a:r>
                      <a:r>
                        <a:rPr lang="en-US" baseline="0" dirty="0" smtClean="0"/>
                        <a:t> </a:t>
                      </a:r>
                      <a:r>
                        <a:rPr lang="en-US" sz="1200" baseline="0" dirty="0" smtClean="0"/>
                        <a:t>(canceled) </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a:txBody>
                    <a:bodyPr/>
                    <a:lstStyle/>
                    <a:p>
                      <a:pPr algn="ctr"/>
                      <a:r>
                        <a:rPr lang="en-US" dirty="0" smtClean="0"/>
                        <a:t>4/2</a:t>
                      </a: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endParaRPr lang="en-US" dirty="0"/>
                    </a:p>
                  </a:txBody>
                  <a:tcPr anchor="ctr"/>
                </a:tc>
                <a:tc>
                  <a:txBody>
                    <a:bodyPr/>
                    <a:lstStyle/>
                    <a:p>
                      <a:pPr algn="ctr"/>
                      <a:r>
                        <a:rPr lang="en-US" dirty="0" smtClean="0"/>
                        <a:t>4/23</a:t>
                      </a:r>
                      <a:endParaRPr lang="en-US" dirty="0"/>
                    </a:p>
                  </a:txBody>
                  <a:tcPr anchor="ctr"/>
                </a:tc>
              </a:tr>
              <a:tr h="663575">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63575">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tc>
                <a:tc>
                  <a:txBody>
                    <a:bodyPr/>
                    <a:lstStyle/>
                    <a:p>
                      <a:endParaRPr lang="en-US" dirty="0"/>
                    </a:p>
                  </a:txBody>
                  <a:tcPr/>
                </a:tc>
              </a:tr>
              <a:tr h="663575">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tc>
              </a:tr>
              <a:tr h="663575">
                <a:tc>
                  <a:txBody>
                    <a:bodyPr/>
                    <a:lstStyle/>
                    <a:p>
                      <a:r>
                        <a:rPr lang="en-US" sz="1400" dirty="0" smtClean="0">
                          <a:solidFill>
                            <a:schemeClr val="bg1"/>
                          </a:solidFill>
                        </a:rPr>
                        <a:t>Define “change” and the implications for provenance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tc>
              </a:tr>
              <a:tr h="663575">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r h="663575">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4" name="TextBox 3"/>
          <p:cNvSpPr txBox="1"/>
          <p:nvPr/>
        </p:nvSpPr>
        <p:spPr>
          <a:xfrm>
            <a:off x="213852" y="6248400"/>
            <a:ext cx="6460080"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a:t>
            </a:r>
            <a:r>
              <a:rPr lang="en-US" sz="1600" dirty="0" smtClean="0">
                <a:solidFill>
                  <a:prstClr val="black"/>
                </a:solidFill>
              </a:rPr>
              <a:t>Completed</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p:cNvSpPr/>
          <p:nvPr/>
        </p:nvSpPr>
        <p:spPr>
          <a:xfrm>
            <a:off x="3962400" y="6276575"/>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81655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42900"/>
            <a:ext cx="8229600" cy="1143000"/>
          </a:xfrm>
        </p:spPr>
        <p:txBody>
          <a:bodyPr/>
          <a:lstStyle/>
          <a:p>
            <a:r>
              <a:rPr lang="en-US" dirty="0" smtClean="0"/>
              <a:t>Tasking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21</a:t>
            </a:fld>
            <a:endParaRPr lang="en-US" dirty="0">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4776870"/>
              </p:ext>
            </p:extLst>
          </p:nvPr>
        </p:nvGraphicFramePr>
        <p:xfrm>
          <a:off x="258634" y="657929"/>
          <a:ext cx="8305800" cy="6111383"/>
        </p:xfrm>
        <a:graphic>
          <a:graphicData uri="http://schemas.openxmlformats.org/drawingml/2006/table">
            <a:tbl>
              <a:tblPr firstRow="1" bandRow="1">
                <a:tableStyleId>{5C22544A-7EE6-4342-B048-85BDC9FD1C3A}</a:tableStyleId>
              </a:tblPr>
              <a:tblGrid>
                <a:gridCol w="762000"/>
                <a:gridCol w="4775200"/>
                <a:gridCol w="2768600"/>
              </a:tblGrid>
              <a:tr h="442052">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639183">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EHR system requirements for provenance for: (NOTE: Build upon Data Elements as defined by the current Use Case)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Import (</a:t>
                      </a:r>
                      <a:r>
                        <a:rPr lang="en-US" sz="1300" b="1" kern="1200" dirty="0" smtClean="0">
                          <a:solidFill>
                            <a:srgbClr val="FF33CC"/>
                          </a:solidFill>
                          <a:effectLst/>
                          <a:latin typeface="+mn-lt"/>
                          <a:ea typeface="+mn-ea"/>
                          <a:cs typeface="+mn-cs"/>
                        </a:rPr>
                        <a:t>receivers responsibility – trust decision</a:t>
                      </a:r>
                      <a:r>
                        <a:rPr lang="en-US" sz="1300" kern="1200" dirty="0" smtClean="0">
                          <a:solidFill>
                            <a:schemeClr val="dk1"/>
                          </a:solidFill>
                          <a:effectLst/>
                          <a:latin typeface="+mn-lt"/>
                          <a:ea typeface="+mn-ea"/>
                          <a:cs typeface="+mn-cs"/>
                        </a:rPr>
                        <a:t>)</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Create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Maintain</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Export (note this is the minimum set of areas of focus based on the task force recommendations) – </a:t>
                      </a:r>
                      <a:r>
                        <a:rPr lang="en-US" sz="1300" b="1" kern="1200" dirty="0" smtClean="0">
                          <a:solidFill>
                            <a:srgbClr val="FF33CC"/>
                          </a:solidFill>
                          <a:effectLst/>
                          <a:latin typeface="+mn-lt"/>
                          <a:ea typeface="+mn-ea"/>
                          <a:cs typeface="+mn-cs"/>
                        </a:rPr>
                        <a:t>Review/examine</a:t>
                      </a:r>
                      <a:r>
                        <a:rPr lang="en-US" sz="1300" kern="1200" baseline="0" dirty="0" smtClean="0">
                          <a:solidFill>
                            <a:schemeClr val="dk1"/>
                          </a:solidFill>
                          <a:effectLst/>
                          <a:latin typeface="+mn-lt"/>
                          <a:ea typeface="+mn-ea"/>
                          <a:cs typeface="+mn-cs"/>
                        </a:rPr>
                        <a:t> </a:t>
                      </a:r>
                      <a:r>
                        <a:rPr lang="en-US" sz="1300" b="1" kern="1200" dirty="0" smtClean="0">
                          <a:solidFill>
                            <a:srgbClr val="FF33CC"/>
                          </a:solidFill>
                          <a:effectLst/>
                          <a:latin typeface="+mn-lt"/>
                          <a:ea typeface="+mn-ea"/>
                          <a:cs typeface="+mn-cs"/>
                        </a:rPr>
                        <a:t>FULL CHAIN OF TRUST</a:t>
                      </a:r>
                      <a:endParaRPr lang="en-US" sz="1300" b="1" dirty="0">
                        <a:solidFill>
                          <a:srgbClr val="FF33CC"/>
                        </a:solidFill>
                      </a:endParaRPr>
                    </a:p>
                  </a:txBody>
                  <a:tcPr/>
                </a:tc>
                <a:tc>
                  <a:txBody>
                    <a:bodyPr/>
                    <a:lstStyle/>
                    <a:p>
                      <a:r>
                        <a:rPr lang="en-US" sz="1300" kern="1200" dirty="0" smtClean="0">
                          <a:solidFill>
                            <a:schemeClr val="dk1"/>
                          </a:solidFill>
                          <a:effectLst/>
                          <a:latin typeface="+mn-lt"/>
                          <a:ea typeface="+mn-ea"/>
                          <a:cs typeface="+mn-cs"/>
                        </a:rPr>
                        <a:t>Minimum set of provenance requirements – Document (may include transaction tables/UML diagrams, DE mapping etc.)</a:t>
                      </a:r>
                    </a:p>
                    <a:p>
                      <a:endParaRPr lang="en-US" sz="1300" dirty="0"/>
                    </a:p>
                  </a:txBody>
                  <a:tcPr/>
                </a:tc>
              </a:tr>
              <a:tr h="639925">
                <a:tc>
                  <a:txBody>
                    <a:bodyPr/>
                    <a:lstStyle/>
                    <a:p>
                      <a:r>
                        <a:rPr lang="en-US" dirty="0" smtClean="0"/>
                        <a:t>2</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 1</a:t>
                      </a:r>
                      <a:r>
                        <a:rPr lang="en-US" sz="1300" kern="1200" baseline="0" dirty="0" smtClean="0">
                          <a:solidFill>
                            <a:schemeClr val="dk1"/>
                          </a:solidFill>
                          <a:effectLst/>
                          <a:latin typeface="+mn-lt"/>
                          <a:ea typeface="+mn-ea"/>
                          <a:cs typeface="+mn-cs"/>
                        </a:rPr>
                        <a:t> u</a:t>
                      </a:r>
                      <a:r>
                        <a:rPr lang="en-US" sz="1300" kern="1200" dirty="0" smtClean="0">
                          <a:solidFill>
                            <a:schemeClr val="dk1"/>
                          </a:solidFill>
                          <a:effectLst/>
                          <a:latin typeface="+mn-lt"/>
                          <a:ea typeface="+mn-ea"/>
                          <a:cs typeface="+mn-cs"/>
                        </a:rPr>
                        <a:t>sing existing candidate standards list (To be supplied)</a:t>
                      </a:r>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125174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 –</a:t>
                      </a:r>
                      <a:r>
                        <a:rPr lang="en-US" sz="1300" b="1" kern="1200" dirty="0" smtClean="0">
                          <a:solidFill>
                            <a:srgbClr val="FF33CC"/>
                          </a:solidFill>
                          <a:effectLst/>
                          <a:latin typeface="+mn-lt"/>
                          <a:ea typeface="+mn-ea"/>
                          <a:cs typeface="+mn-cs"/>
                        </a:rPr>
                        <a:t>this would be an update event</a:t>
                      </a:r>
                      <a:r>
                        <a:rPr lang="en-US" sz="1300" b="1" kern="1200" baseline="0" dirty="0" smtClean="0">
                          <a:solidFill>
                            <a:srgbClr val="FF33CC"/>
                          </a:solidFill>
                          <a:effectLst/>
                          <a:latin typeface="+mn-lt"/>
                          <a:ea typeface="+mn-ea"/>
                          <a:cs typeface="+mn-cs"/>
                        </a:rPr>
                        <a:t> and should be included in item 1</a:t>
                      </a:r>
                      <a:endParaRPr lang="en-US" sz="1300" b="1" kern="1200" dirty="0">
                        <a:solidFill>
                          <a:srgbClr val="FF33CC"/>
                        </a:solidFill>
                        <a:effectLst/>
                        <a:latin typeface="+mn-lt"/>
                        <a:ea typeface="+mn-ea"/>
                        <a:cs typeface="+mn-cs"/>
                      </a:endParaRPr>
                    </a:p>
                  </a:txBody>
                  <a:tcPr/>
                </a:tc>
                <a:tc>
                  <a:txBody>
                    <a:bodyPr/>
                    <a:lstStyle/>
                    <a:p>
                      <a:r>
                        <a:rPr lang="en-US" sz="1300" kern="1200" dirty="0" smtClean="0">
                          <a:solidFill>
                            <a:schemeClr val="dk1"/>
                          </a:solidFill>
                          <a:effectLst/>
                          <a:latin typeface="+mn-lt"/>
                          <a:ea typeface="+mn-ea"/>
                          <a:cs typeface="+mn-cs"/>
                        </a:rPr>
                        <a:t>Provide a definition of “Change” to data</a:t>
                      </a:r>
                      <a:endParaRPr lang="en-US" sz="1300" dirty="0"/>
                    </a:p>
                  </a:txBody>
                  <a:tcPr/>
                </a:tc>
              </a:tr>
              <a:tr h="947217">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a:t>
                      </a:r>
                      <a:r>
                        <a:rPr lang="en-US" sz="1300" b="1" kern="1200" dirty="0" smtClean="0">
                          <a:solidFill>
                            <a:srgbClr val="FF33CC"/>
                          </a:solidFill>
                          <a:effectLst/>
                          <a:latin typeface="+mn-lt"/>
                          <a:ea typeface="+mn-ea"/>
                          <a:cs typeface="+mn-cs"/>
                        </a:rPr>
                        <a:t>? (evidence of where data came from and provenance of the data…explore this)</a:t>
                      </a:r>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655239">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102782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Commenting on Data Elements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22</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1577"/>
            <a:ext cx="6528391" cy="2244610"/>
          </a:xfrm>
          <a:prstGeom prst="rect">
            <a:avLst/>
          </a:prstGeom>
          <a:ln>
            <a:solidFill>
              <a:schemeClr val="tx1">
                <a:lumMod val="65000"/>
                <a:lumOff val="35000"/>
              </a:schemeClr>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0629" y="2558481"/>
            <a:ext cx="4666667" cy="2552381"/>
          </a:xfrm>
          <a:prstGeom prst="rect">
            <a:avLst/>
          </a:prstGeom>
          <a:ln>
            <a:solidFill>
              <a:schemeClr val="tx1">
                <a:lumMod val="65000"/>
                <a:lumOff val="35000"/>
              </a:schemeClr>
            </a:solidFill>
          </a:ln>
        </p:spPr>
      </p:pic>
      <p:sp>
        <p:nvSpPr>
          <p:cNvPr id="10" name="Oval 9"/>
          <p:cNvSpPr/>
          <p:nvPr/>
        </p:nvSpPr>
        <p:spPr>
          <a:xfrm>
            <a:off x="2498652" y="2636874"/>
            <a:ext cx="606056" cy="340242"/>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ular Callout 10"/>
          <p:cNvSpPr/>
          <p:nvPr/>
        </p:nvSpPr>
        <p:spPr>
          <a:xfrm>
            <a:off x="5265361" y="1111577"/>
            <a:ext cx="2090782" cy="826405"/>
          </a:xfrm>
          <a:prstGeom prst="wedgeRoundRectCallout">
            <a:avLst>
              <a:gd name="adj1" fmla="val -109096"/>
              <a:gd name="adj2" fmla="val 109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From the DPROV wiki homepage</a:t>
            </a:r>
            <a:endParaRPr lang="en-US" b="1" dirty="0"/>
          </a:p>
        </p:txBody>
      </p:sp>
      <p:sp>
        <p:nvSpPr>
          <p:cNvPr id="12" name="Rounded Rectangular Callout 11"/>
          <p:cNvSpPr/>
          <p:nvPr/>
        </p:nvSpPr>
        <p:spPr>
          <a:xfrm>
            <a:off x="7053218" y="1937983"/>
            <a:ext cx="2090782" cy="1112094"/>
          </a:xfrm>
          <a:prstGeom prst="wedgeRoundRectCallout">
            <a:avLst>
              <a:gd name="adj1" fmla="val -45778"/>
              <a:gd name="adj2" fmla="val 1019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Or From the System Requirements Wiki Page</a:t>
            </a:r>
            <a:endParaRPr lang="en-US" b="1" dirty="0"/>
          </a:p>
        </p:txBody>
      </p:sp>
      <p:sp>
        <p:nvSpPr>
          <p:cNvPr id="13" name="Left Arrow 12"/>
          <p:cNvSpPr/>
          <p:nvPr/>
        </p:nvSpPr>
        <p:spPr>
          <a:xfrm rot="1476128">
            <a:off x="5493454" y="3080314"/>
            <a:ext cx="1739449" cy="347621"/>
          </a:xfrm>
          <a:prstGeom prst="leftArrow">
            <a:avLst>
              <a:gd name="adj1" fmla="val 11636"/>
              <a:gd name="adj2" fmla="val 58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998" y="3547315"/>
            <a:ext cx="4927363" cy="3127093"/>
          </a:xfrm>
          <a:prstGeom prst="rect">
            <a:avLst/>
          </a:prstGeom>
          <a:ln>
            <a:solidFill>
              <a:schemeClr val="tx1">
                <a:lumMod val="65000"/>
                <a:lumOff val="35000"/>
              </a:schemeClr>
            </a:solidFill>
          </a:ln>
        </p:spPr>
      </p:pic>
      <p:sp>
        <p:nvSpPr>
          <p:cNvPr id="14" name="Rounded Rectangular Callout 13"/>
          <p:cNvSpPr/>
          <p:nvPr/>
        </p:nvSpPr>
        <p:spPr>
          <a:xfrm>
            <a:off x="5408571" y="4942765"/>
            <a:ext cx="2090782" cy="1112094"/>
          </a:xfrm>
          <a:prstGeom prst="wedgeRoundRectCallout">
            <a:avLst>
              <a:gd name="adj1" fmla="val -116929"/>
              <a:gd name="adj2" fmla="val -244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Download the spreadsheet and complete the comment form</a:t>
            </a:r>
            <a:endParaRPr lang="en-US" b="1" dirty="0"/>
          </a:p>
        </p:txBody>
      </p:sp>
    </p:spTree>
    <p:extLst>
      <p:ext uri="{BB962C8B-B14F-4D97-AF65-F5344CB8AC3E}">
        <p14:creationId xmlns:p14="http://schemas.microsoft.com/office/powerpoint/2010/main" val="878033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RECAP: Minimum Set of Requirements </a:t>
            </a:r>
            <a:br>
              <a:rPr lang="en-US" dirty="0" smtClean="0"/>
            </a:br>
            <a:r>
              <a:rPr lang="en-US" dirty="0" smtClean="0"/>
              <a:t>to Review</a:t>
            </a:r>
            <a:endParaRPr lang="en-US" dirty="0"/>
          </a:p>
        </p:txBody>
      </p:sp>
      <p:sp>
        <p:nvSpPr>
          <p:cNvPr id="3" name="Content Placeholder 2"/>
          <p:cNvSpPr>
            <a:spLocks noGrp="1"/>
          </p:cNvSpPr>
          <p:nvPr>
            <p:ph idx="1"/>
          </p:nvPr>
        </p:nvSpPr>
        <p:spPr>
          <a:xfrm>
            <a:off x="457200" y="1600200"/>
            <a:ext cx="8229600" cy="4943104"/>
          </a:xfrm>
        </p:spPr>
        <p:txBody>
          <a:bodyPr>
            <a:normAutofit fontScale="55000" lnSpcReduction="20000"/>
          </a:bodyPr>
          <a:lstStyle/>
          <a:p>
            <a:pPr marL="0" indent="0">
              <a:buNone/>
            </a:pPr>
            <a:r>
              <a:rPr lang="en-US" dirty="0"/>
              <a:t>Identifying provenance requirements of an EHR system – what are the events we expect them to manage</a:t>
            </a:r>
          </a:p>
          <a:p>
            <a:r>
              <a:rPr lang="en-US" b="1" dirty="0" smtClean="0">
                <a:solidFill>
                  <a:srgbClr val="C00000"/>
                </a:solidFill>
              </a:rPr>
              <a:t>Import</a:t>
            </a:r>
            <a:r>
              <a:rPr lang="en-US" dirty="0" smtClean="0">
                <a:solidFill>
                  <a:srgbClr val="7030A0"/>
                </a:solidFill>
              </a:rPr>
              <a:t>- New Artifact Arrived  (decomposing/disassembling content prior to accepting/putting in EHR record and then maintain)</a:t>
            </a:r>
            <a:endParaRPr lang="en-US" dirty="0">
              <a:solidFill>
                <a:srgbClr val="7030A0"/>
              </a:solidFill>
            </a:endParaRPr>
          </a:p>
          <a:p>
            <a:pPr lvl="1"/>
            <a:r>
              <a:rPr lang="en-US" sz="2900" dirty="0" smtClean="0">
                <a:solidFill>
                  <a:srgbClr val="7030A0"/>
                </a:solidFill>
              </a:rPr>
              <a:t>Decompose (include verification by human to make reliability judgment)</a:t>
            </a:r>
          </a:p>
          <a:p>
            <a:pPr lvl="1"/>
            <a:r>
              <a:rPr lang="en-US" sz="2900" dirty="0" smtClean="0">
                <a:solidFill>
                  <a:srgbClr val="7030A0"/>
                </a:solidFill>
              </a:rPr>
              <a:t>Disassemble to incorporate into EHR</a:t>
            </a:r>
          </a:p>
          <a:p>
            <a:r>
              <a:rPr lang="en-US" i="1" dirty="0" smtClean="0"/>
              <a:t>Use or View- show all detailed data</a:t>
            </a:r>
          </a:p>
          <a:p>
            <a:r>
              <a:rPr lang="en-US" b="1" dirty="0" smtClean="0">
                <a:solidFill>
                  <a:srgbClr val="C00000"/>
                </a:solidFill>
              </a:rPr>
              <a:t>Create</a:t>
            </a:r>
          </a:p>
          <a:p>
            <a:r>
              <a:rPr lang="en-US" dirty="0" smtClean="0"/>
              <a:t>Update</a:t>
            </a:r>
          </a:p>
          <a:p>
            <a:r>
              <a:rPr lang="en-US" b="1" dirty="0" smtClean="0">
                <a:solidFill>
                  <a:srgbClr val="C00000"/>
                </a:solidFill>
              </a:rPr>
              <a:t>Maintain</a:t>
            </a:r>
            <a:r>
              <a:rPr lang="en-US" b="1" dirty="0" smtClean="0"/>
              <a:t> </a:t>
            </a:r>
            <a:r>
              <a:rPr lang="en-US" dirty="0" smtClean="0">
                <a:solidFill>
                  <a:srgbClr val="0070C0"/>
                </a:solidFill>
              </a:rPr>
              <a:t>(not necessarily a provenance event as we have already created and updated which are provenance event)</a:t>
            </a:r>
            <a:endParaRPr lang="en-US" dirty="0">
              <a:solidFill>
                <a:srgbClr val="0070C0"/>
              </a:solidFill>
            </a:endParaRPr>
          </a:p>
          <a:p>
            <a:pPr lvl="1"/>
            <a:r>
              <a:rPr lang="en-US" sz="2900" dirty="0" smtClean="0">
                <a:solidFill>
                  <a:srgbClr val="0070C0"/>
                </a:solidFill>
              </a:rPr>
              <a:t>Compose Content (as done in EHR system)</a:t>
            </a:r>
          </a:p>
          <a:p>
            <a:pPr lvl="1"/>
            <a:r>
              <a:rPr lang="en-US" sz="2900" dirty="0" smtClean="0">
                <a:solidFill>
                  <a:srgbClr val="0070C0"/>
                </a:solidFill>
              </a:rPr>
              <a:t>Assemble Composed Content (as done in EHR system)</a:t>
            </a:r>
          </a:p>
          <a:p>
            <a:r>
              <a:rPr lang="en-US" b="1" dirty="0" smtClean="0">
                <a:solidFill>
                  <a:srgbClr val="C00000"/>
                </a:solidFill>
              </a:rPr>
              <a:t>Export</a:t>
            </a:r>
            <a:r>
              <a:rPr lang="en-US" dirty="0" smtClean="0"/>
              <a:t> – </a:t>
            </a:r>
            <a:r>
              <a:rPr lang="en-US" dirty="0" smtClean="0">
                <a:solidFill>
                  <a:srgbClr val="0070C0"/>
                </a:solidFill>
              </a:rPr>
              <a:t>Artifact ready to go (Transmit perhaps Information Interchange)</a:t>
            </a:r>
          </a:p>
          <a:p>
            <a:endParaRPr lang="en-US" dirty="0"/>
          </a:p>
          <a:p>
            <a:r>
              <a:rPr lang="en-US" sz="3400" b="1" dirty="0" smtClean="0"/>
              <a:t>NOTES:</a:t>
            </a:r>
          </a:p>
          <a:p>
            <a:pPr lvl="1"/>
            <a:r>
              <a:rPr lang="en-US" dirty="0" smtClean="0"/>
              <a:t>Assembling  </a:t>
            </a:r>
            <a:r>
              <a:rPr lang="en-US" dirty="0" smtClean="0"/>
              <a:t>= done by software</a:t>
            </a:r>
          </a:p>
          <a:p>
            <a:pPr lvl="1"/>
            <a:r>
              <a:rPr lang="en-US" dirty="0" smtClean="0"/>
              <a:t>Compose = done by human and software</a:t>
            </a:r>
            <a:r>
              <a:rPr lang="en-US" dirty="0"/>
              <a:t> </a:t>
            </a:r>
          </a:p>
          <a:p>
            <a:pPr lvl="1"/>
            <a:r>
              <a:rPr lang="en-US" i="1" dirty="0" smtClean="0"/>
              <a:t>Policy committee – viewing and accounting of disclosers  - if no change to clinical data</a:t>
            </a:r>
          </a:p>
          <a:p>
            <a:endParaRPr lang="en-US" i="1"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23</a:t>
            </a:fld>
            <a:endParaRPr lang="en-US" dirty="0"/>
          </a:p>
        </p:txBody>
      </p:sp>
      <p:sp>
        <p:nvSpPr>
          <p:cNvPr id="5" name="Rounded Rectangular Callout 4"/>
          <p:cNvSpPr/>
          <p:nvPr/>
        </p:nvSpPr>
        <p:spPr>
          <a:xfrm>
            <a:off x="7327074" y="2288969"/>
            <a:ext cx="1664526" cy="866899"/>
          </a:xfrm>
          <a:prstGeom prst="wedgeRoundRectCallout">
            <a:avLst>
              <a:gd name="adj1" fmla="val -96641"/>
              <a:gd name="adj2" fmla="val 775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t>Out of Scope: 3</a:t>
            </a:r>
            <a:r>
              <a:rPr lang="en-US" sz="1200" b="1" baseline="30000" dirty="0" smtClean="0"/>
              <a:t>rd</a:t>
            </a:r>
            <a:r>
              <a:rPr lang="en-US" sz="1200" b="1" dirty="0" smtClean="0"/>
              <a:t> Parties (e.g. HIEs third party assemblers et)</a:t>
            </a:r>
            <a:endParaRPr lang="en-US" sz="1200" b="1" dirty="0"/>
          </a:p>
        </p:txBody>
      </p:sp>
      <p:sp>
        <p:nvSpPr>
          <p:cNvPr id="6" name="Rectangle 5"/>
          <p:cNvSpPr/>
          <p:nvPr/>
        </p:nvSpPr>
        <p:spPr>
          <a:xfrm>
            <a:off x="6994566" y="1170709"/>
            <a:ext cx="433449" cy="24938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528956" y="1079956"/>
            <a:ext cx="1615044" cy="430887"/>
          </a:xfrm>
          <a:prstGeom prst="rect">
            <a:avLst/>
          </a:prstGeom>
          <a:noFill/>
        </p:spPr>
        <p:txBody>
          <a:bodyPr wrap="square" rtlCol="0">
            <a:spAutoFit/>
          </a:bodyPr>
          <a:lstStyle/>
          <a:p>
            <a:r>
              <a:rPr lang="en-US" sz="1050" dirty="0" smtClean="0">
                <a:solidFill>
                  <a:schemeClr val="tx1">
                    <a:lumMod val="75000"/>
                    <a:lumOff val="25000"/>
                  </a:schemeClr>
                </a:solidFill>
              </a:rPr>
              <a:t>= as identified by the SC Task Force</a:t>
            </a:r>
            <a:endParaRPr lang="en-US" sz="1050" dirty="0">
              <a:solidFill>
                <a:schemeClr val="tx1">
                  <a:lumMod val="75000"/>
                  <a:lumOff val="25000"/>
                </a:schemeClr>
              </a:solidFill>
            </a:endParaRPr>
          </a:p>
        </p:txBody>
      </p:sp>
    </p:spTree>
    <p:extLst>
      <p:ext uri="{BB962C8B-B14F-4D97-AF65-F5344CB8AC3E}">
        <p14:creationId xmlns:p14="http://schemas.microsoft.com/office/powerpoint/2010/main" val="730623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3" name="Content Placeholder 2"/>
          <p:cNvSpPr>
            <a:spLocks noGrp="1"/>
          </p:cNvSpPr>
          <p:nvPr>
            <p:ph idx="1"/>
          </p:nvPr>
        </p:nvSpPr>
        <p:spPr/>
        <p:txBody>
          <a:bodyPr>
            <a:normAutofit/>
          </a:bodyPr>
          <a:lstStyle/>
          <a:p>
            <a:r>
              <a:rPr lang="en-US" sz="2800" dirty="0" smtClean="0">
                <a:solidFill>
                  <a:schemeClr val="tx1">
                    <a:lumMod val="75000"/>
                    <a:lumOff val="25000"/>
                  </a:schemeClr>
                </a:solidFill>
              </a:rPr>
              <a:t>Chain of Trust </a:t>
            </a:r>
            <a:r>
              <a:rPr lang="en-US" sz="2800" dirty="0" smtClean="0">
                <a:solidFill>
                  <a:schemeClr val="tx1">
                    <a:lumMod val="75000"/>
                    <a:lumOff val="25000"/>
                  </a:schemeClr>
                </a:solidFill>
              </a:rPr>
              <a:t> </a:t>
            </a:r>
          </a:p>
          <a:p>
            <a:pPr lvl="1"/>
            <a:r>
              <a:rPr lang="en-US" sz="2400" dirty="0" smtClean="0">
                <a:solidFill>
                  <a:schemeClr val="tx1">
                    <a:lumMod val="75000"/>
                    <a:lumOff val="25000"/>
                  </a:schemeClr>
                </a:solidFill>
              </a:rPr>
              <a:t>Point to point exchange – A-B</a:t>
            </a:r>
          </a:p>
          <a:p>
            <a:pPr lvl="2"/>
            <a:r>
              <a:rPr lang="en-US" sz="2000" dirty="0" smtClean="0">
                <a:solidFill>
                  <a:schemeClr val="tx1">
                    <a:lumMod val="75000"/>
                    <a:lumOff val="25000"/>
                  </a:schemeClr>
                </a:solidFill>
              </a:rPr>
              <a:t>Once point B has the information the process starts over again</a:t>
            </a:r>
            <a:endParaRPr lang="en-US" sz="2000" dirty="0" smtClean="0">
              <a:solidFill>
                <a:schemeClr val="tx1">
                  <a:lumMod val="75000"/>
                  <a:lumOff val="25000"/>
                </a:schemeClr>
              </a:solidFill>
            </a:endParaRPr>
          </a:p>
          <a:p>
            <a:r>
              <a:rPr lang="en-US" sz="2800" dirty="0" smtClean="0">
                <a:solidFill>
                  <a:schemeClr val="tx1">
                    <a:lumMod val="75000"/>
                    <a:lumOff val="25000"/>
                  </a:schemeClr>
                </a:solidFill>
              </a:rPr>
              <a:t>Need minimum definition of “traceability concepts” – </a:t>
            </a:r>
            <a:r>
              <a:rPr lang="en-US" sz="2400" dirty="0" smtClean="0">
                <a:solidFill>
                  <a:schemeClr val="tx1">
                    <a:lumMod val="75000"/>
                    <a:lumOff val="25000"/>
                  </a:schemeClr>
                </a:solidFill>
              </a:rPr>
              <a:t>cannot be presumed to exist in all existing systems</a:t>
            </a:r>
            <a:endParaRPr lang="en-US" sz="24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24</a:t>
            </a:fld>
            <a:endParaRPr lang="en-US" dirty="0"/>
          </a:p>
        </p:txBody>
      </p:sp>
    </p:spTree>
    <p:extLst>
      <p:ext uri="{BB962C8B-B14F-4D97-AF65-F5344CB8AC3E}">
        <p14:creationId xmlns:p14="http://schemas.microsoft.com/office/powerpoint/2010/main" val="2088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2"/>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p>
          <a:p>
            <a:r>
              <a:rPr lang="en-US" sz="3700" dirty="0" smtClean="0"/>
              <a:t>Sex </a:t>
            </a:r>
            <a:endParaRPr lang="en-US" sz="3700" dirty="0"/>
          </a:p>
          <a:p>
            <a:r>
              <a:rPr lang="en-US" sz="3700" dirty="0" smtClean="0"/>
              <a:t>Date </a:t>
            </a:r>
            <a:r>
              <a:rPr lang="en-US" sz="3700" dirty="0"/>
              <a:t>of birth </a:t>
            </a: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25</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3"/>
              </a:rPr>
              <a:t>https://</a:t>
            </a:r>
            <a:r>
              <a:rPr lang="en-US" sz="4800" b="1" dirty="0" smtClean="0">
                <a:hlinkClick r:id="rId3"/>
              </a:rPr>
              <a:t>s3.amazonaws.com/public-inspection.federalregister.gov/2015-06612.pdf</a:t>
            </a:r>
            <a:r>
              <a:rPr lang="en-US" sz="4800" b="1" dirty="0" smtClean="0"/>
              <a:t> </a:t>
            </a:r>
          </a:p>
          <a:p>
            <a:r>
              <a:rPr lang="en-US" sz="4800" dirty="0" smtClean="0"/>
              <a:t>TIN</a:t>
            </a:r>
            <a:endParaRPr lang="en-US" sz="4800" dirty="0"/>
          </a:p>
          <a:p>
            <a:r>
              <a:rPr lang="en-US" sz="4800" dirty="0" smtClean="0"/>
              <a:t>NPI</a:t>
            </a:r>
            <a:endParaRPr lang="en-US" sz="4800" dirty="0"/>
          </a:p>
          <a:p>
            <a:r>
              <a:rPr lang="en-US" sz="4800" dirty="0" smtClean="0"/>
              <a:t>Provider type</a:t>
            </a:r>
            <a:endParaRPr lang="en-US" sz="4800" dirty="0"/>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err="1" smtClean="0"/>
              <a:t>Editionof</a:t>
            </a:r>
            <a:r>
              <a:rPr lang="en-US" sz="4800" dirty="0" smtClean="0"/>
              <a:t>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 </a:t>
            </a:r>
          </a:p>
          <a:p>
            <a:endParaRPr lang="en-US" dirty="0"/>
          </a:p>
        </p:txBody>
      </p:sp>
    </p:spTree>
    <p:extLst>
      <p:ext uri="{BB962C8B-B14F-4D97-AF65-F5344CB8AC3E}">
        <p14:creationId xmlns:p14="http://schemas.microsoft.com/office/powerpoint/2010/main" val="399997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Discussion – What will we use?</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schemeClr>
                </a:solidFill>
              </a:rPr>
              <a:t>Define: </a:t>
            </a:r>
          </a:p>
          <a:p>
            <a:pPr lvl="1"/>
            <a:r>
              <a:rPr lang="en-US" dirty="0" smtClean="0">
                <a:solidFill>
                  <a:schemeClr val="tx1">
                    <a:lumMod val="75000"/>
                    <a:lumOff val="25000"/>
                  </a:schemeClr>
                </a:solidFill>
              </a:rPr>
              <a:t>Author</a:t>
            </a:r>
          </a:p>
          <a:p>
            <a:pPr lvl="1"/>
            <a:r>
              <a:rPr lang="en-US" dirty="0" smtClean="0">
                <a:solidFill>
                  <a:schemeClr val="tx1">
                    <a:lumMod val="75000"/>
                    <a:lumOff val="25000"/>
                  </a:schemeClr>
                </a:solidFill>
              </a:rPr>
              <a:t>Legal Authenticator</a:t>
            </a:r>
          </a:p>
          <a:p>
            <a:pPr lvl="1"/>
            <a:r>
              <a:rPr lang="en-US" dirty="0" smtClean="0">
                <a:solidFill>
                  <a:schemeClr val="tx1">
                    <a:lumMod val="75000"/>
                    <a:lumOff val="25000"/>
                  </a:schemeClr>
                </a:solidFill>
              </a:rPr>
              <a:t>Attester</a:t>
            </a:r>
          </a:p>
          <a:p>
            <a:r>
              <a:rPr lang="en-US" dirty="0" smtClean="0">
                <a:solidFill>
                  <a:schemeClr val="tx1">
                    <a:lumMod val="75000"/>
                    <a:lumOff val="25000"/>
                  </a:schemeClr>
                </a:solidFill>
              </a:rPr>
              <a:t>For our purposes how will we define these (will the be RIM based or some other standard/industry based for example AHIMA?)</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26</a:t>
            </a:fld>
            <a:endParaRPr lang="en-US" dirty="0"/>
          </a:p>
        </p:txBody>
      </p:sp>
    </p:spTree>
    <p:extLst>
      <p:ext uri="{BB962C8B-B14F-4D97-AF65-F5344CB8AC3E}">
        <p14:creationId xmlns:p14="http://schemas.microsoft.com/office/powerpoint/2010/main" val="38086221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Requirements Matrix</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wiki.siframework.org/Data+Provenance+Sub-Work+Groups</a:t>
            </a:r>
            <a:r>
              <a:rPr lang="en-US" dirty="0" smtClean="0"/>
              <a:t> </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27</a:t>
            </a:fld>
            <a:endParaRPr lang="en-US" dirty="0"/>
          </a:p>
        </p:txBody>
      </p:sp>
    </p:spTree>
    <p:extLst>
      <p:ext uri="{BB962C8B-B14F-4D97-AF65-F5344CB8AC3E}">
        <p14:creationId xmlns:p14="http://schemas.microsoft.com/office/powerpoint/2010/main" val="3936496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dirty="0">
                <a:solidFill>
                  <a:schemeClr val="tx1">
                    <a:lumMod val="65000"/>
                    <a:lumOff val="35000"/>
                  </a:schemeClr>
                </a:solidFill>
              </a:rPr>
              <a:t>Join us </a:t>
            </a:r>
            <a:r>
              <a:rPr lang="en-US" sz="2400" dirty="0" smtClean="0">
                <a:solidFill>
                  <a:schemeClr val="tx1">
                    <a:lumMod val="65000"/>
                    <a:lumOff val="35000"/>
                  </a:schemeClr>
                </a:solidFill>
              </a:rPr>
              <a:t>on our next all hands meeting</a:t>
            </a:r>
          </a:p>
          <a:p>
            <a:pPr lvl="1"/>
            <a:r>
              <a:rPr lang="en-US" sz="1800" dirty="0" smtClean="0">
                <a:solidFill>
                  <a:schemeClr val="tx1">
                    <a:lumMod val="65000"/>
                    <a:lumOff val="35000"/>
                  </a:schemeClr>
                </a:solidFill>
              </a:rPr>
              <a:t>April 9</a:t>
            </a:r>
            <a:r>
              <a:rPr lang="en-US" sz="1800" baseline="30000" dirty="0" smtClean="0">
                <a:solidFill>
                  <a:schemeClr val="tx1">
                    <a:lumMod val="65000"/>
                    <a:lumOff val="35000"/>
                  </a:schemeClr>
                </a:solidFill>
              </a:rPr>
              <a:t>th</a:t>
            </a:r>
            <a:r>
              <a:rPr lang="en-US" sz="1800" dirty="0" smtClean="0">
                <a:solidFill>
                  <a:schemeClr val="tx1">
                    <a:lumMod val="65000"/>
                    <a:lumOff val="35000"/>
                  </a:schemeClr>
                </a:solidFill>
              </a:rPr>
              <a:t>  </a:t>
            </a:r>
            <a:r>
              <a:rPr lang="en-US" sz="1800" dirty="0" smtClean="0">
                <a:solidFill>
                  <a:schemeClr val="tx1">
                    <a:lumMod val="65000"/>
                    <a:lumOff val="35000"/>
                  </a:schemeClr>
                </a:solidFill>
              </a:rPr>
              <a:t>from </a:t>
            </a:r>
            <a:r>
              <a:rPr lang="en-US" sz="1800" b="1" dirty="0" smtClean="0">
                <a:solidFill>
                  <a:schemeClr val="tx1">
                    <a:lumMod val="65000"/>
                    <a:lumOff val="35000"/>
                  </a:schemeClr>
                </a:solidFill>
              </a:rPr>
              <a:t>2:00 -3:30 pm ET </a:t>
            </a:r>
          </a:p>
          <a:p>
            <a:r>
              <a:rPr lang="en-US" sz="1800" dirty="0">
                <a:solidFill>
                  <a:schemeClr val="tx1">
                    <a:lumMod val="65000"/>
                    <a:lumOff val="35000"/>
                  </a:schemeClr>
                </a:solidFill>
                <a:hlinkClick r:id="rId2"/>
              </a:rPr>
              <a:t>http://</a:t>
            </a:r>
            <a:r>
              <a:rPr lang="en-US" sz="1800" dirty="0" smtClean="0">
                <a:solidFill>
                  <a:schemeClr val="tx1">
                    <a:lumMod val="65000"/>
                    <a:lumOff val="35000"/>
                  </a:schemeClr>
                </a:solidFill>
                <a:hlinkClick r:id="rId2"/>
              </a:rPr>
              <a:t>wiki.siframework.org/Data+Provenance+Initiative</a:t>
            </a:r>
            <a:r>
              <a:rPr lang="en-US" sz="1800" dirty="0" smtClean="0">
                <a:solidFill>
                  <a:schemeClr val="tx1">
                    <a:lumMod val="65000"/>
                    <a:lumOff val="35000"/>
                  </a:schemeClr>
                </a:solidFill>
              </a:rPr>
              <a:t> </a:t>
            </a:r>
          </a:p>
          <a:p>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28</a:t>
            </a:fld>
            <a:endParaRPr lang="en-US" sz="1400" dirty="0"/>
          </a:p>
        </p:txBody>
      </p:sp>
    </p:spTree>
    <p:extLst>
      <p:ext uri="{BB962C8B-B14F-4D97-AF65-F5344CB8AC3E}">
        <p14:creationId xmlns:p14="http://schemas.microsoft.com/office/powerpoint/2010/main" val="2474005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Connor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a:t>
            </a:r>
            <a:r>
              <a:rPr lang="en-US" sz="1800" dirty="0" err="1" smtClean="0">
                <a:solidFill>
                  <a:schemeClr val="tx1">
                    <a:lumMod val="65000"/>
                    <a:lumOff val="35000"/>
                  </a:schemeClr>
                </a:solidFill>
                <a:ea typeface="ＭＳ Ｐゴシック"/>
                <a:cs typeface="Arial" panose="020B0604020202020204" pitchFamily="34" charset="0"/>
              </a:rPr>
              <a:t>Perri</a:t>
            </a:r>
            <a:r>
              <a:rPr lang="en-US" sz="1800" dirty="0" smtClean="0">
                <a:solidFill>
                  <a:schemeClr val="tx1">
                    <a:lumMod val="65000"/>
                    <a:lumOff val="35000"/>
                  </a:schemeClr>
                </a:solidFill>
                <a:ea typeface="ＭＳ Ｐゴシック"/>
                <a:cs typeface="Arial" panose="020B0604020202020204" pitchFamily="34" charset="0"/>
              </a:rPr>
              <a:t>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
            </a:r>
            <a:r>
              <a:rPr lang="en-US" sz="1800" dirty="0" err="1" smtClean="0">
                <a:solidFill>
                  <a:schemeClr val="tx1">
                    <a:lumMod val="65000"/>
                    <a:lumOff val="35000"/>
                  </a:schemeClr>
                </a:solidFill>
              </a:rPr>
              <a:t>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err="1" smtClean="0">
                <a:solidFill>
                  <a:schemeClr val="tx1">
                    <a:lumMod val="65000"/>
                    <a:lumOff val="35000"/>
                  </a:schemeClr>
                </a:solidFill>
                <a:ea typeface="ＭＳ Ｐゴシック"/>
                <a:cs typeface="Arial" panose="020B0604020202020204" pitchFamily="34" charset="0"/>
              </a:rPr>
              <a:t>Apurva</a:t>
            </a:r>
            <a:r>
              <a:rPr lang="en-US" sz="1800" dirty="0" smtClean="0">
                <a:solidFill>
                  <a:schemeClr val="tx1">
                    <a:lumMod val="65000"/>
                    <a:lumOff val="35000"/>
                  </a:schemeClr>
                </a:solidFill>
                <a:ea typeface="ＭＳ Ｐゴシック"/>
                <a:cs typeface="Arial" panose="020B0604020202020204" pitchFamily="34" charset="0"/>
              </a:rPr>
              <a:t>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29</a:t>
            </a:fld>
            <a:endParaRPr lang="en-US" dirty="0"/>
          </a:p>
        </p:txBody>
      </p:sp>
    </p:spTree>
    <p:extLst>
      <p:ext uri="{BB962C8B-B14F-4D97-AF65-F5344CB8AC3E}">
        <p14:creationId xmlns:p14="http://schemas.microsoft.com/office/powerpoint/2010/main" val="1955724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210154"/>
              </p:ext>
            </p:extLst>
          </p:nvPr>
        </p:nvGraphicFramePr>
        <p:xfrm>
          <a:off x="457200" y="1371600"/>
          <a:ext cx="8229600" cy="185420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baseline="0" dirty="0" smtClean="0"/>
                        <a:t>Announcements</a:t>
                      </a:r>
                    </a:p>
                  </a:txBody>
                  <a:tcPr/>
                </a:tc>
                <a:tc>
                  <a:txBody>
                    <a:bodyPr/>
                    <a:lstStyle/>
                    <a:p>
                      <a:r>
                        <a:rPr lang="en-US" dirty="0" smtClean="0"/>
                        <a:t>5</a:t>
                      </a:r>
                      <a:r>
                        <a:rPr lang="en-US" baseline="0" dirty="0" smtClean="0"/>
                        <a:t>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Interchange</a:t>
                      </a:r>
                      <a:r>
                        <a:rPr lang="en-US" baseline="0" dirty="0" smtClean="0"/>
                        <a:t>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System</a:t>
                      </a:r>
                      <a:r>
                        <a:rPr lang="en-US" baseline="0" dirty="0" smtClean="0"/>
                        <a:t> Requirements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Next Steps/Wrap Up</a:t>
                      </a:r>
                    </a:p>
                  </a:txBody>
                  <a:tcPr/>
                </a:tc>
                <a:tc>
                  <a:txBody>
                    <a:bodyPr/>
                    <a:lstStyle/>
                    <a:p>
                      <a:r>
                        <a:rPr lang="en-US" dirty="0" smtClean="0"/>
                        <a:t>5 minutes</a:t>
                      </a:r>
                      <a:endParaRPr lang="en-US" dirty="0"/>
                    </a:p>
                  </a:txBody>
                  <a:tcPr/>
                </a:tc>
              </a:tr>
            </a:tbl>
          </a:graphicData>
        </a:graphic>
      </p:graphicFrame>
    </p:spTree>
    <p:extLst>
      <p:ext uri="{BB962C8B-B14F-4D97-AF65-F5344CB8AC3E}">
        <p14:creationId xmlns:p14="http://schemas.microsoft.com/office/powerpoint/2010/main" val="197845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Requirements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30</a:t>
            </a:fld>
            <a:endParaRPr lang="en-US" dirty="0"/>
          </a:p>
        </p:txBody>
      </p:sp>
    </p:spTree>
    <p:extLst>
      <p:ext uri="{BB962C8B-B14F-4D97-AF65-F5344CB8AC3E}">
        <p14:creationId xmlns:p14="http://schemas.microsoft.com/office/powerpoint/2010/main" val="347996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77500" lnSpcReduction="20000"/>
          </a:bodyPr>
          <a:lstStyle/>
          <a:p>
            <a:r>
              <a:rPr lang="en-US" sz="2400" b="1" dirty="0" smtClean="0">
                <a:solidFill>
                  <a:srgbClr val="FF33CC"/>
                </a:solidFill>
              </a:rPr>
              <a:t>To address the priority areas recommended by the Task Force, the HITSC recommends:</a:t>
            </a:r>
          </a:p>
          <a:p>
            <a:pPr lvl="1"/>
            <a:r>
              <a:rPr lang="en-US" sz="2000" dirty="0" smtClean="0">
                <a:solidFill>
                  <a:srgbClr val="FF33CC"/>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rgbClr val="FF33CC"/>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b="1"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1700" b="1" dirty="0" smtClean="0">
                <a:solidFill>
                  <a:schemeClr val="tx1">
                    <a:lumMod val="65000"/>
                    <a:lumOff val="35000"/>
                  </a:schemeClr>
                </a:solidFill>
              </a:rPr>
              <a:t>When being exchanged between EHRs</a:t>
            </a:r>
          </a:p>
          <a:p>
            <a:pPr lvl="2"/>
            <a:endParaRPr lang="en-US" sz="1200" b="1" dirty="0">
              <a:solidFill>
                <a:schemeClr val="tx1">
                  <a:lumMod val="65000"/>
                  <a:lumOff val="35000"/>
                </a:schemeClr>
              </a:solidFill>
            </a:endParaRPr>
          </a:p>
          <a:p>
            <a:r>
              <a:rPr lang="en-US" sz="2400" b="1" dirty="0" smtClean="0">
                <a:solidFill>
                  <a:schemeClr val="tx1">
                    <a:lumMod val="65000"/>
                    <a:lumOff val="35000"/>
                  </a:schemeClr>
                </a:solidFill>
              </a:rPr>
              <a:t>Per the task force recommendations: assume that what is already in the EHR is good</a:t>
            </a:r>
          </a:p>
          <a:p>
            <a:pPr lvl="1"/>
            <a:r>
              <a:rPr lang="en-US" sz="2200" b="1" dirty="0" smtClean="0">
                <a:solidFill>
                  <a:schemeClr val="tx1">
                    <a:lumMod val="65000"/>
                    <a:lumOff val="35000"/>
                  </a:schemeClr>
                </a:solidFill>
              </a:rPr>
              <a:t>Our analysis should start from this point and this assumption</a:t>
            </a:r>
          </a:p>
          <a:p>
            <a:r>
              <a:rPr lang="en-US" sz="2600" b="1" dirty="0" smtClean="0">
                <a:solidFill>
                  <a:schemeClr val="tx1">
                    <a:lumMod val="65000"/>
                    <a:lumOff val="35000"/>
                  </a:schemeClr>
                </a:solidFill>
              </a:rPr>
              <a:t>Functions of the EHR can include:</a:t>
            </a:r>
          </a:p>
          <a:p>
            <a:pPr lvl="1"/>
            <a:r>
              <a:rPr lang="en-US" sz="2200" b="1" dirty="0" smtClean="0">
                <a:solidFill>
                  <a:schemeClr val="tx1">
                    <a:lumMod val="65000"/>
                    <a:lumOff val="35000"/>
                  </a:schemeClr>
                </a:solidFill>
              </a:rPr>
              <a:t>Creating new data (adding new clinical content)</a:t>
            </a:r>
          </a:p>
          <a:p>
            <a:pPr lvl="1"/>
            <a:r>
              <a:rPr lang="en-US" sz="2200" b="1" dirty="0" smtClean="0">
                <a:solidFill>
                  <a:schemeClr val="tx1">
                    <a:lumMod val="65000"/>
                    <a:lumOff val="35000"/>
                  </a:schemeClr>
                </a:solidFill>
              </a:rPr>
              <a:t>Creating new artifacts (e.g. assembler functions) which are prepared for transmittal</a:t>
            </a:r>
          </a:p>
          <a:p>
            <a:pPr lvl="1"/>
            <a:r>
              <a:rPr lang="en-US" sz="2200" b="1" dirty="0" smtClean="0">
                <a:solidFill>
                  <a:schemeClr val="tx1">
                    <a:lumMod val="65000"/>
                    <a:lumOff val="35000"/>
                  </a:schemeClr>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31</a:t>
            </a:fld>
            <a:endParaRPr lang="en-US" sz="1400" dirty="0"/>
          </a:p>
        </p:txBody>
      </p:sp>
      <p:sp>
        <p:nvSpPr>
          <p:cNvPr id="17" name="Rounded Rectangular Callout 16"/>
          <p:cNvSpPr/>
          <p:nvPr/>
        </p:nvSpPr>
        <p:spPr>
          <a:xfrm>
            <a:off x="5688281" y="3111335"/>
            <a:ext cx="3303319"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 of Scope: 3</a:t>
            </a:r>
            <a:r>
              <a:rPr lang="en-US" baseline="30000" dirty="0" smtClean="0"/>
              <a:t>rd</a:t>
            </a:r>
            <a:r>
              <a:rPr lang="en-US" dirty="0" smtClean="0"/>
              <a:t> Parties (e.g. HIEs third party assemblers et)</a:t>
            </a:r>
            <a:endParaRPr lang="en-US" dirty="0"/>
          </a:p>
        </p:txBody>
      </p:sp>
    </p:spTree>
    <p:extLst>
      <p:ext uri="{BB962C8B-B14F-4D97-AF65-F5344CB8AC3E}">
        <p14:creationId xmlns:p14="http://schemas.microsoft.com/office/powerpoint/2010/main" val="40194902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32</a:t>
            </a:fld>
            <a:endParaRPr lang="en-US" dirty="0"/>
          </a:p>
        </p:txBody>
      </p:sp>
    </p:spTree>
    <p:extLst>
      <p:ext uri="{BB962C8B-B14F-4D97-AF65-F5344CB8AC3E}">
        <p14:creationId xmlns:p14="http://schemas.microsoft.com/office/powerpoint/2010/main" val="770903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33</a:t>
            </a:fld>
            <a:endParaRPr 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92937237"/>
              </p:ext>
            </p:extLst>
          </p:nvPr>
        </p:nvGraphicFramePr>
        <p:xfrm>
          <a:off x="1008081" y="1294410"/>
          <a:ext cx="6557822" cy="4494687"/>
        </p:xfrm>
        <a:graphic>
          <a:graphicData uri="http://schemas.openxmlformats.org/presentationml/2006/ole">
            <mc:AlternateContent xmlns:mc="http://schemas.openxmlformats.org/markup-compatibility/2006">
              <mc:Choice xmlns:v="urn:schemas-microsoft-com:vml" Requires="v">
                <p:oleObj spid="_x0000_s1050" r:id="rId3" imgW="10658345" imgH="7305752" progId="">
                  <p:embed/>
                </p:oleObj>
              </mc:Choice>
              <mc:Fallback>
                <p:oleObj r:id="rId3" imgW="10658345" imgH="7305752"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1" y="1294410"/>
                        <a:ext cx="6557822" cy="449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172192" y="0"/>
            <a:ext cx="8229600" cy="1020762"/>
          </a:xfrm>
          <a:prstGeom prst="rect">
            <a:avLst/>
          </a:prstGeom>
          <a:ln>
            <a:noFill/>
          </a:ln>
        </p:spPr>
        <p:txBody>
          <a:bodyPr>
            <a:normAutofit fontScale="97500"/>
          </a:bodyPr>
          <a:lstStyle>
            <a:lvl1pPr algn="l" defTabSz="914400" rtl="0" eaLnBrk="1" latinLnBrk="0" hangingPunct="1">
              <a:spcBef>
                <a:spcPct val="0"/>
              </a:spcBef>
              <a:buNone/>
              <a:defRPr sz="3200" b="1" kern="1200">
                <a:solidFill>
                  <a:schemeClr val="bg1"/>
                </a:solidFill>
                <a:latin typeface="+mj-lt"/>
                <a:ea typeface="+mj-ea"/>
                <a:cs typeface="+mj-cs"/>
              </a:defRPr>
            </a:lvl1pPr>
          </a:lstStyle>
          <a:p>
            <a:r>
              <a:rPr lang="en-US" dirty="0" smtClean="0"/>
              <a:t>Scenarios from Use Case Sequence Diagram</a:t>
            </a:r>
            <a:endParaRPr lang="en-US" dirty="0"/>
          </a:p>
        </p:txBody>
      </p:sp>
      <p:sp>
        <p:nvSpPr>
          <p:cNvPr id="6" name="Rounded Rectangle 5"/>
          <p:cNvSpPr/>
          <p:nvPr/>
        </p:nvSpPr>
        <p:spPr>
          <a:xfrm>
            <a:off x="1008081" y="1020762"/>
            <a:ext cx="2305135" cy="4768335"/>
          </a:xfrm>
          <a:prstGeom prst="round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3491344" y="2286000"/>
            <a:ext cx="2588821" cy="486888"/>
          </a:xfrm>
          <a:prstGeom prst="wedgeRoundRectCallout">
            <a:avLst>
              <a:gd name="adj1" fmla="val -111500"/>
              <a:gd name="adj2" fmla="val 454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Assembler/Composer</a:t>
            </a:r>
            <a:endParaRPr lang="en-US" dirty="0"/>
          </a:p>
        </p:txBody>
      </p:sp>
    </p:spTree>
    <p:extLst>
      <p:ext uri="{BB962C8B-B14F-4D97-AF65-F5344CB8AC3E}">
        <p14:creationId xmlns:p14="http://schemas.microsoft.com/office/powerpoint/2010/main" val="2518034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Start Point-</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34</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4103509"/>
              </p:ext>
            </p:extLst>
          </p:nvPr>
        </p:nvGraphicFramePr>
        <p:xfrm>
          <a:off x="457200" y="1422991"/>
          <a:ext cx="5575787" cy="3977672"/>
        </p:xfrm>
        <a:graphic>
          <a:graphicData uri="http://schemas.openxmlformats.org/drawingml/2006/table">
            <a:tbl>
              <a:tblPr>
                <a:tableStyleId>{5C22544A-7EE6-4342-B048-85BDC9FD1C3A}</a:tableStyleId>
              </a:tblPr>
              <a:tblGrid>
                <a:gridCol w="560819"/>
                <a:gridCol w="1036892"/>
                <a:gridCol w="1684950"/>
                <a:gridCol w="2293126"/>
              </a:tblGrid>
              <a:tr h="187023">
                <a:tc>
                  <a:txBody>
                    <a:bodyPr/>
                    <a:lstStyle/>
                    <a:p>
                      <a:pPr algn="l" fontAlgn="t"/>
                      <a:r>
                        <a:rPr lang="en-US" sz="1100" u="none" strike="noStrike" dirty="0">
                          <a:effectLst/>
                        </a:rPr>
                        <a:t>Role</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a:effectLst/>
                        </a:rPr>
                        <a:t>Data Category</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Data Element</a:t>
                      </a:r>
                      <a:endParaRPr lang="en-US" sz="1100" b="1" i="0" u="none" strike="noStrike">
                        <a:solidFill>
                          <a:srgbClr val="000000"/>
                        </a:solidFill>
                        <a:effectLst/>
                        <a:latin typeface="Calibri"/>
                      </a:endParaRPr>
                    </a:p>
                  </a:txBody>
                  <a:tcPr marL="7481" marR="7481" marT="7481" marB="0"/>
                </a:tc>
                <a:tc>
                  <a:txBody>
                    <a:bodyPr/>
                    <a:lstStyle/>
                    <a:p>
                      <a:pPr algn="l" fontAlgn="t"/>
                      <a:r>
                        <a:rPr lang="en-US" sz="1100" u="none" strike="noStrike">
                          <a:effectLst/>
                        </a:rPr>
                        <a:t>Comments </a:t>
                      </a:r>
                      <a:endParaRPr lang="en-US" sz="1100" b="1" i="0" u="none" strike="noStrike">
                        <a:solidFill>
                          <a:srgbClr val="000000"/>
                        </a:solidFill>
                        <a:effectLst/>
                        <a:latin typeface="Calibri"/>
                      </a:endParaRPr>
                    </a:p>
                  </a:txBody>
                  <a:tcPr marL="7481" marR="7481" marT="7481" marB="0"/>
                </a:tc>
              </a:tr>
              <a:tr h="366849">
                <a:tc>
                  <a:txBody>
                    <a:bodyPr/>
                    <a:lstStyle/>
                    <a:p>
                      <a:pPr algn="l" fontAlgn="t"/>
                      <a:r>
                        <a:rPr lang="en-US" sz="900" u="none" strike="noStrike">
                          <a:effectLst/>
                        </a:rPr>
                        <a:t>Start Point</a:t>
                      </a:r>
                      <a:endParaRPr lang="en-US" sz="900" b="1"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Who</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a:effectLst/>
                        </a:rPr>
                        <a:t>Sending System</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Sending System Organization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Role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When</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Date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Send Time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Where </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Address</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State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Zip</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Type (What)</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Software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Device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Why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Clinical Context</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Purpose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Integrity/ Authenticity</a:t>
                      </a:r>
                      <a:endParaRPr lang="en-US" sz="900" b="0" i="1" u="none" strike="noStrike">
                        <a:solidFill>
                          <a:srgbClr val="000000"/>
                        </a:solidFill>
                        <a:effectLst/>
                        <a:latin typeface="Calibri"/>
                      </a:endParaRPr>
                    </a:p>
                  </a:txBody>
                  <a:tcPr marL="7481" marR="7481" marT="7481" marB="0"/>
                </a:tc>
                <a:tc>
                  <a:txBody>
                    <a:bodyPr/>
                    <a:lstStyle/>
                    <a:p>
                      <a:pPr algn="l" fontAlgn="t"/>
                      <a:r>
                        <a:rPr lang="en-US" sz="900" u="none" strike="noStrike">
                          <a:effectLst/>
                        </a:rPr>
                        <a:t>Digital Signature</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7481" marR="7481" marT="7481" marB="0"/>
                </a:tc>
              </a:tr>
              <a:tr h="149619">
                <a:tc rowSpan="8">
                  <a:txBody>
                    <a:bodyPr/>
                    <a:lstStyle/>
                    <a:p>
                      <a:pPr algn="l" fontAlgn="t"/>
                      <a:r>
                        <a:rPr lang="en-US" sz="900" u="none" strike="noStrike">
                          <a:effectLst/>
                        </a:rPr>
                        <a:t> </a:t>
                      </a:r>
                      <a:endParaRPr lang="en-US" sz="900" b="1" i="0" u="none" strike="noStrike">
                        <a:solidFill>
                          <a:srgbClr val="000000"/>
                        </a:solidFill>
                        <a:effectLst/>
                        <a:latin typeface="Calibri"/>
                      </a:endParaRPr>
                    </a:p>
                  </a:txBody>
                  <a:tcPr marL="7481" marR="7481" marT="7481" marB="0"/>
                </a:tc>
                <a:tc rowSpan="8">
                  <a:txBody>
                    <a:bodyPr/>
                    <a:lstStyle/>
                    <a:p>
                      <a:pPr algn="l" fontAlgn="t"/>
                      <a:r>
                        <a:rPr lang="en-US" sz="900" u="none" strike="noStrike">
                          <a:effectLst/>
                        </a:rPr>
                        <a:t>Additional </a:t>
                      </a:r>
                      <a:endParaRPr lang="en-US" sz="900" b="0" i="1" u="none" strike="noStrike">
                        <a:solidFill>
                          <a:srgbClr val="000000"/>
                        </a:solidFill>
                        <a:effectLst/>
                        <a:latin typeface="Calibri"/>
                      </a:endParaRPr>
                    </a:p>
                  </a:txBody>
                  <a:tcPr marL="7481" marR="7481" marT="7481" marB="0"/>
                </a:tc>
                <a:tc>
                  <a:txBody>
                    <a:bodyPr/>
                    <a:lstStyle/>
                    <a:p>
                      <a:pPr algn="l" fontAlgn="t"/>
                      <a:r>
                        <a:rPr lang="en-US" sz="800" u="none" strike="noStrike">
                          <a:effectLst/>
                        </a:rPr>
                        <a:t>Patient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Record Target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Assigned Author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Informant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Service Event</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Performer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a:effectLst/>
                        </a:rPr>
                        <a:t>Authenticator</a:t>
                      </a:r>
                      <a:endParaRPr lang="en-US" sz="800" b="0" i="0" u="none" strike="noStrike">
                        <a:solidFill>
                          <a:srgbClr val="000000"/>
                        </a:solidFill>
                        <a:effectLst/>
                        <a:latin typeface="Calibri"/>
                      </a:endParaRPr>
                    </a:p>
                  </a:txBody>
                  <a:tcPr marL="7481" marR="7481" marT="7481" marB="0"/>
                </a:tc>
                <a:tc>
                  <a:txBody>
                    <a:bodyPr/>
                    <a:lstStyle/>
                    <a:p>
                      <a:pPr algn="l" fontAlgn="t"/>
                      <a:r>
                        <a:rPr lang="en-US" sz="800" u="none" strike="noStrike">
                          <a:effectLst/>
                        </a:rPr>
                        <a:t> </a:t>
                      </a:r>
                      <a:endParaRPr lang="en-US" sz="800" b="0" i="0" u="none" strike="noStrike">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Legal Authenticator</a:t>
                      </a:r>
                      <a:endParaRPr lang="en-US" sz="900" b="0" i="0" u="none" strike="noStrike">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bl>
          </a:graphicData>
        </a:graphic>
      </p:graphicFrame>
      <p:sp>
        <p:nvSpPr>
          <p:cNvPr id="10" name="Rectangle 9"/>
          <p:cNvSpPr/>
          <p:nvPr/>
        </p:nvSpPr>
        <p:spPr>
          <a:xfrm>
            <a:off x="233915" y="5484628"/>
            <a:ext cx="9058939" cy="1297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Notes from our call today:  Since EHR will be the point of origination we may not need a start point.  The start point of our use case would be the originator (not focusing on compiler or composer).  It was also suggested that we rethink roles because the Start point in an EHR and the start point of the exchange are different.  We may need to come up with 2 different names for the “start point” roles</a:t>
            </a:r>
            <a:endParaRPr lang="en-US" dirty="0"/>
          </a:p>
        </p:txBody>
      </p:sp>
      <p:sp>
        <p:nvSpPr>
          <p:cNvPr id="11" name="Rectangle 10"/>
          <p:cNvSpPr/>
          <p:nvPr/>
        </p:nvSpPr>
        <p:spPr>
          <a:xfrm>
            <a:off x="6198781" y="1422990"/>
            <a:ext cx="2690038" cy="1160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Potential Removal or rename Start Point of Exchange? (see notes below)</a:t>
            </a:r>
            <a:endParaRPr lang="en-US" dirty="0"/>
          </a:p>
        </p:txBody>
      </p:sp>
      <p:sp>
        <p:nvSpPr>
          <p:cNvPr id="12" name="Rectangle 11"/>
          <p:cNvSpPr/>
          <p:nvPr/>
        </p:nvSpPr>
        <p:spPr>
          <a:xfrm>
            <a:off x="5695209" y="4338649"/>
            <a:ext cx="3448791" cy="102127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hlinkClick r:id="rId2"/>
              </a:rPr>
              <a:t>http://wiki.siframework.org/file/view/DPROV%20Use%20Case%20_%20Final%20Consented%20Use%20Case_10.16.2014.pdf/527056914/DPROV%20Use%20Case%20_%</a:t>
            </a:r>
            <a:r>
              <a:rPr lang="en-US" sz="1100" dirty="0" smtClean="0">
                <a:hlinkClick r:id="rId2"/>
              </a:rPr>
              <a:t>20Final%20Consented%20Use%20Case_10.16.2014.pdf</a:t>
            </a:r>
            <a:r>
              <a:rPr lang="en-US" sz="1100" dirty="0" smtClean="0"/>
              <a:t> </a:t>
            </a:r>
            <a:endParaRPr lang="en-US" sz="1100" dirty="0"/>
          </a:p>
        </p:txBody>
      </p:sp>
    </p:spTree>
    <p:extLst>
      <p:ext uri="{BB962C8B-B14F-4D97-AF65-F5344CB8AC3E}">
        <p14:creationId xmlns:p14="http://schemas.microsoft.com/office/powerpoint/2010/main" val="13343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63678362"/>
              </p:ext>
            </p:extLst>
          </p:nvPr>
        </p:nvGraphicFramePr>
        <p:xfrm>
          <a:off x="1022349" y="1328645"/>
          <a:ext cx="7099301" cy="3619500"/>
        </p:xfrm>
        <a:graphic>
          <a:graphicData uri="http://schemas.openxmlformats.org/drawingml/2006/table">
            <a:tbl>
              <a:tblPr>
                <a:tableStyleId>{5C22544A-7EE6-4342-B048-85BDC9FD1C3A}</a:tableStyleId>
              </a:tblPr>
              <a:tblGrid>
                <a:gridCol w="714056"/>
                <a:gridCol w="1320210"/>
                <a:gridCol w="2145341"/>
                <a:gridCol w="2919694"/>
              </a:tblGrid>
              <a:tr h="381000">
                <a:tc>
                  <a:txBody>
                    <a:bodyPr/>
                    <a:lstStyle/>
                    <a:p>
                      <a:pPr algn="l" fontAlgn="t"/>
                      <a:r>
                        <a:rPr lang="en-US" sz="1100" u="none" strike="noStrike" dirty="0">
                          <a:solidFill>
                            <a:schemeClr val="tx1"/>
                          </a:solidFill>
                          <a:effectLst/>
                        </a:rPr>
                        <a:t>Transmitter</a:t>
                      </a:r>
                      <a:endParaRPr lang="en-US" sz="1100" b="1"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This might be looked at by the Information Interchange SWG</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When</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Time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Date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Where</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Type (What)</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Device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Software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Hardware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Method</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Purpose of Transmission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Routing</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Sender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Receiver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Integrity/ Authenticity</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Digital Signature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Who</a:t>
                      </a:r>
                      <a:endParaRPr lang="en-US" sz="1100" b="0" i="1"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 </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a:solidFill>
                            <a:schemeClr val="tx1"/>
                          </a:solidFill>
                          <a:effectLst/>
                        </a:rPr>
                        <a:t>Transmitter System</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rowSpan="2">
                  <a:txBody>
                    <a:bodyPr/>
                    <a:lstStyle/>
                    <a:p>
                      <a:pPr algn="l" fontAlgn="t"/>
                      <a:r>
                        <a:rPr lang="en-US" sz="1100" u="none" strike="noStrike">
                          <a:solidFill>
                            <a:schemeClr val="tx1"/>
                          </a:solidFill>
                          <a:effectLst/>
                        </a:rPr>
                        <a:t> </a:t>
                      </a:r>
                      <a:endParaRPr lang="en-US" sz="1100" b="1" i="0" u="none" strike="noStrike">
                        <a:solidFill>
                          <a:schemeClr val="tx1"/>
                        </a:solidFill>
                        <a:effectLst/>
                        <a:latin typeface="Calibri"/>
                      </a:endParaRPr>
                    </a:p>
                  </a:txBody>
                  <a:tcPr marL="9525" marR="9525" marT="9525" marB="0"/>
                </a:tc>
                <a:tc rowSpan="2">
                  <a:txBody>
                    <a:bodyPr/>
                    <a:lstStyle/>
                    <a:p>
                      <a:pPr algn="l" fontAlgn="t"/>
                      <a:r>
                        <a:rPr lang="en-US" sz="1000" u="none" strike="noStrike">
                          <a:solidFill>
                            <a:schemeClr val="tx1"/>
                          </a:solidFill>
                          <a:effectLst/>
                        </a:rPr>
                        <a:t>Additional</a:t>
                      </a:r>
                      <a:endParaRPr lang="en-US" sz="1000" b="0" i="1" u="none" strike="noStrike">
                        <a:solidFill>
                          <a:schemeClr val="tx1"/>
                        </a:solidFill>
                        <a:effectLst/>
                        <a:latin typeface="Times New Roman"/>
                      </a:endParaRPr>
                    </a:p>
                  </a:txBody>
                  <a:tcPr marL="9525" marR="9525" marT="9525" marB="0"/>
                </a:tc>
                <a:tc>
                  <a:txBody>
                    <a:bodyPr/>
                    <a:lstStyle/>
                    <a:p>
                      <a:pPr algn="l" fontAlgn="t"/>
                      <a:r>
                        <a:rPr lang="en-US" sz="1000" u="none" strike="noStrike">
                          <a:solidFill>
                            <a:schemeClr val="tx1"/>
                          </a:solidFill>
                          <a:effectLst/>
                        </a:rPr>
                        <a:t>Patient</a:t>
                      </a:r>
                      <a:endParaRPr lang="en-US" sz="1000" b="0" i="0" u="none" strike="noStrike">
                        <a:solidFill>
                          <a:schemeClr val="tx1"/>
                        </a:solidFill>
                        <a:effectLst/>
                        <a:latin typeface="Calibri"/>
                      </a:endParaRPr>
                    </a:p>
                  </a:txBody>
                  <a:tcPr marL="9525" marR="9525" marT="9525" marB="0"/>
                </a:tc>
                <a:tc>
                  <a:txBody>
                    <a:bodyPr/>
                    <a:lstStyle/>
                    <a:p>
                      <a:pPr algn="l" fontAlgn="t"/>
                      <a:r>
                        <a:rPr lang="en-US" sz="1000" u="none" strike="noStrike" dirty="0">
                          <a:solidFill>
                            <a:schemeClr val="tx1"/>
                          </a:solidFill>
                          <a:effectLst/>
                        </a:rPr>
                        <a:t> </a:t>
                      </a:r>
                      <a:endParaRPr lang="en-US" sz="1000" b="0" i="0" u="none" strike="noStrike" dirty="0">
                        <a:solidFill>
                          <a:schemeClr val="tx1"/>
                        </a:solidFill>
                        <a:effectLst/>
                        <a:latin typeface="Calibri"/>
                      </a:endParaRPr>
                    </a:p>
                  </a:txBody>
                  <a:tcPr marL="9525" marR="9525" marT="9525" marB="0"/>
                </a:tc>
              </a:tr>
              <a:tr h="190500">
                <a:tc vMerge="1">
                  <a:txBody>
                    <a:bodyPr/>
                    <a:lstStyle/>
                    <a:p>
                      <a:endParaRPr lang="en-US"/>
                    </a:p>
                  </a:txBody>
                  <a:tcPr/>
                </a:tc>
                <a:tc vMerge="1">
                  <a:txBody>
                    <a:bodyPr/>
                    <a:lstStyle/>
                    <a:p>
                      <a:endParaRPr lang="en-US"/>
                    </a:p>
                  </a:txBody>
                  <a:tcPr/>
                </a:tc>
                <a:tc>
                  <a:txBody>
                    <a:bodyPr/>
                    <a:lstStyle/>
                    <a:p>
                      <a:pPr algn="l" fontAlgn="t"/>
                      <a:r>
                        <a:rPr lang="en-US" sz="1100" u="none" strike="noStrike">
                          <a:solidFill>
                            <a:schemeClr val="tx1"/>
                          </a:solidFill>
                          <a:effectLst/>
                        </a:rPr>
                        <a:t>Record Target</a:t>
                      </a:r>
                      <a:endParaRPr lang="en-US" sz="1100" b="0" i="0" u="none" strike="noStrike">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35</a:t>
            </a:fld>
            <a:endParaRPr lang="en-US" dirty="0"/>
          </a:p>
        </p:txBody>
      </p:sp>
      <p:sp>
        <p:nvSpPr>
          <p:cNvPr id="7"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Transmitter</a:t>
            </a:r>
            <a:endParaRPr lang="en-US" dirty="0"/>
          </a:p>
        </p:txBody>
      </p:sp>
      <p:sp>
        <p:nvSpPr>
          <p:cNvPr id="8" name="Rectangle 7"/>
          <p:cNvSpPr/>
          <p:nvPr/>
        </p:nvSpPr>
        <p:spPr>
          <a:xfrm>
            <a:off x="4922874" y="1206791"/>
            <a:ext cx="3870252" cy="1307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Transmitter based on diagrams and community call was proposed for removal but might be a good candidate for review in the Information Interchange SWG</a:t>
            </a:r>
            <a:endParaRPr lang="en-US" dirty="0"/>
          </a:p>
        </p:txBody>
      </p:sp>
    </p:spTree>
    <p:extLst>
      <p:ext uri="{BB962C8B-B14F-4D97-AF65-F5344CB8AC3E}">
        <p14:creationId xmlns:p14="http://schemas.microsoft.com/office/powerpoint/2010/main" val="158240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90073743"/>
              </p:ext>
            </p:extLst>
          </p:nvPr>
        </p:nvGraphicFramePr>
        <p:xfrm>
          <a:off x="284248" y="1295400"/>
          <a:ext cx="6746703" cy="4525975"/>
        </p:xfrm>
        <a:graphic>
          <a:graphicData uri="http://schemas.openxmlformats.org/drawingml/2006/table">
            <a:tbl>
              <a:tblPr>
                <a:tableStyleId>{5C22544A-7EE6-4342-B048-85BDC9FD1C3A}</a:tableStyleId>
              </a:tblPr>
              <a:tblGrid>
                <a:gridCol w="678591"/>
                <a:gridCol w="1254640"/>
                <a:gridCol w="2038789"/>
                <a:gridCol w="2774683"/>
              </a:tblGrid>
              <a:tr h="181039">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Originator</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Enterer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Attester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Verifier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Time Created</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Locations</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System Location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Originator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rowSpan="14">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9052" marR="9052" marT="9052" marB="0"/>
                </a:tc>
                <a:tc rowSpan="14">
                  <a:txBody>
                    <a:bodyPr/>
                    <a:lstStyle/>
                    <a:p>
                      <a:pPr algn="l" fontAlgn="t"/>
                      <a:r>
                        <a:rPr lang="en-US" sz="1000" u="none" strike="noStrike">
                          <a:effectLst/>
                        </a:rPr>
                        <a:t>Additional</a:t>
                      </a:r>
                      <a:endParaRPr lang="en-US" sz="1000" b="0" i="1"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Patient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Record Target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Assigned Author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System</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Authoring Organization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Informant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Service Event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Performer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Participant</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Custodian</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36</a:t>
            </a:fld>
            <a:endParaRPr lang="en-US" dirty="0"/>
          </a:p>
        </p:txBody>
      </p:sp>
      <p:sp>
        <p:nvSpPr>
          <p:cNvPr id="6"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Originator</a:t>
            </a:r>
            <a:endParaRPr lang="en-US" dirty="0"/>
          </a:p>
        </p:txBody>
      </p:sp>
      <p:sp>
        <p:nvSpPr>
          <p:cNvPr id="9" name="Rectangle 8"/>
          <p:cNvSpPr/>
          <p:nvPr/>
        </p:nvSpPr>
        <p:spPr>
          <a:xfrm>
            <a:off x="7123814" y="1414130"/>
            <a:ext cx="1867786"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and rename to follow diagram to “Initiating System?”)</a:t>
            </a:r>
            <a:endParaRPr lang="en-US" dirty="0"/>
          </a:p>
        </p:txBody>
      </p:sp>
    </p:spTree>
    <p:extLst>
      <p:ext uri="{BB962C8B-B14F-4D97-AF65-F5344CB8AC3E}">
        <p14:creationId xmlns:p14="http://schemas.microsoft.com/office/powerpoint/2010/main" val="1302331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8526" y="1600203"/>
          <a:ext cx="6246947" cy="4671509"/>
        </p:xfrm>
        <a:graphic>
          <a:graphicData uri="http://schemas.openxmlformats.org/drawingml/2006/table">
            <a:tbl>
              <a:tblPr>
                <a:tableStyleId>{5C22544A-7EE6-4342-B048-85BDC9FD1C3A}</a:tableStyleId>
              </a:tblPr>
              <a:tblGrid>
                <a:gridCol w="628325"/>
                <a:gridCol w="1161703"/>
                <a:gridCol w="1887768"/>
                <a:gridCol w="2569151"/>
              </a:tblGrid>
              <a:tr h="167628">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 </a:t>
                      </a:r>
                      <a:endParaRPr lang="en-US" sz="900" b="1" i="0" u="none" strike="noStrike">
                        <a:solidFill>
                          <a:srgbClr val="000000"/>
                        </a:solidFill>
                        <a:effectLst/>
                        <a:latin typeface="Times New Roman"/>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Assembler</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System</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Assembler Organization</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Intended Recipient</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Date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Time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Type (What)</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Purpose</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Assembly Participants</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Attestation/Nonrepudiation of data</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381" marR="8381" marT="8381" marB="0"/>
                </a:tc>
              </a:tr>
              <a:tr h="167628">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381" marR="8381" marT="8381"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381" marR="8381" marT="8381"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381" marR="8381" marT="8381"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37</a:t>
            </a:fld>
            <a:endParaRPr lang="en-US" dirty="0"/>
          </a:p>
        </p:txBody>
      </p:sp>
      <p:sp>
        <p:nvSpPr>
          <p:cNvPr id="6" name="Title 1"/>
          <p:cNvSpPr>
            <a:spLocks noGrp="1"/>
          </p:cNvSpPr>
          <p:nvPr>
            <p:ph type="title"/>
          </p:nvPr>
        </p:nvSpPr>
        <p:spPr>
          <a:xfrm>
            <a:off x="329610" y="115149"/>
            <a:ext cx="8229600" cy="1020762"/>
          </a:xfrm>
        </p:spPr>
        <p:txBody>
          <a:bodyPr>
            <a:normAutofit fontScale="90000"/>
          </a:bodyPr>
          <a:lstStyle/>
          <a:p>
            <a:r>
              <a:rPr lang="en-US" dirty="0" smtClean="0"/>
              <a:t>Data Elements in the Use Case – </a:t>
            </a:r>
            <a:br>
              <a:rPr lang="en-US" dirty="0" smtClean="0"/>
            </a:br>
            <a:r>
              <a:rPr lang="en-US" dirty="0" smtClean="0"/>
              <a:t>Assembler</a:t>
            </a:r>
            <a:endParaRPr lang="en-US" dirty="0"/>
          </a:p>
        </p:txBody>
      </p:sp>
      <p:sp>
        <p:nvSpPr>
          <p:cNvPr id="7" name="Rectangle 6"/>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  proposed for removal based on diagram?</a:t>
            </a:r>
            <a:endParaRPr lang="en-US" dirty="0"/>
          </a:p>
        </p:txBody>
      </p:sp>
    </p:spTree>
    <p:extLst>
      <p:ext uri="{BB962C8B-B14F-4D97-AF65-F5344CB8AC3E}">
        <p14:creationId xmlns:p14="http://schemas.microsoft.com/office/powerpoint/2010/main" val="4250792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Elements in the Use Case – </a:t>
            </a:r>
            <a:br>
              <a:rPr lang="en-US" dirty="0"/>
            </a:br>
            <a:r>
              <a:rPr lang="en-US" dirty="0" smtClean="0"/>
              <a:t>Composer</a:t>
            </a:r>
            <a:endParaRPr lang="en-US" dirty="0"/>
          </a:p>
        </p:txBody>
      </p:sp>
      <p:graphicFrame>
        <p:nvGraphicFramePr>
          <p:cNvPr id="5" name="Content Placeholder 4"/>
          <p:cNvGraphicFramePr>
            <a:graphicFrameLocks noGrp="1"/>
          </p:cNvGraphicFramePr>
          <p:nvPr>
            <p:ph idx="1"/>
          </p:nvPr>
        </p:nvGraphicFramePr>
        <p:xfrm>
          <a:off x="1328393" y="1600206"/>
          <a:ext cx="6487214" cy="4525950"/>
        </p:xfrm>
        <a:graphic>
          <a:graphicData uri="http://schemas.openxmlformats.org/drawingml/2006/table">
            <a:tbl>
              <a:tblPr>
                <a:tableStyleId>{5C22544A-7EE6-4342-B048-85BDC9FD1C3A}</a:tableStyleId>
              </a:tblPr>
              <a:tblGrid>
                <a:gridCol w="652492"/>
                <a:gridCol w="1206384"/>
                <a:gridCol w="1960374"/>
                <a:gridCol w="2667964"/>
              </a:tblGrid>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Composer</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Who</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System</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Composer Organization</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When</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Date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Composition Time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Where</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Address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State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Zip</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Type (What) </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Software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Device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Why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Purpose</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Integrity/ Authenticity</a:t>
                      </a:r>
                      <a:endParaRPr lang="en-US" sz="1000" b="0" i="1"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Composing Participants</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Selector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a:effectLst/>
                        </a:rPr>
                        <a:t> </a:t>
                      </a:r>
                      <a:endParaRPr lang="en-US" sz="1000" b="0" i="0" u="none" strike="noStrike">
                        <a:solidFill>
                          <a:srgbClr val="000000"/>
                        </a:solidFill>
                        <a:effectLst/>
                        <a:latin typeface="Calibri"/>
                      </a:endParaRPr>
                    </a:p>
                  </a:txBody>
                  <a:tcPr marL="8704" marR="8704" marT="8704" marB="0"/>
                </a:tc>
              </a:tr>
              <a:tr h="174075">
                <a:tc rowSpan="13">
                  <a:txBody>
                    <a:bodyPr/>
                    <a:lstStyle/>
                    <a:p>
                      <a:pPr algn="l" fontAlgn="t"/>
                      <a:r>
                        <a:rPr lang="en-US" sz="1000" u="none" strike="noStrike">
                          <a:effectLst/>
                        </a:rPr>
                        <a:t> </a:t>
                      </a:r>
                      <a:endParaRPr lang="en-US" sz="1000" b="1" i="0" u="none" strike="noStrike">
                        <a:solidFill>
                          <a:srgbClr val="000000"/>
                        </a:solidFill>
                        <a:effectLst/>
                        <a:latin typeface="Calibri"/>
                      </a:endParaRPr>
                    </a:p>
                  </a:txBody>
                  <a:tcPr marL="8704" marR="8704" marT="8704" marB="0"/>
                </a:tc>
                <a:tc rowSpan="13">
                  <a:txBody>
                    <a:bodyPr/>
                    <a:lstStyle/>
                    <a:p>
                      <a:pPr algn="l" fontAlgn="t"/>
                      <a:r>
                        <a:rPr lang="en-US" sz="900" u="none" strike="noStrike">
                          <a:effectLst/>
                        </a:rPr>
                        <a:t>Additional</a:t>
                      </a:r>
                      <a:endParaRPr lang="en-US" sz="900" b="0" i="1" u="none" strike="noStrike">
                        <a:solidFill>
                          <a:srgbClr val="000000"/>
                        </a:solidFill>
                        <a:effectLst/>
                        <a:latin typeface="Times New Roman"/>
                      </a:endParaRPr>
                    </a:p>
                  </a:txBody>
                  <a:tcPr marL="8704" marR="8704" marT="8704" marB="0"/>
                </a:tc>
                <a:tc>
                  <a:txBody>
                    <a:bodyPr/>
                    <a:lstStyle/>
                    <a:p>
                      <a:pPr algn="l" fontAlgn="t"/>
                      <a:r>
                        <a:rPr lang="en-US" sz="900" u="none" strike="noStrike">
                          <a:effectLst/>
                        </a:rPr>
                        <a:t>Patient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Record Target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Assigned Author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System</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Authoring Organization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Informant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Service Event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Performer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Participant</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Custodian</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a:effectLst/>
                        </a:rPr>
                        <a:t>Authenticator</a:t>
                      </a:r>
                      <a:endParaRPr lang="en-US" sz="900" b="0" i="0" u="none" strike="noStrike">
                        <a:solidFill>
                          <a:srgbClr val="000000"/>
                        </a:solidFill>
                        <a:effectLst/>
                        <a:latin typeface="Calibri"/>
                      </a:endParaRPr>
                    </a:p>
                  </a:txBody>
                  <a:tcPr marL="8704" marR="8704" marT="8704" marB="0"/>
                </a:tc>
                <a:tc>
                  <a:txBody>
                    <a:bodyPr/>
                    <a:lstStyle/>
                    <a:p>
                      <a:pPr algn="l" fontAlgn="t"/>
                      <a:r>
                        <a:rPr lang="en-US" sz="900" u="none" strike="noStrike">
                          <a:effectLst/>
                        </a:rPr>
                        <a:t> </a:t>
                      </a:r>
                      <a:endParaRPr lang="en-US" sz="900" b="0" i="0" u="none" strike="noStrike">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1000" u="none" strike="noStrike">
                          <a:effectLst/>
                        </a:rPr>
                        <a:t>Legal Authenticator</a:t>
                      </a:r>
                      <a:endParaRPr lang="en-US" sz="1000" b="0" i="0" u="none" strike="noStrike">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38</a:t>
            </a:fld>
            <a:endParaRPr lang="en-US" dirty="0"/>
          </a:p>
        </p:txBody>
      </p:sp>
      <p:sp>
        <p:nvSpPr>
          <p:cNvPr id="6" name="Rectangle 5"/>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Composer  based on diagrams –proposed for removal</a:t>
            </a:r>
            <a:endParaRPr lang="en-US" dirty="0"/>
          </a:p>
        </p:txBody>
      </p:sp>
    </p:spTree>
    <p:extLst>
      <p:ext uri="{BB962C8B-B14F-4D97-AF65-F5344CB8AC3E}">
        <p14:creationId xmlns:p14="http://schemas.microsoft.com/office/powerpoint/2010/main" val="3068217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39</a:t>
            </a:fld>
            <a:endParaRPr lang="en-US" dirty="0"/>
          </a:p>
        </p:txBody>
      </p:sp>
    </p:spTree>
    <p:extLst>
      <p:ext uri="{BB962C8B-B14F-4D97-AF65-F5344CB8AC3E}">
        <p14:creationId xmlns:p14="http://schemas.microsoft.com/office/powerpoint/2010/main" val="3939327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solidFill>
                  <a:srgbClr val="002060"/>
                </a:solidFill>
              </a:rPr>
              <a:t>Our meeting on April 16</a:t>
            </a:r>
            <a:r>
              <a:rPr lang="en-US" b="1" baseline="30000" dirty="0" smtClean="0">
                <a:solidFill>
                  <a:srgbClr val="002060"/>
                </a:solidFill>
              </a:rPr>
              <a:t>th</a:t>
            </a:r>
            <a:r>
              <a:rPr lang="en-US" b="1" dirty="0" smtClean="0">
                <a:solidFill>
                  <a:srgbClr val="002060"/>
                </a:solidFill>
              </a:rPr>
              <a:t> will be CANCELED due to HIMSS</a:t>
            </a:r>
            <a:endParaRPr lang="en-US" b="1" dirty="0">
              <a:solidFill>
                <a:srgbClr val="002060"/>
              </a:solidFill>
            </a:endParaRPr>
          </a:p>
          <a:p>
            <a:r>
              <a:rPr lang="en-US" b="1" dirty="0" smtClean="0">
                <a:solidFill>
                  <a:schemeClr val="tx1">
                    <a:lumMod val="65000"/>
                    <a:lumOff val="35000"/>
                  </a:schemeClr>
                </a:solidFill>
              </a:rPr>
              <a:t>Our </a:t>
            </a:r>
            <a:r>
              <a:rPr lang="en-US" b="1" dirty="0" smtClean="0">
                <a:solidFill>
                  <a:schemeClr val="tx1">
                    <a:lumMod val="65000"/>
                    <a:lumOff val="35000"/>
                  </a:schemeClr>
                </a:solidFill>
              </a:rPr>
              <a:t>all hands meeting will be </a:t>
            </a:r>
            <a:r>
              <a:rPr lang="en-US" b="1" dirty="0" smtClean="0">
                <a:solidFill>
                  <a:schemeClr val="tx1">
                    <a:lumMod val="75000"/>
                    <a:lumOff val="25000"/>
                  </a:schemeClr>
                </a:solidFill>
              </a:rPr>
              <a:t>90 minutes </a:t>
            </a:r>
            <a:r>
              <a:rPr lang="en-US" b="1" dirty="0" smtClean="0">
                <a:solidFill>
                  <a:schemeClr val="tx1">
                    <a:lumMod val="75000"/>
                    <a:lumOff val="25000"/>
                  </a:schemeClr>
                </a:solidFill>
              </a:rPr>
              <a:t>in length</a:t>
            </a:r>
          </a:p>
          <a:p>
            <a:pPr lvl="1"/>
            <a:r>
              <a:rPr lang="en-US" dirty="0" smtClean="0">
                <a:solidFill>
                  <a:schemeClr val="tx1">
                    <a:lumMod val="75000"/>
                    <a:lumOff val="25000"/>
                  </a:schemeClr>
                </a:solidFill>
              </a:rPr>
              <a:t>40 minutes for Information Interchange</a:t>
            </a:r>
          </a:p>
          <a:p>
            <a:pPr lvl="1"/>
            <a:r>
              <a:rPr lang="en-US" dirty="0" smtClean="0">
                <a:solidFill>
                  <a:schemeClr val="tx1">
                    <a:lumMod val="75000"/>
                    <a:lumOff val="25000"/>
                  </a:schemeClr>
                </a:solidFill>
              </a:rPr>
              <a:t>40 minutes for System Requirements</a:t>
            </a:r>
          </a:p>
          <a:p>
            <a:r>
              <a:rPr lang="en-US" b="1" dirty="0" smtClean="0">
                <a:solidFill>
                  <a:schemeClr val="tx1">
                    <a:lumMod val="65000"/>
                    <a:lumOff val="35000"/>
                  </a:schemeClr>
                </a:solidFill>
              </a:rPr>
              <a:t>Introduction to new Provenance SME: </a:t>
            </a:r>
            <a:r>
              <a:rPr lang="en-US" dirty="0">
                <a:solidFill>
                  <a:schemeClr val="tx1">
                    <a:lumMod val="65000"/>
                    <a:lumOff val="35000"/>
                  </a:schemeClr>
                </a:solidFill>
              </a:rPr>
              <a:t>Vasa </a:t>
            </a:r>
            <a:r>
              <a:rPr lang="en-US" dirty="0" err="1" smtClean="0">
                <a:solidFill>
                  <a:schemeClr val="tx1">
                    <a:lumMod val="65000"/>
                    <a:lumOff val="35000"/>
                  </a:schemeClr>
                </a:solidFill>
              </a:rPr>
              <a:t>Curcin</a:t>
            </a:r>
            <a:endParaRPr lang="en-US" dirty="0" smtClean="0">
              <a:solidFill>
                <a:schemeClr val="tx1">
                  <a:lumMod val="65000"/>
                  <a:lumOff val="35000"/>
                </a:schemeClr>
              </a:solidFill>
            </a:endParaRPr>
          </a:p>
          <a:p>
            <a:pPr lvl="1"/>
            <a:r>
              <a:rPr lang="en-US" dirty="0">
                <a:solidFill>
                  <a:schemeClr val="tx1">
                    <a:lumMod val="65000"/>
                    <a:lumOff val="35000"/>
                  </a:schemeClr>
                </a:solidFill>
                <a:hlinkClick r:id="rId2"/>
              </a:rPr>
              <a:t>http://</a:t>
            </a:r>
            <a:r>
              <a:rPr lang="en-US" dirty="0" smtClean="0">
                <a:solidFill>
                  <a:schemeClr val="tx1">
                    <a:lumMod val="65000"/>
                    <a:lumOff val="35000"/>
                  </a:schemeClr>
                </a:solidFill>
                <a:hlinkClick r:id="rId2"/>
              </a:rPr>
              <a:t>wiki.siframework.org/Data+Provenance+References</a:t>
            </a:r>
            <a:r>
              <a:rPr lang="en-US" dirty="0" smtClean="0">
                <a:solidFill>
                  <a:schemeClr val="tx1">
                    <a:lumMod val="65000"/>
                    <a:lumOff val="35000"/>
                  </a:schemeClr>
                </a:solidFill>
              </a:rPr>
              <a:t> </a:t>
            </a:r>
            <a:endParaRPr lang="en-US" dirty="0" smtClean="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p14="http://schemas.microsoft.com/office/powerpoint/2010/main" val="112340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50" y="3694396"/>
            <a:ext cx="8991600" cy="1470025"/>
          </a:xfrm>
        </p:spPr>
        <p:txBody>
          <a:bodyPr/>
          <a:lstStyle/>
          <a:p>
            <a:r>
              <a:rPr lang="en-US" dirty="0" smtClean="0">
                <a:solidFill>
                  <a:srgbClr val="000090"/>
                </a:solidFill>
              </a:rPr>
              <a:t>Information Interchange Sub-Work Group</a:t>
            </a:r>
            <a:endParaRPr lang="en-US" dirty="0">
              <a:solidFill>
                <a:srgbClr val="000090"/>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5</a:t>
            </a:fld>
            <a:endParaRPr lang="en-US" dirty="0">
              <a:solidFill>
                <a:prstClr val="black"/>
              </a:solidFill>
            </a:endParaRPr>
          </a:p>
        </p:txBody>
      </p:sp>
      <p:cxnSp>
        <p:nvCxnSpPr>
          <p:cNvPr id="5" name="Straight Connector 4"/>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657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73942114"/>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a:t>
                      </a:r>
                      <a:r>
                        <a:rPr lang="en-US" baseline="0" dirty="0" smtClean="0"/>
                        <a:t> Tasking</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35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6</a:t>
            </a:fld>
            <a:endParaRPr lang="en-US" dirty="0"/>
          </a:p>
        </p:txBody>
      </p:sp>
    </p:spTree>
    <p:extLst>
      <p:ext uri="{BB962C8B-B14F-4D97-AF65-F5344CB8AC3E}">
        <p14:creationId xmlns:p14="http://schemas.microsoft.com/office/powerpoint/2010/main" val="68649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85000" lnSpcReduction="20000"/>
          </a:bodyPr>
          <a:lstStyle/>
          <a:p>
            <a:r>
              <a:rPr lang="en-US" sz="2400" b="1" dirty="0" smtClean="0">
                <a:solidFill>
                  <a:schemeClr val="tx1">
                    <a:lumMod val="50000"/>
                    <a:lumOff val="50000"/>
                  </a:schemeClr>
                </a:solidFill>
              </a:rPr>
              <a:t>To address the priority areas recommended by the Task Force, the HITSC recommends:</a:t>
            </a:r>
          </a:p>
          <a:p>
            <a:pPr lvl="1"/>
            <a:r>
              <a:rPr lang="en-US" sz="2000" dirty="0" smtClean="0">
                <a:solidFill>
                  <a:schemeClr val="tx1">
                    <a:lumMod val="50000"/>
                    <a:lumOff val="50000"/>
                  </a:schemeClr>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chemeClr val="tx1">
                    <a:lumMod val="50000"/>
                    <a:lumOff val="50000"/>
                  </a:schemeClr>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2600" b="1" dirty="0" smtClean="0">
                <a:solidFill>
                  <a:srgbClr val="00B0F0"/>
                </a:solidFill>
              </a:rPr>
              <a:t>When being exchanged between EHRs (assume no change to clinical content during exchange)</a:t>
            </a:r>
          </a:p>
          <a:p>
            <a:pPr lvl="2"/>
            <a:endParaRPr lang="en-US" sz="1200" b="1" dirty="0">
              <a:solidFill>
                <a:schemeClr val="tx1">
                  <a:lumMod val="65000"/>
                  <a:lumOff val="35000"/>
                </a:schemeClr>
              </a:solidFill>
            </a:endParaRPr>
          </a:p>
          <a:p>
            <a:r>
              <a:rPr lang="en-US" sz="2400" dirty="0" smtClean="0">
                <a:solidFill>
                  <a:schemeClr val="tx1">
                    <a:lumMod val="65000"/>
                    <a:lumOff val="35000"/>
                  </a:schemeClr>
                </a:solidFill>
              </a:rPr>
              <a:t>Per the task force recommendations: assume that what is already in the EHR is good</a:t>
            </a:r>
          </a:p>
          <a:p>
            <a:pPr lvl="1"/>
            <a:r>
              <a:rPr lang="en-US" sz="2200" dirty="0" smtClean="0">
                <a:solidFill>
                  <a:schemeClr val="tx1">
                    <a:lumMod val="65000"/>
                    <a:lumOff val="35000"/>
                  </a:schemeClr>
                </a:solidFill>
              </a:rPr>
              <a:t>Our analysis should start from this point and this assumption</a:t>
            </a:r>
          </a:p>
          <a:p>
            <a:pPr lvl="1"/>
            <a:r>
              <a:rPr lang="en-US" sz="2200" b="1" dirty="0" smtClean="0">
                <a:solidFill>
                  <a:srgbClr val="00B0F0"/>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7</a:t>
            </a:fld>
            <a:endParaRPr lang="en-US" sz="1400" dirty="0"/>
          </a:p>
        </p:txBody>
      </p:sp>
      <p:sp>
        <p:nvSpPr>
          <p:cNvPr id="17" name="Rounded Rectangular Callout 16"/>
          <p:cNvSpPr/>
          <p:nvPr/>
        </p:nvSpPr>
        <p:spPr>
          <a:xfrm>
            <a:off x="6525492" y="301546"/>
            <a:ext cx="2161308"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Out of Scope: 3</a:t>
            </a:r>
            <a:r>
              <a:rPr lang="en-US" sz="1400" baseline="30000" dirty="0" smtClean="0"/>
              <a:t>rd</a:t>
            </a:r>
            <a:r>
              <a:rPr lang="en-US" sz="1400" dirty="0" smtClean="0"/>
              <a:t> Parties (e.g. HIEs third party assemblers etc.)</a:t>
            </a:r>
            <a:endParaRPr lang="en-US" sz="1400" dirty="0"/>
          </a:p>
        </p:txBody>
      </p:sp>
    </p:spTree>
    <p:extLst>
      <p:ext uri="{BB962C8B-B14F-4D97-AF65-F5344CB8AC3E}">
        <p14:creationId xmlns:p14="http://schemas.microsoft.com/office/powerpoint/2010/main" val="3244676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9635"/>
            <a:ext cx="8229600" cy="1020762"/>
          </a:xfrm>
        </p:spPr>
        <p:txBody>
          <a:bodyPr/>
          <a:lstStyle/>
          <a:p>
            <a:r>
              <a:rPr lang="en-US" dirty="0" smtClean="0"/>
              <a:t>Scope</a:t>
            </a:r>
            <a:endParaRPr lang="en-US" dirty="0"/>
          </a:p>
        </p:txBody>
      </p:sp>
      <p:sp>
        <p:nvSpPr>
          <p:cNvPr id="5" name="Content Placeholder 4"/>
          <p:cNvSpPr>
            <a:spLocks noGrp="1"/>
          </p:cNvSpPr>
          <p:nvPr>
            <p:ph idx="1"/>
          </p:nvPr>
        </p:nvSpPr>
        <p:spPr/>
        <p:txBody>
          <a:bodyPr>
            <a:normAutofit lnSpcReduction="10000"/>
          </a:bodyPr>
          <a:lstStyle/>
          <a:p>
            <a:r>
              <a:rPr lang="en-US" dirty="0">
                <a:solidFill>
                  <a:schemeClr val="tx1">
                    <a:lumMod val="75000"/>
                    <a:lumOff val="25000"/>
                  </a:schemeClr>
                </a:solidFill>
              </a:rPr>
              <a:t>Address Communication/Information Interchange </a:t>
            </a:r>
            <a:r>
              <a:rPr lang="en-US" dirty="0" smtClean="0">
                <a:solidFill>
                  <a:schemeClr val="tx1">
                    <a:lumMod val="75000"/>
                    <a:lumOff val="25000"/>
                  </a:schemeClr>
                </a:solidFill>
              </a:rPr>
              <a:t>requirements:</a:t>
            </a:r>
          </a:p>
          <a:p>
            <a:pPr lvl="1"/>
            <a:r>
              <a:rPr lang="en-US" dirty="0" smtClean="0">
                <a:solidFill>
                  <a:schemeClr val="tx1">
                    <a:lumMod val="75000"/>
                    <a:lumOff val="25000"/>
                  </a:schemeClr>
                </a:solidFill>
              </a:rPr>
              <a:t>The </a:t>
            </a:r>
            <a:r>
              <a:rPr lang="en-US" dirty="0">
                <a:solidFill>
                  <a:schemeClr val="tx1">
                    <a:lumMod val="75000"/>
                    <a:lumOff val="25000"/>
                  </a:schemeClr>
                </a:solidFill>
              </a:rPr>
              <a:t>integrity of the provenance data for clinical content should remain intact during transport. For the purposes of this use </a:t>
            </a:r>
            <a:r>
              <a:rPr lang="en-US" dirty="0" smtClean="0">
                <a:solidFill>
                  <a:schemeClr val="tx1">
                    <a:lumMod val="75000"/>
                    <a:lumOff val="25000"/>
                  </a:schemeClr>
                </a:solidFill>
              </a:rPr>
              <a:t>case, start </a:t>
            </a:r>
            <a:r>
              <a:rPr lang="en-US" dirty="0">
                <a:solidFill>
                  <a:schemeClr val="tx1">
                    <a:lumMod val="75000"/>
                    <a:lumOff val="25000"/>
                  </a:schemeClr>
                </a:solidFill>
              </a:rPr>
              <a:t>with the assumption that at the point for information interchange, the “source provenance” is good, complete, </a:t>
            </a:r>
            <a:r>
              <a:rPr lang="en-US" dirty="0" smtClean="0">
                <a:solidFill>
                  <a:schemeClr val="tx1">
                    <a:lumMod val="75000"/>
                    <a:lumOff val="25000"/>
                  </a:schemeClr>
                </a:solidFill>
              </a:rPr>
              <a:t>truste</a:t>
            </a:r>
            <a:r>
              <a:rPr lang="en-US" dirty="0" smtClean="0">
                <a:solidFill>
                  <a:schemeClr val="tx1">
                    <a:lumMod val="75000"/>
                    <a:lumOff val="25000"/>
                  </a:schemeClr>
                </a:solidFill>
              </a:rPr>
              <a:t>d</a:t>
            </a:r>
          </a:p>
          <a:p>
            <a:pPr lvl="2"/>
            <a:r>
              <a:rPr lang="en-US" dirty="0" smtClean="0">
                <a:solidFill>
                  <a:schemeClr val="tx1">
                    <a:lumMod val="75000"/>
                    <a:lumOff val="25000"/>
                  </a:schemeClr>
                </a:solidFill>
              </a:rPr>
              <a:t>Coupling sender and receiver to content? Access </a:t>
            </a:r>
            <a:r>
              <a:rPr lang="en-US" dirty="0" smtClean="0">
                <a:solidFill>
                  <a:schemeClr val="tx1">
                    <a:lumMod val="75000"/>
                    <a:lumOff val="25000"/>
                  </a:schemeClr>
                </a:solidFill>
              </a:rPr>
              <a:t>to payload is not the question is there a dependency on having access to get to that point</a:t>
            </a:r>
            <a:endParaRPr lang="en-US" dirty="0" smtClean="0">
              <a:solidFill>
                <a:schemeClr val="tx1">
                  <a:lumMod val="75000"/>
                  <a:lumOff val="25000"/>
                </a:schemeClr>
              </a:solidFill>
            </a:endParaRPr>
          </a:p>
          <a:p>
            <a:pPr marL="914400" lvl="2" indent="0">
              <a:buNone/>
            </a:pPr>
            <a:endParaRPr lang="en-US" dirty="0"/>
          </a:p>
          <a:p>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85374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Framing Question</a:t>
            </a:r>
            <a:endParaRPr lang="en-US" dirty="0"/>
          </a:p>
        </p:txBody>
      </p:sp>
      <p:sp>
        <p:nvSpPr>
          <p:cNvPr id="5" name="Content Placeholder 4"/>
          <p:cNvSpPr>
            <a:spLocks noGrp="1"/>
          </p:cNvSpPr>
          <p:nvPr>
            <p:ph idx="1"/>
          </p:nvPr>
        </p:nvSpPr>
        <p:spPr>
          <a:xfrm>
            <a:off x="457200" y="1295400"/>
            <a:ext cx="8229600" cy="4525963"/>
          </a:xfrm>
        </p:spPr>
        <p:txBody>
          <a:bodyPr>
            <a:normAutofit/>
          </a:bodyPr>
          <a:lstStyle/>
          <a:p>
            <a:r>
              <a:rPr lang="en-US" dirty="0">
                <a:solidFill>
                  <a:schemeClr val="tx1">
                    <a:lumMod val="75000"/>
                    <a:lumOff val="25000"/>
                  </a:schemeClr>
                </a:solidFill>
              </a:rPr>
              <a:t>For information exchanged between EHRs, can I trust </a:t>
            </a:r>
            <a:r>
              <a:rPr lang="en-US" dirty="0" smtClean="0">
                <a:solidFill>
                  <a:schemeClr val="tx1">
                    <a:lumMod val="75000"/>
                    <a:lumOff val="25000"/>
                  </a:schemeClr>
                </a:solidFill>
              </a:rPr>
              <a:t>it, </a:t>
            </a:r>
            <a:r>
              <a:rPr lang="en-US" dirty="0">
                <a:solidFill>
                  <a:schemeClr val="tx1">
                    <a:lumMod val="75000"/>
                    <a:lumOff val="25000"/>
                  </a:schemeClr>
                </a:solidFill>
              </a:rPr>
              <a:t>and has it been changed</a:t>
            </a:r>
            <a:r>
              <a:rPr lang="en-US" dirty="0" smtClean="0">
                <a:solidFill>
                  <a:schemeClr val="tx1">
                    <a:lumMod val="75000"/>
                    <a:lumOff val="25000"/>
                  </a:schemeClr>
                </a:solidFill>
              </a:rPr>
              <a:t>?</a:t>
            </a:r>
          </a:p>
          <a:p>
            <a:pPr lvl="1"/>
            <a:r>
              <a:rPr lang="en-US" b="1" dirty="0" smtClean="0">
                <a:solidFill>
                  <a:srgbClr val="FF0000"/>
                </a:solidFill>
              </a:rPr>
              <a:t>Information interchange begins once the exchange artifact is created and it shall not change during transport</a:t>
            </a:r>
            <a:endParaRPr lang="en-US" b="1" dirty="0" smtClean="0">
              <a:solidFill>
                <a:srgbClr val="FF0000"/>
              </a:solidFill>
            </a:endParaRPr>
          </a:p>
          <a:p>
            <a:r>
              <a:rPr lang="en-US" dirty="0" smtClean="0">
                <a:solidFill>
                  <a:schemeClr val="tx1">
                    <a:lumMod val="75000"/>
                    <a:lumOff val="25000"/>
                  </a:schemeClr>
                </a:solidFill>
              </a:rPr>
              <a:t>Consider </a:t>
            </a:r>
            <a:r>
              <a:rPr lang="en-US" dirty="0">
                <a:solidFill>
                  <a:schemeClr val="tx1">
                    <a:lumMod val="75000"/>
                    <a:lumOff val="25000"/>
                  </a:schemeClr>
                </a:solidFill>
              </a:rPr>
              <a:t>that, for clinical care, if trending the data, one may need to know the degree to which the information can be trusted</a:t>
            </a:r>
            <a:r>
              <a:rPr lang="en-US" dirty="0"/>
              <a:t>.</a:t>
            </a:r>
          </a:p>
          <a:p>
            <a:pPr marL="0" indent="0">
              <a:buNone/>
            </a:pP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46744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90922</TotalTime>
  <Words>3911</Words>
  <Application>Microsoft Office PowerPoint</Application>
  <PresentationFormat>On-screen Show (4:3)</PresentationFormat>
  <Paragraphs>845</Paragraphs>
  <Slides>39</Slides>
  <Notes>8</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39</vt:i4>
      </vt:variant>
    </vt:vector>
  </HeadingPairs>
  <TitlesOfParts>
    <vt:vector size="40" baseType="lpstr">
      <vt:lpstr>Master OST deck for ONC review</vt:lpstr>
      <vt:lpstr>Data Provenance All Hands Community Meeting</vt:lpstr>
      <vt:lpstr>Meeting Etiquette </vt:lpstr>
      <vt:lpstr>Agenda</vt:lpstr>
      <vt:lpstr>Announcements</vt:lpstr>
      <vt:lpstr>Information Interchange Sub-Work Group</vt:lpstr>
      <vt:lpstr>Agenda</vt:lpstr>
      <vt:lpstr>EHR Transactions Task  Force Recommendation</vt:lpstr>
      <vt:lpstr>Scope</vt:lpstr>
      <vt:lpstr>Framing Question</vt:lpstr>
      <vt:lpstr>PowerPoint Presentation</vt:lpstr>
      <vt:lpstr>Information Interchange SWG</vt:lpstr>
      <vt:lpstr>Assumptions/ Out of Scope:</vt:lpstr>
      <vt:lpstr>Questions For Standards Committee</vt:lpstr>
      <vt:lpstr>Goal 1</vt:lpstr>
      <vt:lpstr>Goal 1: Define a set of basic/core requirements for provenance for information interchange between EHRs</vt:lpstr>
      <vt:lpstr>Data Elements for Consideration:</vt:lpstr>
      <vt:lpstr>What do we need to know/requirements</vt:lpstr>
      <vt:lpstr>System Requirements Sub Work Group</vt:lpstr>
      <vt:lpstr>Agenda</vt:lpstr>
      <vt:lpstr>PowerPoint Presentation</vt:lpstr>
      <vt:lpstr>Tasking</vt:lpstr>
      <vt:lpstr>Commenting on Data Elements</vt:lpstr>
      <vt:lpstr>RECAP: Minimum Set of Requirements  to Review</vt:lpstr>
      <vt:lpstr>Assumptions</vt:lpstr>
      <vt:lpstr>Data Elements for Consideration:</vt:lpstr>
      <vt:lpstr>Definition Discussion – What will we use?</vt:lpstr>
      <vt:lpstr>Data Requirements Matrix</vt:lpstr>
      <vt:lpstr>Next Steps </vt:lpstr>
      <vt:lpstr>Support Team and Questions</vt:lpstr>
      <vt:lpstr>System Requirements Appendix</vt:lpstr>
      <vt:lpstr>EHR Transactions Task  Force Recommendation</vt:lpstr>
      <vt:lpstr>Start Point – End Point Scenario</vt:lpstr>
      <vt:lpstr>PowerPoint Presentation</vt:lpstr>
      <vt:lpstr>Data Elements in the Use Case Start Point-</vt:lpstr>
      <vt:lpstr>Data Elements in the Use Case: Transmitter</vt:lpstr>
      <vt:lpstr>Data Elements in the Use Case Originator</vt:lpstr>
      <vt:lpstr>Data Elements in the Use Case –  Assembler</vt:lpstr>
      <vt:lpstr>Data Elements in the Use Case –  Composer</vt:lpstr>
      <vt:lpstr>Start Point – End Point Scenario</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jparker</cp:lastModifiedBy>
  <cp:revision>392</cp:revision>
  <cp:lastPrinted>2014-04-07T19:54:09Z</cp:lastPrinted>
  <dcterms:created xsi:type="dcterms:W3CDTF">2012-09-10T14:53:34Z</dcterms:created>
  <dcterms:modified xsi:type="dcterms:W3CDTF">2015-04-02T13:36:00Z</dcterms:modified>
</cp:coreProperties>
</file>