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7"/>
  </p:notesMasterIdLst>
  <p:sldIdLst>
    <p:sldId id="299" r:id="rId2"/>
    <p:sldId id="341" r:id="rId3"/>
    <p:sldId id="403" r:id="rId4"/>
    <p:sldId id="480" r:id="rId5"/>
    <p:sldId id="449" r:id="rId6"/>
    <p:sldId id="481" r:id="rId7"/>
    <p:sldId id="456" r:id="rId8"/>
    <p:sldId id="450" r:id="rId9"/>
    <p:sldId id="451" r:id="rId10"/>
    <p:sldId id="452" r:id="rId11"/>
    <p:sldId id="453" r:id="rId12"/>
    <p:sldId id="457" r:id="rId13"/>
    <p:sldId id="458" r:id="rId14"/>
    <p:sldId id="482" r:id="rId15"/>
    <p:sldId id="484" r:id="rId16"/>
    <p:sldId id="459" r:id="rId17"/>
    <p:sldId id="461" r:id="rId18"/>
    <p:sldId id="462" r:id="rId19"/>
    <p:sldId id="485" r:id="rId20"/>
    <p:sldId id="464" r:id="rId21"/>
    <p:sldId id="465" r:id="rId22"/>
    <p:sldId id="466" r:id="rId23"/>
    <p:sldId id="467" r:id="rId24"/>
    <p:sldId id="468" r:id="rId25"/>
    <p:sldId id="483" r:id="rId26"/>
    <p:sldId id="469" r:id="rId27"/>
    <p:sldId id="479" r:id="rId28"/>
    <p:sldId id="470" r:id="rId29"/>
    <p:sldId id="472" r:id="rId30"/>
    <p:sldId id="473" r:id="rId31"/>
    <p:sldId id="474" r:id="rId32"/>
    <p:sldId id="475" r:id="rId33"/>
    <p:sldId id="476" r:id="rId34"/>
    <p:sldId id="477" r:id="rId35"/>
    <p:sldId id="478" r:id="rId36"/>
  </p:sldIdLst>
  <p:sldSz cx="9144000" cy="6858000" type="screen4x3"/>
  <p:notesSz cx="7010400" cy="9296400"/>
  <p:custDataLst>
    <p:tags r:id="rId3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7" clrIdx="0"/>
  <p:cmAuthor id="1" name="Rita Torkzadeh" initials="R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76C2"/>
    <a:srgbClr val="6600FF"/>
    <a:srgbClr val="FF33CC"/>
    <a:srgbClr val="397DCF"/>
    <a:srgbClr val="4383D1"/>
    <a:srgbClr val="3167A9"/>
    <a:srgbClr val="009900"/>
    <a:srgbClr val="898989"/>
    <a:srgbClr val="8900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5018" autoAdjust="0"/>
  </p:normalViewPr>
  <p:slideViewPr>
    <p:cSldViewPr snapToGrid="0" snapToObjects="1">
      <p:cViewPr>
        <p:scale>
          <a:sx n="70" d="100"/>
          <a:sy n="70" d="100"/>
        </p:scale>
        <p:origin x="-1290" y="66"/>
      </p:cViewPr>
      <p:guideLst>
        <p:guide orient="horz" pos="2160"/>
        <p:guide pos="2880"/>
      </p:guideLst>
    </p:cSldViewPr>
  </p:slideViewPr>
  <p:outlineViewPr>
    <p:cViewPr>
      <p:scale>
        <a:sx n="33" d="100"/>
        <a:sy n="33" d="100"/>
      </p:scale>
      <p:origin x="0" y="12930"/>
    </p:cViewPr>
  </p:outlineViewPr>
  <p:notesTextViewPr>
    <p:cViewPr>
      <p:scale>
        <a:sx n="100" d="100"/>
        <a:sy n="100" d="100"/>
      </p:scale>
      <p:origin x="0" y="0"/>
    </p:cViewPr>
  </p:notesTextViewPr>
  <p:sorterViewPr>
    <p:cViewPr>
      <p:scale>
        <a:sx n="119" d="100"/>
        <a:sy n="119" d="100"/>
      </p:scale>
      <p:origin x="0" y="56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3/14/2015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7</a:t>
            </a:fld>
            <a:endParaRPr lang="en-US" dirty="0"/>
          </a:p>
        </p:txBody>
      </p:sp>
    </p:spTree>
    <p:extLst>
      <p:ext uri="{BB962C8B-B14F-4D97-AF65-F5344CB8AC3E}">
        <p14:creationId xmlns:p14="http://schemas.microsoft.com/office/powerpoint/2010/main" val="184053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it been changed” – what is it? We will need to know if it is CDA</a:t>
            </a:r>
            <a:r>
              <a:rPr lang="en-US" baseline="0" dirty="0" smtClean="0"/>
              <a:t> but if we convert CDA to FHIR and sending has clinical content changed – artifact has changed but clinical content has not – Artifact Changed or Clinical Content Changed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9</a:t>
            </a:fld>
            <a:endParaRPr lang="en-US" dirty="0"/>
          </a:p>
        </p:txBody>
      </p:sp>
    </p:spTree>
    <p:extLst>
      <p:ext uri="{BB962C8B-B14F-4D97-AF65-F5344CB8AC3E}">
        <p14:creationId xmlns:p14="http://schemas.microsoft.com/office/powerpoint/2010/main" val="922881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22</a:t>
            </a:fld>
            <a:endParaRPr lang="en-US" dirty="0"/>
          </a:p>
        </p:txBody>
      </p:sp>
    </p:spTree>
    <p:extLst>
      <p:ext uri="{BB962C8B-B14F-4D97-AF65-F5344CB8AC3E}">
        <p14:creationId xmlns:p14="http://schemas.microsoft.com/office/powerpoint/2010/main" val="184053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ea typeface="ＭＳ Ｐゴシック"/>
              <a:cs typeface="ＭＳ Ｐゴシック"/>
            </a:endParaRP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7B2E7A-DE53-4610-9768-D97E270CB2F2}" type="slidenum">
              <a:rPr lang="en-US">
                <a:latin typeface="Arial" charset="0"/>
                <a:ea typeface="ＭＳ Ｐゴシック"/>
                <a:cs typeface="ＭＳ Ｐゴシック"/>
              </a:rPr>
              <a:pPr/>
              <a:t>35</a:t>
            </a:fld>
            <a:endParaRPr lang="en-US" dirty="0">
              <a:latin typeface="Arial" charset="0"/>
              <a:ea typeface="ＭＳ Ｐゴシック"/>
              <a:cs typeface="ＭＳ Ｐゴシック"/>
            </a:endParaRPr>
          </a:p>
        </p:txBody>
      </p:sp>
    </p:spTree>
    <p:extLst>
      <p:ext uri="{BB962C8B-B14F-4D97-AF65-F5344CB8AC3E}">
        <p14:creationId xmlns:p14="http://schemas.microsoft.com/office/powerpoint/2010/main" val="3383203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01611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58000" y="6416675"/>
            <a:ext cx="2133600" cy="365125"/>
          </a:xfrm>
          <a:prstGeom prst="rect">
            <a:avLst/>
          </a:prstGeom>
        </p:spPr>
        <p:txBody>
          <a:bodyPr/>
          <a:lstStyle>
            <a:lvl1pPr algn="r">
              <a:defRPr baseline="0">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316124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0E6ACC0-E7BF-A049-A5BB-238CF1DF51E5}" type="datetime1">
              <a:rPr lang="en-US" smtClean="0">
                <a:solidFill>
                  <a:prstClr val="black"/>
                </a:solidFill>
              </a:rPr>
              <a:pPr/>
              <a:t>3/14/2015</a:t>
            </a:fld>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41980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nc-puttingI-pptsubpage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4"/>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29.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iki.siframework.org/Data+Provenance+Initiative"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mailto:jamie.parker@esacinc.com" TargetMode="External"/><Relationship Id="rId13" Type="http://schemas.openxmlformats.org/officeDocument/2006/relationships/hyperlink" Target="mailto:zachary.may@esacinc.com" TargetMode="External"/><Relationship Id="rId3" Type="http://schemas.openxmlformats.org/officeDocument/2006/relationships/hyperlink" Target="mailto:jc@securityrs.com" TargetMode="External"/><Relationship Id="rId7" Type="http://schemas.openxmlformats.org/officeDocument/2006/relationships/hyperlink" Target="mailto:bobyencha@maine.rr.com" TargetMode="External"/><Relationship Id="rId12" Type="http://schemas.openxmlformats.org/officeDocument/2006/relationships/hyperlink" Target="mailto:rebecca.angeles@esacinc.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klc@securityrs.com" TargetMode="External"/><Relationship Id="rId11" Type="http://schemas.openxmlformats.org/officeDocument/2006/relationships/hyperlink" Target="mailto:apurva.dharia@esacinc.com" TargetMode="External"/><Relationship Id="rId5" Type="http://schemas.openxmlformats.org/officeDocument/2006/relationships/hyperlink" Target="mailto:mera.choi@hhs.gov" TargetMode="External"/><Relationship Id="rId10" Type="http://schemas.openxmlformats.org/officeDocument/2006/relationships/hyperlink" Target="mailto:atanu.sen@accenture.com" TargetMode="External"/><Relationship Id="rId4" Type="http://schemas.openxmlformats.org/officeDocument/2006/relationships/hyperlink" Target="mailto:julie.chua@hhs.gov" TargetMode="External"/><Relationship Id="rId9" Type="http://schemas.openxmlformats.org/officeDocument/2006/relationships/hyperlink" Target="mailto:perri.smith@accenturefederal.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0"/>
            <a:ext cx="8382000" cy="1609725"/>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Information Interchange Sub-Workgroup</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March </a:t>
            </a:r>
            <a:r>
              <a:rPr lang="en-US" sz="2000" dirty="0" smtClean="0">
                <a:solidFill>
                  <a:schemeClr val="tx2">
                    <a:lumMod val="75000"/>
                  </a:schemeClr>
                </a:solidFill>
              </a:rPr>
              <a:t>19</a:t>
            </a:r>
            <a:r>
              <a:rPr lang="en-US" sz="2000" baseline="30000" dirty="0" smtClean="0">
                <a:solidFill>
                  <a:schemeClr val="tx2">
                    <a:lumMod val="75000"/>
                  </a:schemeClr>
                </a:solidFill>
              </a:rPr>
              <a:t>th</a:t>
            </a:r>
            <a:r>
              <a:rPr lang="en-US" sz="2000" dirty="0" smtClean="0">
                <a:solidFill>
                  <a:schemeClr val="tx2">
                    <a:lumMod val="75000"/>
                  </a:schemeClr>
                </a:solidFill>
              </a:rPr>
              <a:t> </a:t>
            </a:r>
            <a:r>
              <a:rPr lang="en-US" sz="2000" dirty="0" smtClean="0">
                <a:solidFill>
                  <a:schemeClr val="tx2">
                    <a:lumMod val="75000"/>
                  </a:schemeClr>
                </a:solidFill>
              </a:rPr>
              <a:t>, 2015</a:t>
            </a:r>
            <a:endParaRPr lang="en-US" sz="2000" dirty="0">
              <a:solidFill>
                <a:schemeClr val="tx2">
                  <a:lumMod val="75000"/>
                </a:schemeClr>
              </a:solidFill>
            </a:endParaRPr>
          </a:p>
        </p:txBody>
      </p:sp>
    </p:spTree>
    <p:extLst>
      <p:ext uri="{BB962C8B-B14F-4D97-AF65-F5344CB8AC3E}">
        <p14:creationId xmlns:p14="http://schemas.microsoft.com/office/powerpoint/2010/main" val="241832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229600" cy="1143000"/>
          </a:xfrm>
        </p:spPr>
        <p:txBody>
          <a:bodyPr/>
          <a:lstStyle/>
          <a:p>
            <a:r>
              <a:rPr lang="en-US" dirty="0" smtClean="0"/>
              <a:t>Information Interchange SWG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10</a:t>
            </a:fld>
            <a:endParaRPr lang="en-US" dirty="0">
              <a:solidFill>
                <a:prstClr val="black"/>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16175209"/>
              </p:ext>
            </p:extLst>
          </p:nvPr>
        </p:nvGraphicFramePr>
        <p:xfrm>
          <a:off x="381000" y="1143000"/>
          <a:ext cx="8305800" cy="5598160"/>
        </p:xfrm>
        <a:graphic>
          <a:graphicData uri="http://schemas.openxmlformats.org/drawingml/2006/table">
            <a:tbl>
              <a:tblPr firstRow="1" bandRow="1">
                <a:tableStyleId>{5C22544A-7EE6-4342-B048-85BDC9FD1C3A}</a:tableStyleId>
              </a:tblPr>
              <a:tblGrid>
                <a:gridCol w="762000"/>
                <a:gridCol w="4775200"/>
                <a:gridCol w="2768600"/>
              </a:tblGrid>
              <a:tr h="457200">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524000">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requirements for provenance for information interchange between EHRs:</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Are there any specific technologies or architecture well suited for us to consider in the implementation guide (e.g.RESTul, Exchange, DIRECT and/or those specified in Meaningful use etc.)</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What transactions need to be specified in the IG? (For example IHE specification </a:t>
                      </a:r>
                      <a:r>
                        <a:rPr lang="en-US" sz="1300" i="1" kern="1200" dirty="0" smtClean="0">
                          <a:solidFill>
                            <a:schemeClr val="dk1"/>
                          </a:solidFill>
                          <a:effectLst/>
                          <a:latin typeface="+mn-lt"/>
                          <a:ea typeface="+mn-ea"/>
                          <a:cs typeface="+mn-cs"/>
                        </a:rPr>
                        <a:t>ABC</a:t>
                      </a:r>
                      <a:r>
                        <a:rPr lang="en-US" sz="1300" kern="1200" dirty="0" smtClean="0">
                          <a:solidFill>
                            <a:schemeClr val="dk1"/>
                          </a:solidFill>
                          <a:effectLst/>
                          <a:latin typeface="+mn-lt"/>
                          <a:ea typeface="+mn-ea"/>
                          <a:cs typeface="+mn-cs"/>
                        </a:rPr>
                        <a:t>…)</a:t>
                      </a:r>
                    </a:p>
                    <a:p>
                      <a:endParaRPr lang="en-US" sz="1300" dirty="0"/>
                    </a:p>
                  </a:txBody>
                  <a:tcPr/>
                </a:tc>
                <a:tc>
                  <a:txBody>
                    <a:bodyPr/>
                    <a:lstStyle/>
                    <a:p>
                      <a:r>
                        <a:rPr lang="en-US" sz="1300" dirty="0" smtClean="0"/>
                        <a:t>Document </a:t>
                      </a:r>
                      <a:r>
                        <a:rPr lang="en-US" sz="1300" kern="1200" dirty="0" smtClean="0">
                          <a:solidFill>
                            <a:schemeClr val="dk1"/>
                          </a:solidFill>
                          <a:effectLst/>
                          <a:latin typeface="+mn-lt"/>
                          <a:ea typeface="+mn-ea"/>
                          <a:cs typeface="+mn-cs"/>
                        </a:rPr>
                        <a:t>defining a set of basic/core requirements for provenance for information interchange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(e.g. REST, Exchange, Direct etc.) </a:t>
                      </a:r>
                      <a:r>
                        <a:rPr lang="en-US" sz="1300" kern="1200" baseline="0" dirty="0" smtClean="0">
                          <a:solidFill>
                            <a:schemeClr val="dk1"/>
                          </a:solidFill>
                          <a:effectLst/>
                          <a:latin typeface="+mn-lt"/>
                          <a:ea typeface="+mn-ea"/>
                          <a:cs typeface="+mn-cs"/>
                        </a:rPr>
                        <a:t>and w</a:t>
                      </a:r>
                      <a:r>
                        <a:rPr lang="en-US" sz="1300" kern="1200" dirty="0" smtClean="0">
                          <a:solidFill>
                            <a:schemeClr val="dk1"/>
                          </a:solidFill>
                          <a:effectLst/>
                          <a:latin typeface="+mn-lt"/>
                          <a:ea typeface="+mn-ea"/>
                          <a:cs typeface="+mn-cs"/>
                        </a:rPr>
                        <a:t>hat Transactions needed in the IG</a:t>
                      </a:r>
                    </a:p>
                    <a:p>
                      <a:endParaRPr lang="en-US" sz="1300" dirty="0"/>
                    </a:p>
                  </a:txBody>
                  <a:tcPr/>
                </a:tc>
              </a:tr>
              <a:tr h="749300">
                <a:tc>
                  <a:txBody>
                    <a:bodyPr/>
                    <a:lstStyle/>
                    <a:p>
                      <a:r>
                        <a:rPr lang="en-US" dirty="0" smtClean="0"/>
                        <a:t>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What type of payloads should we focus on when looking at information interchange requirements between EHRs (e.g. C-CDA etc.?) – </a:t>
                      </a:r>
                      <a:r>
                        <a:rPr lang="en-US" sz="1300" b="1" i="1" kern="1200" dirty="0" smtClean="0">
                          <a:solidFill>
                            <a:schemeClr val="dk1"/>
                          </a:solidFill>
                          <a:effectLst/>
                          <a:latin typeface="+mn-lt"/>
                          <a:ea typeface="+mn-ea"/>
                          <a:cs typeface="+mn-cs"/>
                        </a:rPr>
                        <a:t>what do we want to start</a:t>
                      </a:r>
                      <a:r>
                        <a:rPr lang="en-US" sz="1300" b="1" i="1" kern="1200" baseline="0" dirty="0" smtClean="0">
                          <a:solidFill>
                            <a:schemeClr val="dk1"/>
                          </a:solidFill>
                          <a:effectLst/>
                          <a:latin typeface="+mn-lt"/>
                          <a:ea typeface="+mn-ea"/>
                          <a:cs typeface="+mn-cs"/>
                        </a:rPr>
                        <a:t> with – pick a payload</a:t>
                      </a:r>
                      <a:endParaRPr lang="en-US" sz="1300" b="1" i="1" kern="1200" dirty="0" smtClean="0">
                        <a:solidFill>
                          <a:schemeClr val="dk1"/>
                        </a:solidFill>
                        <a:effectLst/>
                        <a:latin typeface="+mn-lt"/>
                        <a:ea typeface="+mn-ea"/>
                        <a:cs typeface="+mn-cs"/>
                      </a:endParaRPr>
                    </a:p>
                    <a:p>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dirty="0" smtClean="0"/>
                        <a:t>Document, table</a:t>
                      </a:r>
                      <a:r>
                        <a:rPr lang="en-US" sz="1300" baseline="0" dirty="0" smtClean="0"/>
                        <a:t> or</a:t>
                      </a:r>
                      <a:r>
                        <a:rPr lang="en-US" sz="1300" dirty="0" smtClean="0"/>
                        <a:t> list  of recommendations </a:t>
                      </a:r>
                      <a:r>
                        <a:rPr lang="en-US" sz="1300" kern="1200" dirty="0" smtClean="0">
                          <a:solidFill>
                            <a:schemeClr val="dk1"/>
                          </a:solidFill>
                          <a:effectLst/>
                          <a:latin typeface="+mn-lt"/>
                          <a:ea typeface="+mn-ea"/>
                          <a:cs typeface="+mn-cs"/>
                        </a:rPr>
                        <a:t>for </a:t>
                      </a:r>
                      <a:r>
                        <a:rPr lang="en-US" sz="1300" kern="1200" baseline="0" dirty="0" smtClean="0">
                          <a:solidFill>
                            <a:schemeClr val="dk1"/>
                          </a:solidFill>
                          <a:effectLst/>
                          <a:latin typeface="+mn-lt"/>
                          <a:ea typeface="+mn-ea"/>
                          <a:cs typeface="+mn-cs"/>
                        </a:rPr>
                        <a:t>the t</a:t>
                      </a:r>
                      <a:r>
                        <a:rPr lang="en-US" sz="1300" kern="1200" dirty="0" smtClean="0">
                          <a:solidFill>
                            <a:schemeClr val="dk1"/>
                          </a:solidFill>
                          <a:effectLst/>
                          <a:latin typeface="+mn-lt"/>
                          <a:ea typeface="+mn-ea"/>
                          <a:cs typeface="+mn-cs"/>
                        </a:rPr>
                        <a:t>ype of payloads for interchange requirements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 </a:t>
                      </a:r>
                    </a:p>
                    <a:p>
                      <a:endParaRPr lang="en-US" sz="1300" dirty="0"/>
                    </a:p>
                  </a:txBody>
                  <a:tcPr/>
                </a:tc>
              </a:tr>
              <a:tr h="74930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goals 1 and 2</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using existing candidate standards list </a:t>
                      </a:r>
                      <a:endParaRPr lang="en-US" sz="1300" dirty="0"/>
                    </a:p>
                  </a:txBody>
                  <a:tcPr/>
                </a:tc>
                <a:tc>
                  <a:txBody>
                    <a:bodyPr/>
                    <a:lstStyle/>
                    <a:p>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749300">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 (Consider Privacy)</a:t>
                      </a:r>
                    </a:p>
                    <a:p>
                      <a:endParaRPr lang="en-US" sz="1300" dirty="0"/>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749300">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2519416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02380984"/>
              </p:ext>
            </p:extLst>
          </p:nvPr>
        </p:nvGraphicFramePr>
        <p:xfrm>
          <a:off x="91441" y="228600"/>
          <a:ext cx="8961119" cy="5310606"/>
        </p:xfrm>
        <a:graphic>
          <a:graphicData uri="http://schemas.openxmlformats.org/drawingml/2006/table">
            <a:tbl>
              <a:tblPr firstRow="1" bandRow="1">
                <a:tableStyleId>{5C22544A-7EE6-4342-B048-85BDC9FD1C3A}</a:tableStyleId>
              </a:tblPr>
              <a:tblGrid>
                <a:gridCol w="2338497"/>
                <a:gridCol w="1169249"/>
                <a:gridCol w="1169249"/>
                <a:gridCol w="1091297"/>
                <a:gridCol w="1091297"/>
                <a:gridCol w="1091297"/>
                <a:gridCol w="1010233"/>
              </a:tblGrid>
              <a:tr h="641261">
                <a:tc gridSpan="7">
                  <a:txBody>
                    <a:bodyPr/>
                    <a:lstStyle/>
                    <a:p>
                      <a:pPr algn="ctr"/>
                      <a:r>
                        <a:rPr lang="en-US" sz="2800" dirty="0" smtClean="0"/>
                        <a:t>Information</a:t>
                      </a:r>
                      <a:r>
                        <a:rPr lang="en-US" sz="2800" baseline="0" dirty="0" smtClean="0"/>
                        <a:t> Interchange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641261">
                <a:tc>
                  <a:txBody>
                    <a:bodyPr/>
                    <a:lstStyle/>
                    <a:p>
                      <a:pPr algn="ctr"/>
                      <a:r>
                        <a:rPr lang="en-US" sz="1800" i="1" dirty="0" smtClean="0">
                          <a:solidFill>
                            <a:schemeClr val="bg1"/>
                          </a:solidFill>
                        </a:rPr>
                        <a:t>Week of</a:t>
                      </a:r>
                      <a:endParaRPr lang="en-US" sz="1800" i="1" dirty="0">
                        <a:solidFill>
                          <a:schemeClr val="bg1"/>
                        </a:solidFill>
                      </a:endParaRPr>
                    </a:p>
                  </a:txBody>
                  <a:tcPr anchor="ctr">
                    <a:solidFill>
                      <a:schemeClr val="accent1"/>
                    </a:solidFill>
                  </a:tcPr>
                </a:tc>
                <a:tc>
                  <a:txBody>
                    <a:bodyPr/>
                    <a:lstStyle/>
                    <a:p>
                      <a:pPr algn="ctr"/>
                      <a:r>
                        <a:rPr lang="en-US" dirty="0" smtClean="0"/>
                        <a:t>3/4</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3/18</a:t>
                      </a:r>
                      <a:endParaRPr lang="en-US" dirty="0"/>
                    </a:p>
                  </a:txBody>
                  <a:tcPr anchor="ctr"/>
                </a:tc>
                <a:tc>
                  <a:txBody>
                    <a:bodyPr/>
                    <a:lstStyle/>
                    <a:p>
                      <a:pPr algn="ctr"/>
                      <a:r>
                        <a:rPr lang="en-US" dirty="0" smtClean="0"/>
                        <a:t>3/25</a:t>
                      </a:r>
                      <a:endParaRPr lang="en-US" dirty="0"/>
                    </a:p>
                  </a:txBody>
                  <a:tcPr anchor="ctr"/>
                </a:tc>
                <a:tc>
                  <a:txBody>
                    <a:bodyPr/>
                    <a:lstStyle/>
                    <a:p>
                      <a:pPr algn="ctr"/>
                      <a:r>
                        <a:rPr lang="en-US" dirty="0" smtClean="0"/>
                        <a:t>4/1</a:t>
                      </a:r>
                      <a:endParaRPr lang="en-US" dirty="0"/>
                    </a:p>
                  </a:txBody>
                  <a:tcPr anchor="ctr"/>
                </a:tc>
                <a:tc>
                  <a:txBody>
                    <a:bodyPr/>
                    <a:lstStyle/>
                    <a:p>
                      <a:pPr algn="ctr"/>
                      <a:r>
                        <a:rPr lang="en-US" dirty="0" smtClean="0"/>
                        <a:t>4/8</a:t>
                      </a:r>
                      <a:endParaRPr lang="en-US" dirty="0"/>
                    </a:p>
                  </a:txBody>
                  <a:tcPr anchor="ctr"/>
                </a:tc>
              </a:tr>
              <a:tr h="727977">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tc>
                <a:tc>
                  <a:txBody>
                    <a:bodyPr/>
                    <a:lstStyle/>
                    <a:p>
                      <a:endParaRPr lang="en-US" dirty="0"/>
                    </a:p>
                  </a:txBody>
                  <a:tcPr/>
                </a:tc>
                <a:tc>
                  <a:txBody>
                    <a:bodyPr/>
                    <a:lstStyle/>
                    <a:p>
                      <a:pPr algn="ctr"/>
                      <a:endParaRPr lang="en-US" dirty="0"/>
                    </a:p>
                  </a:txBody>
                  <a:tcPr/>
                </a:tc>
              </a:tr>
              <a:tr h="641261">
                <a:tc>
                  <a:txBody>
                    <a:bodyPr/>
                    <a:lstStyle/>
                    <a:p>
                      <a:r>
                        <a:rPr lang="en-US" sz="1400" dirty="0" smtClean="0">
                          <a:solidFill>
                            <a:schemeClr val="bg1"/>
                          </a:solidFill>
                        </a:rPr>
                        <a:t>Identify payloads</a:t>
                      </a:r>
                      <a:r>
                        <a:rPr lang="en-US" sz="1400" baseline="0" dirty="0" smtClean="0">
                          <a:solidFill>
                            <a:schemeClr val="bg1"/>
                          </a:solidFill>
                        </a:rPr>
                        <a:t> that we should focus on </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tc>
                <a:tc>
                  <a:txBody>
                    <a:bodyPr/>
                    <a:lstStyle/>
                    <a:p>
                      <a:endParaRPr lang="en-US" dirty="0"/>
                    </a:p>
                  </a:txBody>
                  <a:tcPr/>
                </a:tc>
              </a:tr>
              <a:tr h="727977">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tc>
              </a:tr>
              <a:tr h="641261">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rgbClr val="FF0000"/>
                    </a:solidFill>
                  </a:tcPr>
                </a:tc>
              </a:tr>
              <a:tr h="641261">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rgbClr val="FF0000"/>
                    </a:solidFill>
                  </a:tcPr>
                </a:tc>
              </a:tr>
            </a:tbl>
          </a:graphicData>
        </a:graphic>
      </p:graphicFrame>
      <p:sp>
        <p:nvSpPr>
          <p:cNvPr id="3" name="TextBox 2"/>
          <p:cNvSpPr txBox="1"/>
          <p:nvPr/>
        </p:nvSpPr>
        <p:spPr>
          <a:xfrm>
            <a:off x="213852" y="5687961"/>
            <a:ext cx="8382000" cy="369332"/>
          </a:xfrm>
          <a:prstGeom prst="rect">
            <a:avLst/>
          </a:prstGeom>
          <a:solidFill>
            <a:schemeClr val="bg1"/>
          </a:solidFill>
        </p:spPr>
        <p:txBody>
          <a:bodyPr wrap="square" rtlCol="0">
            <a:spAutoFit/>
          </a:bodyPr>
          <a:lstStyle/>
          <a:p>
            <a:r>
              <a:rPr lang="en-US" dirty="0" smtClean="0"/>
              <a:t>** Report out on weekly progress during the Thursday All Hands Call** </a:t>
            </a:r>
            <a:endParaRPr lang="en-US" dirty="0"/>
          </a:p>
        </p:txBody>
      </p:sp>
      <p:sp>
        <p:nvSpPr>
          <p:cNvPr id="7" name="TextBox 6"/>
          <p:cNvSpPr txBox="1"/>
          <p:nvPr/>
        </p:nvSpPr>
        <p:spPr>
          <a:xfrm>
            <a:off x="213852" y="6248400"/>
            <a:ext cx="4672013"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Ready</a:t>
            </a:r>
            <a:endParaRPr lang="en-US" sz="1600" dirty="0">
              <a:solidFill>
                <a:prstClr val="black"/>
              </a:solidFill>
            </a:endParaRPr>
          </a:p>
        </p:txBody>
      </p:sp>
      <p:sp>
        <p:nvSpPr>
          <p:cNvPr id="5" name="Rectangle 4"/>
          <p:cNvSpPr/>
          <p:nvPr/>
        </p:nvSpPr>
        <p:spPr>
          <a:xfrm>
            <a:off x="1101213" y="6289857"/>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3962400" y="6276575"/>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2540026" y="62898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770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12</a:t>
            </a:fld>
            <a:endParaRPr lang="en-US" dirty="0"/>
          </a:p>
        </p:txBody>
      </p:sp>
    </p:spTree>
    <p:extLst>
      <p:ext uri="{BB962C8B-B14F-4D97-AF65-F5344CB8AC3E}">
        <p14:creationId xmlns:p14="http://schemas.microsoft.com/office/powerpoint/2010/main" val="23406299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91" y="13380"/>
            <a:ext cx="8229600" cy="1150401"/>
          </a:xfrm>
        </p:spPr>
        <p:txBody>
          <a:bodyPr>
            <a:noAutofit/>
          </a:bodyPr>
          <a:lstStyle/>
          <a:p>
            <a:r>
              <a:rPr lang="en-US" sz="2400" dirty="0" smtClean="0"/>
              <a:t>Goal 1: </a:t>
            </a:r>
            <a:r>
              <a:rPr lang="en-US" sz="2400" dirty="0"/>
              <a:t>Define a set of basic/core requirements for provenance for information interchange between EHRs</a:t>
            </a:r>
          </a:p>
        </p:txBody>
      </p:sp>
      <p:sp>
        <p:nvSpPr>
          <p:cNvPr id="3" name="Content Placeholder 2"/>
          <p:cNvSpPr>
            <a:spLocks noGrp="1"/>
          </p:cNvSpPr>
          <p:nvPr>
            <p:ph idx="1"/>
          </p:nvPr>
        </p:nvSpPr>
        <p:spPr>
          <a:xfrm>
            <a:off x="243444" y="1208313"/>
            <a:ext cx="8229600" cy="4525963"/>
          </a:xfrm>
        </p:spPr>
        <p:txBody>
          <a:bodyPr>
            <a:normAutofit fontScale="92500" lnSpcReduction="20000"/>
          </a:bodyPr>
          <a:lstStyle/>
          <a:p>
            <a:r>
              <a:rPr lang="en-US" dirty="0" smtClean="0">
                <a:solidFill>
                  <a:schemeClr val="tx1">
                    <a:lumMod val="75000"/>
                    <a:lumOff val="25000"/>
                  </a:schemeClr>
                </a:solidFill>
              </a:rPr>
              <a:t>Methodology:</a:t>
            </a:r>
          </a:p>
          <a:p>
            <a:pPr lvl="1"/>
            <a:r>
              <a:rPr lang="en-US" dirty="0" smtClean="0">
                <a:solidFill>
                  <a:schemeClr val="tx1">
                    <a:lumMod val="75000"/>
                    <a:lumOff val="25000"/>
                  </a:schemeClr>
                </a:solidFill>
              </a:rPr>
              <a:t>Start with MU Specified Transports</a:t>
            </a:r>
          </a:p>
          <a:p>
            <a:pPr lvl="2"/>
            <a:r>
              <a:rPr lang="en-US" dirty="0" smtClean="0">
                <a:solidFill>
                  <a:schemeClr val="tx1">
                    <a:lumMod val="75000"/>
                    <a:lumOff val="25000"/>
                  </a:schemeClr>
                </a:solidFill>
              </a:rPr>
              <a:t>Focus at higher level of Transport Protocol</a:t>
            </a:r>
          </a:p>
          <a:p>
            <a:pPr lvl="3"/>
            <a:r>
              <a:rPr lang="en-US" dirty="0" smtClean="0">
                <a:solidFill>
                  <a:schemeClr val="tx1">
                    <a:lumMod val="75000"/>
                    <a:lumOff val="25000"/>
                  </a:schemeClr>
                </a:solidFill>
              </a:rPr>
              <a:t>for any of the identified protocols we will do a “deep dive” based on need</a:t>
            </a:r>
          </a:p>
          <a:p>
            <a:pPr lvl="1"/>
            <a:r>
              <a:rPr lang="en-US" dirty="0" smtClean="0">
                <a:solidFill>
                  <a:schemeClr val="tx1">
                    <a:lumMod val="75000"/>
                    <a:lumOff val="25000"/>
                  </a:schemeClr>
                </a:solidFill>
              </a:rPr>
              <a:t>Start at the abstract:</a:t>
            </a:r>
          </a:p>
          <a:p>
            <a:pPr lvl="2"/>
            <a:r>
              <a:rPr lang="en-US" dirty="0" smtClean="0">
                <a:solidFill>
                  <a:schemeClr val="tx1">
                    <a:lumMod val="75000"/>
                    <a:lumOff val="25000"/>
                  </a:schemeClr>
                </a:solidFill>
              </a:rPr>
              <a:t>For example lets determine between the exchange parties what do we need to know?</a:t>
            </a:r>
          </a:p>
          <a:p>
            <a:pPr lvl="3"/>
            <a:r>
              <a:rPr lang="en-US" dirty="0" smtClean="0">
                <a:solidFill>
                  <a:schemeClr val="tx1">
                    <a:lumMod val="75000"/>
                    <a:lumOff val="25000"/>
                  </a:schemeClr>
                </a:solidFill>
              </a:rPr>
              <a:t>Who is the sender?</a:t>
            </a:r>
          </a:p>
          <a:p>
            <a:pPr lvl="3"/>
            <a:r>
              <a:rPr lang="en-US" dirty="0" smtClean="0">
                <a:solidFill>
                  <a:schemeClr val="tx1">
                    <a:lumMod val="75000"/>
                    <a:lumOff val="25000"/>
                  </a:schemeClr>
                </a:solidFill>
              </a:rPr>
              <a:t>Who is the intended recipient?</a:t>
            </a:r>
          </a:p>
          <a:p>
            <a:pPr lvl="3"/>
            <a:r>
              <a:rPr lang="en-US" dirty="0" smtClean="0">
                <a:solidFill>
                  <a:schemeClr val="tx1">
                    <a:lumMod val="75000"/>
                    <a:lumOff val="25000"/>
                  </a:schemeClr>
                </a:solidFill>
              </a:rPr>
              <a:t>What is being sent?</a:t>
            </a:r>
          </a:p>
          <a:p>
            <a:pPr lvl="4"/>
            <a:r>
              <a:rPr lang="en-US" dirty="0" smtClean="0">
                <a:solidFill>
                  <a:schemeClr val="tx1">
                    <a:lumMod val="75000"/>
                    <a:lumOff val="25000"/>
                  </a:schemeClr>
                </a:solidFill>
              </a:rPr>
              <a:t>This helps us determine what needs to be exchanged and vet this against the technologies available</a:t>
            </a:r>
            <a:endParaRPr lang="en-US"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13</a:t>
            </a:fld>
            <a:endParaRPr lang="en-US" dirty="0"/>
          </a:p>
        </p:txBody>
      </p:sp>
    </p:spTree>
    <p:extLst>
      <p:ext uri="{BB962C8B-B14F-4D97-AF65-F5344CB8AC3E}">
        <p14:creationId xmlns:p14="http://schemas.microsoft.com/office/powerpoint/2010/main" val="1695380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14</a:t>
            </a:fld>
            <a:endParaRPr lang="en-US" dirty="0"/>
          </a:p>
        </p:txBody>
      </p:sp>
      <p:sp>
        <p:nvSpPr>
          <p:cNvPr id="5" name="Content Placeholder 4"/>
          <p:cNvSpPr txBox="1">
            <a:spLocks noGrp="1"/>
          </p:cNvSpPr>
          <p:nvPr>
            <p:ph idx="1"/>
          </p:nvPr>
        </p:nvSpPr>
        <p:spPr>
          <a:xfrm>
            <a:off x="198980" y="1177959"/>
            <a:ext cx="8229600" cy="5078313"/>
          </a:xfrm>
          <a:prstGeom prst="rect">
            <a:avLst/>
          </a:prstGeom>
          <a:noFill/>
        </p:spPr>
        <p:txBody>
          <a:bodyPr wrap="square" rtlCol="0">
            <a:spAutoFit/>
          </a:bodyPr>
          <a:lstStyle/>
          <a:p>
            <a:r>
              <a:rPr lang="en-US" sz="2000" dirty="0" smtClean="0"/>
              <a:t>Transport Content Neutral (the thing doesn’t get changed and is transported intact) </a:t>
            </a:r>
          </a:p>
          <a:p>
            <a:r>
              <a:rPr lang="en-US" sz="2000" dirty="0" smtClean="0"/>
              <a:t>more challenging when message and transport are one in the same – does this change the object or is it function as a wrapper – </a:t>
            </a:r>
          </a:p>
          <a:p>
            <a:pPr lvl="1"/>
            <a:r>
              <a:rPr lang="en-US" sz="1800" dirty="0" smtClean="0"/>
              <a:t>as a wrapper it is fine and that would need to be an assumption</a:t>
            </a:r>
          </a:p>
          <a:p>
            <a:pPr lvl="1"/>
            <a:r>
              <a:rPr lang="en-US" sz="1800" dirty="0" smtClean="0"/>
              <a:t>Maybe pick one of each?</a:t>
            </a:r>
          </a:p>
          <a:p>
            <a:r>
              <a:rPr lang="en-US" sz="2000" dirty="0" smtClean="0"/>
              <a:t>What is the definition of change?</a:t>
            </a:r>
          </a:p>
          <a:p>
            <a:r>
              <a:rPr lang="en-US" sz="2000" dirty="0" smtClean="0"/>
              <a:t>This is Enterprise to Enterprise Exchange (outside of organizational boundaries)</a:t>
            </a:r>
          </a:p>
          <a:p>
            <a:r>
              <a:rPr lang="en-US" sz="2000" dirty="0" smtClean="0"/>
              <a:t>What changes in the transport portion of the exchange?</a:t>
            </a:r>
          </a:p>
          <a:p>
            <a:r>
              <a:rPr lang="en-US" sz="2000" dirty="0" smtClean="0"/>
              <a:t>List examples of transforms that are “non-destructive”/fully reversible  (these should be presumptions an can be re-evaluated in the course of deliberations </a:t>
            </a:r>
            <a:r>
              <a:rPr lang="en-US" sz="2000" strike="sngStrike" dirty="0" smtClean="0"/>
              <a:t>if we specify Clinical Setting is our primary focus?</a:t>
            </a:r>
            <a:r>
              <a:rPr lang="en-US" sz="2000" dirty="0" smtClean="0"/>
              <a:t>) </a:t>
            </a:r>
          </a:p>
          <a:p>
            <a:pPr lvl="1"/>
            <a:r>
              <a:rPr lang="en-US" sz="1400" dirty="0" err="1" smtClean="0"/>
              <a:t>E.g</a:t>
            </a:r>
            <a:r>
              <a:rPr lang="en-US" sz="1400" dirty="0" smtClean="0"/>
              <a:t> Base64</a:t>
            </a:r>
          </a:p>
          <a:p>
            <a:pPr lvl="1"/>
            <a:endParaRPr lang="en-US" sz="2000" dirty="0"/>
          </a:p>
        </p:txBody>
      </p:sp>
    </p:spTree>
    <p:extLst>
      <p:ext uri="{BB962C8B-B14F-4D97-AF65-F5344CB8AC3E}">
        <p14:creationId xmlns:p14="http://schemas.microsoft.com/office/powerpoint/2010/main" val="280332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D942ED2-5804-4B47-B474-A096C88DC8AF}" type="slidenum">
              <a:rPr lang="en-US" smtClean="0"/>
              <a:pPr/>
              <a:t>15</a:t>
            </a:fld>
            <a:endParaRPr lang="en-US" dirty="0"/>
          </a:p>
        </p:txBody>
      </p:sp>
    </p:spTree>
    <p:extLst>
      <p:ext uri="{BB962C8B-B14F-4D97-AF65-F5344CB8AC3E}">
        <p14:creationId xmlns:p14="http://schemas.microsoft.com/office/powerpoint/2010/main" val="18551563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need to know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74674503"/>
              </p:ext>
            </p:extLst>
          </p:nvPr>
        </p:nvGraphicFramePr>
        <p:xfrm>
          <a:off x="380010" y="1624641"/>
          <a:ext cx="8229600" cy="42265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What do I need to know</a:t>
                      </a:r>
                      <a:endParaRPr lang="en-US" dirty="0"/>
                    </a:p>
                  </a:txBody>
                  <a:tcPr/>
                </a:tc>
                <a:tc>
                  <a:txBody>
                    <a:bodyPr/>
                    <a:lstStyle/>
                    <a:p>
                      <a:r>
                        <a:rPr lang="en-US" dirty="0" smtClean="0"/>
                        <a:t>Data Element</a:t>
                      </a:r>
                      <a:endParaRPr lang="en-US" dirty="0"/>
                    </a:p>
                  </a:txBody>
                  <a:tcPr/>
                </a:tc>
                <a:tc>
                  <a:txBody>
                    <a:bodyPr/>
                    <a:lstStyle/>
                    <a:p>
                      <a:r>
                        <a:rPr lang="en-US" dirty="0" smtClean="0"/>
                        <a:t>Does it map to a DE in the System Requirement SWG? (can be</a:t>
                      </a:r>
                      <a:r>
                        <a:rPr lang="en-US" baseline="0" dirty="0" smtClean="0"/>
                        <a:t> done at a later time)</a:t>
                      </a:r>
                      <a:endParaRPr lang="en-US" dirty="0"/>
                    </a:p>
                  </a:txBody>
                  <a:tcPr/>
                </a:tc>
              </a:tr>
              <a:tr h="370840">
                <a:tc>
                  <a:txBody>
                    <a:bodyPr/>
                    <a:lstStyle/>
                    <a:p>
                      <a:r>
                        <a:rPr lang="en-US" dirty="0" smtClean="0"/>
                        <a:t>Who is the sender?</a:t>
                      </a:r>
                      <a:endParaRPr lang="en-US" dirty="0"/>
                    </a:p>
                  </a:txBody>
                  <a:tcPr/>
                </a:tc>
                <a:tc>
                  <a:txBody>
                    <a:bodyPr/>
                    <a:lstStyle/>
                    <a:p>
                      <a:r>
                        <a:rPr lang="en-US" dirty="0" smtClean="0"/>
                        <a:t>Sender (name, org ID, etc.)</a:t>
                      </a:r>
                      <a:endParaRPr lang="en-US" dirty="0"/>
                    </a:p>
                  </a:txBody>
                  <a:tcPr/>
                </a:tc>
                <a:tc>
                  <a:txBody>
                    <a:bodyPr/>
                    <a:lstStyle/>
                    <a:p>
                      <a:endParaRPr lang="en-US" dirty="0"/>
                    </a:p>
                  </a:txBody>
                  <a:tcPr/>
                </a:tc>
              </a:tr>
              <a:tr h="370840">
                <a:tc>
                  <a:txBody>
                    <a:bodyPr/>
                    <a:lstStyle/>
                    <a:p>
                      <a:r>
                        <a:rPr lang="en-US" dirty="0" smtClean="0"/>
                        <a:t>What is being sent (do we need to identify anything</a:t>
                      </a:r>
                      <a:r>
                        <a:rPr lang="en-US" baseline="0" dirty="0" smtClean="0"/>
                        <a:t> about the content)?</a:t>
                      </a:r>
                      <a:endParaRPr lang="en-US" dirty="0"/>
                    </a:p>
                  </a:txBody>
                  <a:tcPr/>
                </a:tc>
                <a:tc>
                  <a:txBody>
                    <a:bodyPr/>
                    <a:lstStyle/>
                    <a:p>
                      <a:r>
                        <a:rPr lang="en-US" dirty="0" smtClean="0"/>
                        <a:t>Transaction, Transaction</a:t>
                      </a:r>
                      <a:r>
                        <a:rPr lang="en-US" baseline="0" dirty="0" smtClean="0"/>
                        <a:t> Type (CCDA, v2.x message)</a:t>
                      </a:r>
                      <a:endParaRPr lang="en-US" dirty="0"/>
                    </a:p>
                  </a:txBody>
                  <a:tcPr/>
                </a:tc>
                <a:tc>
                  <a:txBody>
                    <a:bodyPr/>
                    <a:lstStyle/>
                    <a:p>
                      <a:endParaRPr lang="en-US" dirty="0"/>
                    </a:p>
                  </a:txBody>
                  <a:tcPr/>
                </a:tc>
              </a:tr>
              <a:tr h="370840">
                <a:tc>
                  <a:txBody>
                    <a:bodyPr/>
                    <a:lstStyle/>
                    <a:p>
                      <a:r>
                        <a:rPr lang="en-US" dirty="0" smtClean="0"/>
                        <a:t>Time being sent</a:t>
                      </a:r>
                      <a:endParaRPr lang="en-US" dirty="0"/>
                    </a:p>
                  </a:txBody>
                  <a:tcPr/>
                </a:tc>
                <a:tc>
                  <a:txBody>
                    <a:bodyPr/>
                    <a:lstStyle/>
                    <a:p>
                      <a:r>
                        <a:rPr lang="en-US" dirty="0" smtClean="0"/>
                        <a:t>Timestamp</a:t>
                      </a:r>
                      <a:endParaRPr lang="en-US" dirty="0"/>
                    </a:p>
                  </a:txBody>
                  <a:tcPr/>
                </a:tc>
                <a:tc>
                  <a:txBody>
                    <a:bodyPr/>
                    <a:lstStyle/>
                    <a:p>
                      <a:endParaRPr lang="en-US" dirty="0"/>
                    </a:p>
                  </a:txBody>
                  <a:tcPr/>
                </a:tc>
              </a:tr>
              <a:tr h="370840">
                <a:tc>
                  <a:txBody>
                    <a:bodyPr/>
                    <a:lstStyle/>
                    <a:p>
                      <a:r>
                        <a:rPr lang="en-US" dirty="0" smtClean="0"/>
                        <a:t>Where is this being sent from</a:t>
                      </a:r>
                      <a:endParaRPr lang="en-US" dirty="0"/>
                    </a:p>
                  </a:txBody>
                  <a:tcPr/>
                </a:tc>
                <a:tc>
                  <a:txBody>
                    <a:bodyPr/>
                    <a:lstStyle/>
                    <a:p>
                      <a:r>
                        <a:rPr lang="en-US" dirty="0" smtClean="0"/>
                        <a:t>Sender Location</a:t>
                      </a:r>
                      <a:endParaRPr lang="en-US" dirty="0"/>
                    </a:p>
                  </a:txBody>
                  <a:tcPr/>
                </a:tc>
                <a:tc>
                  <a:txBody>
                    <a:bodyPr/>
                    <a:lstStyle/>
                    <a:p>
                      <a:endParaRPr lang="en-US" dirty="0"/>
                    </a:p>
                  </a:txBody>
                  <a:tcPr/>
                </a:tc>
              </a:tr>
              <a:tr h="370840">
                <a:tc>
                  <a:txBody>
                    <a:bodyPr/>
                    <a:lstStyle/>
                    <a:p>
                      <a:r>
                        <a:rPr lang="en-US" dirty="0" smtClean="0"/>
                        <a:t>Intended</a:t>
                      </a:r>
                      <a:r>
                        <a:rPr lang="en-US" baseline="0" dirty="0" smtClean="0"/>
                        <a:t> Recipient</a:t>
                      </a:r>
                      <a:endParaRPr lang="en-US" dirty="0"/>
                    </a:p>
                  </a:txBody>
                  <a:tcPr/>
                </a:tc>
                <a:tc>
                  <a:txBody>
                    <a:bodyPr/>
                    <a:lstStyle/>
                    <a:p>
                      <a:r>
                        <a:rPr lang="en-US" dirty="0" smtClean="0"/>
                        <a:t>Receiver </a:t>
                      </a:r>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16</a:t>
            </a:fld>
            <a:endParaRPr lang="en-US" dirty="0"/>
          </a:p>
        </p:txBody>
      </p:sp>
    </p:spTree>
    <p:extLst>
      <p:ext uri="{BB962C8B-B14F-4D97-AF65-F5344CB8AC3E}">
        <p14:creationId xmlns:p14="http://schemas.microsoft.com/office/powerpoint/2010/main" val="2221819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166" y="4834436"/>
            <a:ext cx="7772400" cy="1470025"/>
          </a:xfrm>
        </p:spPr>
        <p:txBody>
          <a:bodyPr/>
          <a:lstStyle/>
          <a:p>
            <a:r>
              <a:rPr lang="en-US" dirty="0" smtClean="0">
                <a:solidFill>
                  <a:schemeClr val="tx2"/>
                </a:solidFill>
              </a:rPr>
              <a:t>System Requirements Sub Work Group</a:t>
            </a:r>
            <a:endParaRPr lang="en-US" dirty="0">
              <a:solidFill>
                <a:schemeClr val="tx2"/>
              </a:solidFill>
            </a:endParaRPr>
          </a:p>
        </p:txBody>
      </p:sp>
      <p:cxnSp>
        <p:nvCxnSpPr>
          <p:cNvPr id="4" name="Straight Connector 3"/>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292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3468232"/>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 of </a:t>
                      </a:r>
                      <a:r>
                        <a:rPr lang="en-US" dirty="0" smtClean="0"/>
                        <a:t>Wiki Page/Comment Form</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30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18</a:t>
            </a:fld>
            <a:endParaRPr lang="en-US" dirty="0"/>
          </a:p>
        </p:txBody>
      </p:sp>
    </p:spTree>
    <p:extLst>
      <p:ext uri="{BB962C8B-B14F-4D97-AF65-F5344CB8AC3E}">
        <p14:creationId xmlns:p14="http://schemas.microsoft.com/office/powerpoint/2010/main" val="725537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Commenting on Data Elements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19</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1577"/>
            <a:ext cx="6528391" cy="2244610"/>
          </a:xfrm>
          <a:prstGeom prst="rect">
            <a:avLst/>
          </a:prstGeom>
          <a:ln>
            <a:solidFill>
              <a:schemeClr val="tx1">
                <a:lumMod val="65000"/>
                <a:lumOff val="35000"/>
              </a:schemeClr>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0629" y="2558481"/>
            <a:ext cx="4666667" cy="2552381"/>
          </a:xfrm>
          <a:prstGeom prst="rect">
            <a:avLst/>
          </a:prstGeom>
          <a:ln>
            <a:solidFill>
              <a:schemeClr val="tx1">
                <a:lumMod val="65000"/>
                <a:lumOff val="35000"/>
              </a:schemeClr>
            </a:solidFill>
          </a:ln>
        </p:spPr>
      </p:pic>
      <p:sp>
        <p:nvSpPr>
          <p:cNvPr id="10" name="Oval 9"/>
          <p:cNvSpPr/>
          <p:nvPr/>
        </p:nvSpPr>
        <p:spPr>
          <a:xfrm>
            <a:off x="2498652" y="2636874"/>
            <a:ext cx="606056" cy="340242"/>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ular Callout 10"/>
          <p:cNvSpPr/>
          <p:nvPr/>
        </p:nvSpPr>
        <p:spPr>
          <a:xfrm>
            <a:off x="5265361" y="1111577"/>
            <a:ext cx="2090782" cy="826405"/>
          </a:xfrm>
          <a:prstGeom prst="wedgeRoundRectCallout">
            <a:avLst>
              <a:gd name="adj1" fmla="val -109096"/>
              <a:gd name="adj2" fmla="val 1099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From the DPROV wiki homepage</a:t>
            </a:r>
            <a:endParaRPr lang="en-US" b="1" dirty="0"/>
          </a:p>
        </p:txBody>
      </p:sp>
      <p:sp>
        <p:nvSpPr>
          <p:cNvPr id="12" name="Rounded Rectangular Callout 11"/>
          <p:cNvSpPr/>
          <p:nvPr/>
        </p:nvSpPr>
        <p:spPr>
          <a:xfrm>
            <a:off x="7053218" y="1937983"/>
            <a:ext cx="2090782" cy="1112094"/>
          </a:xfrm>
          <a:prstGeom prst="wedgeRoundRectCallout">
            <a:avLst>
              <a:gd name="adj1" fmla="val -45778"/>
              <a:gd name="adj2" fmla="val 1019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Or From the System Requirements Wiki Page</a:t>
            </a:r>
            <a:endParaRPr lang="en-US" b="1" dirty="0"/>
          </a:p>
        </p:txBody>
      </p:sp>
      <p:sp>
        <p:nvSpPr>
          <p:cNvPr id="13" name="Left Arrow 12"/>
          <p:cNvSpPr/>
          <p:nvPr/>
        </p:nvSpPr>
        <p:spPr>
          <a:xfrm rot="1476128">
            <a:off x="5493454" y="3080314"/>
            <a:ext cx="1739449" cy="347621"/>
          </a:xfrm>
          <a:prstGeom prst="leftArrow">
            <a:avLst>
              <a:gd name="adj1" fmla="val 11636"/>
              <a:gd name="adj2" fmla="val 58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998" y="3547315"/>
            <a:ext cx="4927363" cy="3127093"/>
          </a:xfrm>
          <a:prstGeom prst="rect">
            <a:avLst/>
          </a:prstGeom>
          <a:ln>
            <a:solidFill>
              <a:schemeClr val="tx1">
                <a:lumMod val="65000"/>
                <a:lumOff val="35000"/>
              </a:schemeClr>
            </a:solidFill>
          </a:ln>
        </p:spPr>
      </p:pic>
      <p:sp>
        <p:nvSpPr>
          <p:cNvPr id="14" name="Rounded Rectangular Callout 13"/>
          <p:cNvSpPr/>
          <p:nvPr/>
        </p:nvSpPr>
        <p:spPr>
          <a:xfrm>
            <a:off x="5408571" y="4942765"/>
            <a:ext cx="2090782" cy="1112094"/>
          </a:xfrm>
          <a:prstGeom prst="wedgeRoundRectCallout">
            <a:avLst>
              <a:gd name="adj1" fmla="val -116929"/>
              <a:gd name="adj2" fmla="val -244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Download the spreadsheet and complete the comment form</a:t>
            </a:r>
            <a:endParaRPr lang="en-US" b="1" dirty="0"/>
          </a:p>
        </p:txBody>
      </p:sp>
    </p:spTree>
    <p:extLst>
      <p:ext uri="{BB962C8B-B14F-4D97-AF65-F5344CB8AC3E}">
        <p14:creationId xmlns:p14="http://schemas.microsoft.com/office/powerpoint/2010/main" val="878033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1" y="357279"/>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200" dirty="0" smtClean="0"/>
              <a:t>Please</a:t>
            </a:r>
            <a:r>
              <a:rPr lang="en-US" sz="2200" b="1" dirty="0" smtClean="0"/>
              <a:t> mute your phone </a:t>
            </a:r>
            <a:r>
              <a:rPr lang="en-US" sz="2200" dirty="0" smtClean="0"/>
              <a:t>when you are not speaking to prevent background noise</a:t>
            </a:r>
            <a:r>
              <a:rPr lang="en-US" sz="2200" b="1" dirty="0" smtClean="0"/>
              <a:t>.</a:t>
            </a:r>
          </a:p>
          <a:p>
            <a:pPr lvl="1"/>
            <a:r>
              <a:rPr lang="en-US" sz="2200" dirty="0" smtClean="0"/>
              <a:t>All meetings are recorded.</a:t>
            </a:r>
          </a:p>
          <a:p>
            <a:r>
              <a:rPr lang="en-US" sz="2200" dirty="0" smtClean="0"/>
              <a:t>Please </a:t>
            </a:r>
            <a:r>
              <a:rPr lang="en-US" sz="2200" b="1" dirty="0" smtClean="0"/>
              <a:t>do not put your phone on hold</a:t>
            </a:r>
            <a:r>
              <a:rPr lang="en-US" sz="2200" dirty="0" smtClean="0"/>
              <a:t>.  </a:t>
            </a:r>
          </a:p>
          <a:p>
            <a:pPr lvl="1"/>
            <a:r>
              <a:rPr lang="en-US" sz="2200" dirty="0" smtClean="0"/>
              <a:t>Hang up and dial back in to prevent hold music.</a:t>
            </a:r>
          </a:p>
          <a:p>
            <a:r>
              <a:rPr lang="en-US" sz="2200" dirty="0" smtClean="0"/>
              <a:t>Please announce your name before speaking</a:t>
            </a:r>
          </a:p>
          <a:p>
            <a:r>
              <a:rPr lang="en-US" sz="2200" dirty="0" smtClean="0"/>
              <a:t>Use the “Chat” feature to ask questions or share comments.</a:t>
            </a:r>
          </a:p>
          <a:p>
            <a:pPr lvl="1"/>
            <a:r>
              <a:rPr lang="en-US" sz="2200" dirty="0" smtClean="0"/>
              <a:t>Send chats to “All Participants” so they can be addressed publicly in the chat, or discussed in the meeting (as appropriate). </a:t>
            </a:r>
            <a:endParaRPr lang="en-US" sz="22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2</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38064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342900"/>
            <a:ext cx="8229600" cy="1143000"/>
          </a:xfrm>
        </p:spPr>
        <p:txBody>
          <a:bodyPr/>
          <a:lstStyle/>
          <a:p>
            <a:r>
              <a:rPr lang="en-US" dirty="0" smtClean="0"/>
              <a:t>Tasking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20</a:t>
            </a:fld>
            <a:endParaRPr lang="en-US">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4776870"/>
              </p:ext>
            </p:extLst>
          </p:nvPr>
        </p:nvGraphicFramePr>
        <p:xfrm>
          <a:off x="258634" y="657929"/>
          <a:ext cx="8305800" cy="6111383"/>
        </p:xfrm>
        <a:graphic>
          <a:graphicData uri="http://schemas.openxmlformats.org/drawingml/2006/table">
            <a:tbl>
              <a:tblPr firstRow="1" bandRow="1">
                <a:tableStyleId>{5C22544A-7EE6-4342-B048-85BDC9FD1C3A}</a:tableStyleId>
              </a:tblPr>
              <a:tblGrid>
                <a:gridCol w="762000"/>
                <a:gridCol w="4775200"/>
                <a:gridCol w="2768600"/>
              </a:tblGrid>
              <a:tr h="442052">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639183">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EHR system requirements for provenance for: (NOTE: Build upon Data Elements as defined by the current Use Case)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Import (</a:t>
                      </a:r>
                      <a:r>
                        <a:rPr lang="en-US" sz="1300" b="1" kern="1200" dirty="0" smtClean="0">
                          <a:solidFill>
                            <a:srgbClr val="FF33CC"/>
                          </a:solidFill>
                          <a:effectLst/>
                          <a:latin typeface="+mn-lt"/>
                          <a:ea typeface="+mn-ea"/>
                          <a:cs typeface="+mn-cs"/>
                        </a:rPr>
                        <a:t>receivers responsibility – trust decision</a:t>
                      </a:r>
                      <a:r>
                        <a:rPr lang="en-US" sz="1300" kern="1200" dirty="0" smtClean="0">
                          <a:solidFill>
                            <a:schemeClr val="dk1"/>
                          </a:solidFill>
                          <a:effectLst/>
                          <a:latin typeface="+mn-lt"/>
                          <a:ea typeface="+mn-ea"/>
                          <a:cs typeface="+mn-cs"/>
                        </a:rPr>
                        <a:t>)</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Create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Maintain</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Export (note this is the minimum set of areas of focus based on the task force recommendations) – </a:t>
                      </a:r>
                      <a:r>
                        <a:rPr lang="en-US" sz="1300" b="1" kern="1200" dirty="0" smtClean="0">
                          <a:solidFill>
                            <a:srgbClr val="FF33CC"/>
                          </a:solidFill>
                          <a:effectLst/>
                          <a:latin typeface="+mn-lt"/>
                          <a:ea typeface="+mn-ea"/>
                          <a:cs typeface="+mn-cs"/>
                        </a:rPr>
                        <a:t>Review/examine</a:t>
                      </a:r>
                      <a:r>
                        <a:rPr lang="en-US" sz="1300" kern="1200" baseline="0" dirty="0" smtClean="0">
                          <a:solidFill>
                            <a:schemeClr val="dk1"/>
                          </a:solidFill>
                          <a:effectLst/>
                          <a:latin typeface="+mn-lt"/>
                          <a:ea typeface="+mn-ea"/>
                          <a:cs typeface="+mn-cs"/>
                        </a:rPr>
                        <a:t> </a:t>
                      </a:r>
                      <a:r>
                        <a:rPr lang="en-US" sz="1300" b="1" kern="1200" dirty="0" smtClean="0">
                          <a:solidFill>
                            <a:srgbClr val="FF33CC"/>
                          </a:solidFill>
                          <a:effectLst/>
                          <a:latin typeface="+mn-lt"/>
                          <a:ea typeface="+mn-ea"/>
                          <a:cs typeface="+mn-cs"/>
                        </a:rPr>
                        <a:t>FULL CHAIN OF TRUST</a:t>
                      </a:r>
                      <a:endParaRPr lang="en-US" sz="1300" b="1" dirty="0">
                        <a:solidFill>
                          <a:srgbClr val="FF33CC"/>
                        </a:solidFill>
                      </a:endParaRPr>
                    </a:p>
                  </a:txBody>
                  <a:tcPr/>
                </a:tc>
                <a:tc>
                  <a:txBody>
                    <a:bodyPr/>
                    <a:lstStyle/>
                    <a:p>
                      <a:r>
                        <a:rPr lang="en-US" sz="1300" kern="1200" dirty="0" smtClean="0">
                          <a:solidFill>
                            <a:schemeClr val="dk1"/>
                          </a:solidFill>
                          <a:effectLst/>
                          <a:latin typeface="+mn-lt"/>
                          <a:ea typeface="+mn-ea"/>
                          <a:cs typeface="+mn-cs"/>
                        </a:rPr>
                        <a:t>Minimum set of provenance requirements – Document (may include transaction tables/UML diagrams, DE mapping etc.)</a:t>
                      </a:r>
                    </a:p>
                    <a:p>
                      <a:endParaRPr lang="en-US" sz="1300" dirty="0"/>
                    </a:p>
                  </a:txBody>
                  <a:tcPr/>
                </a:tc>
              </a:tr>
              <a:tr h="639925">
                <a:tc>
                  <a:txBody>
                    <a:bodyPr/>
                    <a:lstStyle/>
                    <a:p>
                      <a:r>
                        <a:rPr lang="en-US" dirty="0" smtClean="0"/>
                        <a:t>2</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 1</a:t>
                      </a:r>
                      <a:r>
                        <a:rPr lang="en-US" sz="1300" kern="1200" baseline="0" dirty="0" smtClean="0">
                          <a:solidFill>
                            <a:schemeClr val="dk1"/>
                          </a:solidFill>
                          <a:effectLst/>
                          <a:latin typeface="+mn-lt"/>
                          <a:ea typeface="+mn-ea"/>
                          <a:cs typeface="+mn-cs"/>
                        </a:rPr>
                        <a:t> u</a:t>
                      </a:r>
                      <a:r>
                        <a:rPr lang="en-US" sz="1300" kern="1200" dirty="0" smtClean="0">
                          <a:solidFill>
                            <a:schemeClr val="dk1"/>
                          </a:solidFill>
                          <a:effectLst/>
                          <a:latin typeface="+mn-lt"/>
                          <a:ea typeface="+mn-ea"/>
                          <a:cs typeface="+mn-cs"/>
                        </a:rPr>
                        <a:t>sing existing candidate standards list (To be supplied)</a:t>
                      </a:r>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125174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Choose a definition of “change” to data (for example, transformation with no intent to change the meaning of the data such as content format, terminology, or feature extraction versus substantive changes such as  amend, update, append, etc.) and the implications for provenance.  If the content changes, the change should be considered a “provenance event”. –</a:t>
                      </a:r>
                      <a:r>
                        <a:rPr lang="en-US" sz="1300" b="1" kern="1200" dirty="0" smtClean="0">
                          <a:solidFill>
                            <a:srgbClr val="FF33CC"/>
                          </a:solidFill>
                          <a:effectLst/>
                          <a:latin typeface="+mn-lt"/>
                          <a:ea typeface="+mn-ea"/>
                          <a:cs typeface="+mn-cs"/>
                        </a:rPr>
                        <a:t>this would be an update event</a:t>
                      </a:r>
                      <a:r>
                        <a:rPr lang="en-US" sz="1300" b="1" kern="1200" baseline="0" dirty="0" smtClean="0">
                          <a:solidFill>
                            <a:srgbClr val="FF33CC"/>
                          </a:solidFill>
                          <a:effectLst/>
                          <a:latin typeface="+mn-lt"/>
                          <a:ea typeface="+mn-ea"/>
                          <a:cs typeface="+mn-cs"/>
                        </a:rPr>
                        <a:t> and should be included in item 1</a:t>
                      </a:r>
                      <a:endParaRPr lang="en-US" sz="1300" b="1" kern="1200" dirty="0">
                        <a:solidFill>
                          <a:srgbClr val="FF33CC"/>
                        </a:solidFill>
                        <a:effectLst/>
                        <a:latin typeface="+mn-lt"/>
                        <a:ea typeface="+mn-ea"/>
                        <a:cs typeface="+mn-cs"/>
                      </a:endParaRPr>
                    </a:p>
                  </a:txBody>
                  <a:tcPr/>
                </a:tc>
                <a:tc>
                  <a:txBody>
                    <a:bodyPr/>
                    <a:lstStyle/>
                    <a:p>
                      <a:r>
                        <a:rPr lang="en-US" sz="1300" kern="1200" dirty="0" smtClean="0">
                          <a:solidFill>
                            <a:schemeClr val="dk1"/>
                          </a:solidFill>
                          <a:effectLst/>
                          <a:latin typeface="+mn-lt"/>
                          <a:ea typeface="+mn-ea"/>
                          <a:cs typeface="+mn-cs"/>
                        </a:rPr>
                        <a:t>Provide a definition of “Change” to data</a:t>
                      </a:r>
                      <a:endParaRPr lang="en-US" sz="1300" dirty="0"/>
                    </a:p>
                  </a:txBody>
                  <a:tcPr/>
                </a:tc>
              </a:tr>
              <a:tr h="947217">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a:t>
                      </a:r>
                      <a:r>
                        <a:rPr lang="en-US" sz="1300" b="1" kern="1200" dirty="0" smtClean="0">
                          <a:solidFill>
                            <a:srgbClr val="FF33CC"/>
                          </a:solidFill>
                          <a:effectLst/>
                          <a:latin typeface="+mn-lt"/>
                          <a:ea typeface="+mn-ea"/>
                          <a:cs typeface="+mn-cs"/>
                        </a:rPr>
                        <a:t>? (evidence of where data came from and provenance of the data…explore this)</a:t>
                      </a:r>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655239">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1027827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41201557"/>
              </p:ext>
            </p:extLst>
          </p:nvPr>
        </p:nvGraphicFramePr>
        <p:xfrm>
          <a:off x="152400" y="152400"/>
          <a:ext cx="8762999" cy="5308600"/>
        </p:xfrm>
        <a:graphic>
          <a:graphicData uri="http://schemas.openxmlformats.org/drawingml/2006/table">
            <a:tbl>
              <a:tblPr firstRow="1" bandRow="1">
                <a:tableStyleId>{5C22544A-7EE6-4342-B048-85BDC9FD1C3A}</a:tableStyleId>
              </a:tblPr>
              <a:tblGrid>
                <a:gridCol w="2514600"/>
                <a:gridCol w="990600"/>
                <a:gridCol w="1066800"/>
                <a:gridCol w="1066800"/>
                <a:gridCol w="1066800"/>
                <a:gridCol w="1066800"/>
                <a:gridCol w="990599"/>
              </a:tblGrid>
              <a:tr h="663575">
                <a:tc gridSpan="7">
                  <a:txBody>
                    <a:bodyPr/>
                    <a:lstStyle/>
                    <a:p>
                      <a:pPr algn="ctr"/>
                      <a:r>
                        <a:rPr lang="en-US" sz="2800" dirty="0" smtClean="0"/>
                        <a:t>System Requirements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663575">
                <a:tc>
                  <a:txBody>
                    <a:bodyPr/>
                    <a:lstStyle/>
                    <a:p>
                      <a:r>
                        <a:rPr lang="en-US" i="1" dirty="0" smtClean="0">
                          <a:solidFill>
                            <a:schemeClr val="bg1"/>
                          </a:solidFill>
                        </a:rPr>
                        <a:t>Week</a:t>
                      </a:r>
                      <a:r>
                        <a:rPr lang="en-US" i="1" baseline="0" dirty="0" smtClean="0">
                          <a:solidFill>
                            <a:schemeClr val="bg1"/>
                          </a:solidFill>
                        </a:rPr>
                        <a:t> of</a:t>
                      </a:r>
                      <a:endParaRPr lang="en-US" i="1" dirty="0">
                        <a:solidFill>
                          <a:schemeClr val="bg1"/>
                        </a:solidFill>
                      </a:endParaRPr>
                    </a:p>
                  </a:txBody>
                  <a:tcPr anchor="ctr">
                    <a:solidFill>
                      <a:schemeClr val="accent1"/>
                    </a:solidFill>
                  </a:tcPr>
                </a:tc>
                <a:tc>
                  <a:txBody>
                    <a:bodyPr/>
                    <a:lstStyle/>
                    <a:p>
                      <a:pPr algn="ctr"/>
                      <a:r>
                        <a:rPr lang="en-US" dirty="0" smtClean="0"/>
                        <a:t>2/27</a:t>
                      </a:r>
                      <a:endParaRPr lang="en-US" dirty="0"/>
                    </a:p>
                  </a:txBody>
                  <a:tcPr anchor="ctr"/>
                </a:tc>
                <a:tc>
                  <a:txBody>
                    <a:bodyPr/>
                    <a:lstStyle/>
                    <a:p>
                      <a:pPr algn="ctr"/>
                      <a:r>
                        <a:rPr lang="en-US" dirty="0" smtClean="0"/>
                        <a:t>3/6</a:t>
                      </a:r>
                      <a:endParaRPr lang="en-US" dirty="0"/>
                    </a:p>
                  </a:txBody>
                  <a:tcPr anchor="ctr"/>
                </a:tc>
                <a:tc>
                  <a:txBody>
                    <a:bodyPr/>
                    <a:lstStyle/>
                    <a:p>
                      <a:pPr algn="ctr"/>
                      <a:r>
                        <a:rPr lang="en-US" dirty="0" smtClean="0"/>
                        <a:t>3/13</a:t>
                      </a:r>
                      <a:endParaRPr lang="en-US" dirty="0"/>
                    </a:p>
                  </a:txBody>
                  <a:tcPr anchor="ctr"/>
                </a:tc>
                <a:tc>
                  <a:txBody>
                    <a:bodyPr/>
                    <a:lstStyle/>
                    <a:p>
                      <a:pPr algn="ctr"/>
                      <a:r>
                        <a:rPr lang="en-US" dirty="0" smtClean="0"/>
                        <a:t>3/20</a:t>
                      </a:r>
                      <a:endParaRPr lang="en-US" dirty="0"/>
                    </a:p>
                  </a:txBody>
                  <a:tcPr anchor="ctr"/>
                </a:tc>
                <a:tc>
                  <a:txBody>
                    <a:bodyPr/>
                    <a:lstStyle/>
                    <a:p>
                      <a:pPr algn="ctr"/>
                      <a:r>
                        <a:rPr lang="en-US" dirty="0" smtClean="0"/>
                        <a:t>3/27</a:t>
                      </a:r>
                      <a:endParaRPr lang="en-US" dirty="0"/>
                    </a:p>
                  </a:txBody>
                  <a:tcPr anchor="ctr"/>
                </a:tc>
                <a:tc>
                  <a:txBody>
                    <a:bodyPr/>
                    <a:lstStyle/>
                    <a:p>
                      <a:pPr algn="ctr"/>
                      <a:r>
                        <a:rPr lang="en-US" dirty="0" smtClean="0"/>
                        <a:t>4/3</a:t>
                      </a:r>
                      <a:endParaRPr lang="en-US" dirty="0"/>
                    </a:p>
                  </a:txBody>
                  <a:tcPr anchor="ctr"/>
                </a:tc>
              </a:tr>
              <a:tr h="663575">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663575">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a:p>
                  </a:txBody>
                  <a:tcPr/>
                </a:tc>
                <a:tc>
                  <a:txBody>
                    <a:bodyPr/>
                    <a:lstStyle/>
                    <a:p>
                      <a:endParaRPr lang="en-US"/>
                    </a:p>
                  </a:txBody>
                  <a:tcPr/>
                </a:tc>
                <a:tc>
                  <a:txBody>
                    <a:bodyPr/>
                    <a:lstStyle/>
                    <a:p>
                      <a:endParaRPr lang="en-US"/>
                    </a:p>
                  </a:txBody>
                  <a:tcPr/>
                </a:tc>
              </a:tr>
              <a:tr h="663575">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rgbClr val="FF0000"/>
                    </a:solidFill>
                  </a:tcPr>
                </a:tc>
                <a:tc>
                  <a:txBody>
                    <a:bodyPr/>
                    <a:lstStyle/>
                    <a:p>
                      <a:endParaRPr lang="en-US"/>
                    </a:p>
                  </a:txBody>
                  <a:tcPr/>
                </a:tc>
                <a:tc>
                  <a:txBody>
                    <a:bodyPr/>
                    <a:lstStyle/>
                    <a:p>
                      <a:endParaRPr lang="en-US"/>
                    </a:p>
                  </a:txBody>
                  <a:tcPr/>
                </a:tc>
              </a:tr>
              <a:tr h="663575">
                <a:tc>
                  <a:txBody>
                    <a:bodyPr/>
                    <a:lstStyle/>
                    <a:p>
                      <a:r>
                        <a:rPr lang="en-US" sz="1400" dirty="0" smtClean="0">
                          <a:solidFill>
                            <a:schemeClr val="bg1"/>
                          </a:solidFill>
                        </a:rPr>
                        <a:t>Define “change” and the implications for provenance</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rgbClr val="FF0000"/>
                    </a:solidFill>
                  </a:tcPr>
                </a:tc>
                <a:tc>
                  <a:txBody>
                    <a:bodyPr/>
                    <a:lstStyle/>
                    <a:p>
                      <a:endParaRPr lang="en-US"/>
                    </a:p>
                  </a:txBody>
                  <a:tcPr/>
                </a:tc>
              </a:tr>
              <a:tr h="663575">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rgbClr val="FF0000"/>
                    </a:solidFill>
                  </a:tcPr>
                </a:tc>
              </a:tr>
              <a:tr h="663575">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rgbClr val="FF0000"/>
                    </a:solidFill>
                  </a:tcPr>
                </a:tc>
              </a:tr>
            </a:tbl>
          </a:graphicData>
        </a:graphic>
      </p:graphicFrame>
      <p:sp>
        <p:nvSpPr>
          <p:cNvPr id="3" name="TextBox 2"/>
          <p:cNvSpPr txBox="1"/>
          <p:nvPr/>
        </p:nvSpPr>
        <p:spPr>
          <a:xfrm>
            <a:off x="228600" y="5713164"/>
            <a:ext cx="8382000" cy="369332"/>
          </a:xfrm>
          <a:prstGeom prst="rect">
            <a:avLst/>
          </a:prstGeom>
          <a:solidFill>
            <a:schemeClr val="bg1"/>
          </a:solidFill>
        </p:spPr>
        <p:txBody>
          <a:bodyPr wrap="square" rtlCol="0">
            <a:spAutoFit/>
          </a:bodyPr>
          <a:lstStyle/>
          <a:p>
            <a:r>
              <a:rPr lang="en-US" dirty="0" smtClean="0"/>
              <a:t>** Report out on weekly progress during the Thursday All Hands Call** </a:t>
            </a:r>
            <a:endParaRPr lang="en-US" dirty="0"/>
          </a:p>
        </p:txBody>
      </p:sp>
      <p:sp>
        <p:nvSpPr>
          <p:cNvPr id="4" name="TextBox 3"/>
          <p:cNvSpPr txBox="1"/>
          <p:nvPr/>
        </p:nvSpPr>
        <p:spPr>
          <a:xfrm>
            <a:off x="213852" y="6248400"/>
            <a:ext cx="4672013"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Ready</a:t>
            </a:r>
            <a:endParaRPr lang="en-US" sz="1600" dirty="0">
              <a:solidFill>
                <a:prstClr val="black"/>
              </a:solidFill>
            </a:endParaRPr>
          </a:p>
        </p:txBody>
      </p:sp>
      <p:sp>
        <p:nvSpPr>
          <p:cNvPr id="5" name="Rectangle 4"/>
          <p:cNvSpPr/>
          <p:nvPr/>
        </p:nvSpPr>
        <p:spPr>
          <a:xfrm>
            <a:off x="1101213" y="6289857"/>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962400" y="6276575"/>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540026" y="62898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1655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77500" lnSpcReduction="20000"/>
          </a:bodyPr>
          <a:lstStyle/>
          <a:p>
            <a:r>
              <a:rPr lang="en-US" sz="2400" b="1" dirty="0" smtClean="0">
                <a:solidFill>
                  <a:srgbClr val="FF33CC"/>
                </a:solidFill>
              </a:rPr>
              <a:t>To address the priority areas recommended by the Task Force, the HITSC recommends:</a:t>
            </a:r>
          </a:p>
          <a:p>
            <a:pPr lvl="1"/>
            <a:r>
              <a:rPr lang="en-US" sz="2000" dirty="0" smtClean="0">
                <a:solidFill>
                  <a:srgbClr val="FF33CC"/>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rgbClr val="FF33CC"/>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b="1"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1700" b="1" dirty="0" smtClean="0">
                <a:solidFill>
                  <a:schemeClr val="tx1">
                    <a:lumMod val="65000"/>
                    <a:lumOff val="35000"/>
                  </a:schemeClr>
                </a:solidFill>
              </a:rPr>
              <a:t>When being exchanged between EHRs</a:t>
            </a:r>
          </a:p>
          <a:p>
            <a:pPr lvl="2"/>
            <a:endParaRPr lang="en-US" sz="1200" b="1" dirty="0">
              <a:solidFill>
                <a:schemeClr val="tx1">
                  <a:lumMod val="65000"/>
                  <a:lumOff val="35000"/>
                </a:schemeClr>
              </a:solidFill>
            </a:endParaRPr>
          </a:p>
          <a:p>
            <a:r>
              <a:rPr lang="en-US" sz="2400" b="1" dirty="0" smtClean="0">
                <a:solidFill>
                  <a:schemeClr val="tx1">
                    <a:lumMod val="65000"/>
                    <a:lumOff val="35000"/>
                  </a:schemeClr>
                </a:solidFill>
              </a:rPr>
              <a:t>Per the task force recommendations: assume that what is already in the EHR is good</a:t>
            </a:r>
          </a:p>
          <a:p>
            <a:pPr lvl="1"/>
            <a:r>
              <a:rPr lang="en-US" sz="2200" b="1" dirty="0" smtClean="0">
                <a:solidFill>
                  <a:schemeClr val="tx1">
                    <a:lumMod val="65000"/>
                    <a:lumOff val="35000"/>
                  </a:schemeClr>
                </a:solidFill>
              </a:rPr>
              <a:t>Our analysis should start from this point and this assumption</a:t>
            </a:r>
          </a:p>
          <a:p>
            <a:r>
              <a:rPr lang="en-US" sz="2600" b="1" dirty="0" smtClean="0">
                <a:solidFill>
                  <a:schemeClr val="tx1">
                    <a:lumMod val="65000"/>
                    <a:lumOff val="35000"/>
                  </a:schemeClr>
                </a:solidFill>
              </a:rPr>
              <a:t>Functions of the EHR can include:</a:t>
            </a:r>
          </a:p>
          <a:p>
            <a:pPr lvl="1"/>
            <a:r>
              <a:rPr lang="en-US" sz="2200" b="1" dirty="0" smtClean="0">
                <a:solidFill>
                  <a:schemeClr val="tx1">
                    <a:lumMod val="65000"/>
                    <a:lumOff val="35000"/>
                  </a:schemeClr>
                </a:solidFill>
              </a:rPr>
              <a:t>Creating new data (adding new clinical content)</a:t>
            </a:r>
          </a:p>
          <a:p>
            <a:pPr lvl="1"/>
            <a:r>
              <a:rPr lang="en-US" sz="2200" b="1" dirty="0" smtClean="0">
                <a:solidFill>
                  <a:schemeClr val="tx1">
                    <a:lumMod val="65000"/>
                    <a:lumOff val="35000"/>
                  </a:schemeClr>
                </a:solidFill>
              </a:rPr>
              <a:t>Creating new artifacts (e.g. assembler functions) which are prepared for transmittal</a:t>
            </a:r>
          </a:p>
          <a:p>
            <a:pPr lvl="1"/>
            <a:r>
              <a:rPr lang="en-US" sz="2200" b="1" dirty="0" smtClean="0">
                <a:solidFill>
                  <a:schemeClr val="tx1">
                    <a:lumMod val="65000"/>
                    <a:lumOff val="35000"/>
                  </a:schemeClr>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22</a:t>
            </a:fld>
            <a:endParaRPr lang="en-US" sz="1400" dirty="0"/>
          </a:p>
        </p:txBody>
      </p:sp>
      <p:sp>
        <p:nvSpPr>
          <p:cNvPr id="17" name="Rounded Rectangular Callout 16"/>
          <p:cNvSpPr/>
          <p:nvPr/>
        </p:nvSpPr>
        <p:spPr>
          <a:xfrm>
            <a:off x="5688281" y="3111335"/>
            <a:ext cx="3303319"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 of Scope: 3</a:t>
            </a:r>
            <a:r>
              <a:rPr lang="en-US" baseline="30000" dirty="0" smtClean="0"/>
              <a:t>rd</a:t>
            </a:r>
            <a:r>
              <a:rPr lang="en-US" dirty="0" smtClean="0"/>
              <a:t> Parties (e.g. HIEs third party assemblers et)</a:t>
            </a:r>
            <a:endParaRPr lang="en-US" dirty="0"/>
          </a:p>
        </p:txBody>
      </p:sp>
    </p:spTree>
    <p:extLst>
      <p:ext uri="{BB962C8B-B14F-4D97-AF65-F5344CB8AC3E}">
        <p14:creationId xmlns:p14="http://schemas.microsoft.com/office/powerpoint/2010/main" val="1542872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RECAP: Minimum Set of Requirements </a:t>
            </a:r>
            <a:br>
              <a:rPr lang="en-US" dirty="0" smtClean="0"/>
            </a:br>
            <a:r>
              <a:rPr lang="en-US" dirty="0" smtClean="0"/>
              <a:t>to Review</a:t>
            </a:r>
            <a:endParaRPr lang="en-US" dirty="0"/>
          </a:p>
        </p:txBody>
      </p:sp>
      <p:sp>
        <p:nvSpPr>
          <p:cNvPr id="3" name="Content Placeholder 2"/>
          <p:cNvSpPr>
            <a:spLocks noGrp="1"/>
          </p:cNvSpPr>
          <p:nvPr>
            <p:ph idx="1"/>
          </p:nvPr>
        </p:nvSpPr>
        <p:spPr>
          <a:xfrm>
            <a:off x="457200" y="1600200"/>
            <a:ext cx="8229600" cy="4943104"/>
          </a:xfrm>
        </p:spPr>
        <p:txBody>
          <a:bodyPr>
            <a:normAutofit fontScale="47500" lnSpcReduction="20000"/>
          </a:bodyPr>
          <a:lstStyle/>
          <a:p>
            <a:pPr marL="0" indent="0">
              <a:buNone/>
            </a:pPr>
            <a:r>
              <a:rPr lang="en-US" dirty="0"/>
              <a:t>Identifying provenance requirements of an EHR system – what are the events we expect them to manage</a:t>
            </a:r>
          </a:p>
          <a:p>
            <a:r>
              <a:rPr lang="en-US" b="1" dirty="0" smtClean="0">
                <a:solidFill>
                  <a:srgbClr val="7030A0"/>
                </a:solidFill>
              </a:rPr>
              <a:t>Import</a:t>
            </a:r>
            <a:r>
              <a:rPr lang="en-US" dirty="0" smtClean="0">
                <a:solidFill>
                  <a:srgbClr val="7030A0"/>
                </a:solidFill>
              </a:rPr>
              <a:t>- New Artifact Arrived  (decomposing/disassembling content prior to accepting/putting in EHR record and then maintain)</a:t>
            </a:r>
            <a:endParaRPr lang="en-US" dirty="0">
              <a:solidFill>
                <a:srgbClr val="7030A0"/>
              </a:solidFill>
            </a:endParaRPr>
          </a:p>
          <a:p>
            <a:r>
              <a:rPr lang="en-US" dirty="0" smtClean="0">
                <a:solidFill>
                  <a:srgbClr val="7030A0"/>
                </a:solidFill>
              </a:rPr>
              <a:t>Decompose (include verification by human to make reliability judgment)</a:t>
            </a:r>
          </a:p>
          <a:p>
            <a:r>
              <a:rPr lang="en-US" dirty="0" smtClean="0">
                <a:solidFill>
                  <a:srgbClr val="7030A0"/>
                </a:solidFill>
              </a:rPr>
              <a:t>Disassemble to incorporate into EHR</a:t>
            </a:r>
          </a:p>
          <a:p>
            <a:r>
              <a:rPr lang="en-US" i="1" dirty="0" smtClean="0"/>
              <a:t>Use or View- show all detailed data</a:t>
            </a:r>
          </a:p>
          <a:p>
            <a:r>
              <a:rPr lang="en-US" b="1" dirty="0" smtClean="0"/>
              <a:t>Create</a:t>
            </a:r>
          </a:p>
          <a:p>
            <a:r>
              <a:rPr lang="en-US" dirty="0" smtClean="0"/>
              <a:t>Update</a:t>
            </a:r>
          </a:p>
          <a:p>
            <a:r>
              <a:rPr lang="en-US" b="1" dirty="0" smtClean="0"/>
              <a:t>Maintain (not necessarily a provenance event as we have already created and updated which are provenance event)</a:t>
            </a:r>
            <a:endParaRPr lang="en-US" b="1" dirty="0"/>
          </a:p>
          <a:p>
            <a:r>
              <a:rPr lang="en-US" dirty="0" smtClean="0">
                <a:solidFill>
                  <a:srgbClr val="0070C0"/>
                </a:solidFill>
              </a:rPr>
              <a:t>Compose Content (as done in EHR system)</a:t>
            </a:r>
          </a:p>
          <a:p>
            <a:r>
              <a:rPr lang="en-US" dirty="0" smtClean="0">
                <a:solidFill>
                  <a:srgbClr val="0070C0"/>
                </a:solidFill>
              </a:rPr>
              <a:t>Assemble Composed Content (as done in EHR system)</a:t>
            </a:r>
          </a:p>
          <a:p>
            <a:r>
              <a:rPr lang="en-US" b="1" dirty="0" smtClean="0">
                <a:solidFill>
                  <a:srgbClr val="0070C0"/>
                </a:solidFill>
              </a:rPr>
              <a:t>Export</a:t>
            </a:r>
            <a:r>
              <a:rPr lang="en-US" dirty="0" smtClean="0"/>
              <a:t> – </a:t>
            </a:r>
            <a:r>
              <a:rPr lang="en-US" dirty="0" smtClean="0">
                <a:solidFill>
                  <a:srgbClr val="0070C0"/>
                </a:solidFill>
              </a:rPr>
              <a:t>Artifact ready to go (Transmit perhaps Information Interchange)</a:t>
            </a:r>
          </a:p>
          <a:p>
            <a:endParaRPr lang="en-US" dirty="0"/>
          </a:p>
          <a:p>
            <a:r>
              <a:rPr lang="en-US" dirty="0" smtClean="0"/>
              <a:t>Assembling  = done by software</a:t>
            </a:r>
          </a:p>
          <a:p>
            <a:r>
              <a:rPr lang="en-US" dirty="0" smtClean="0"/>
              <a:t>Compose = done by human and software</a:t>
            </a:r>
            <a:r>
              <a:rPr lang="en-US" dirty="0"/>
              <a:t> </a:t>
            </a:r>
          </a:p>
          <a:p>
            <a:r>
              <a:rPr lang="en-US" i="1" dirty="0" smtClean="0"/>
              <a:t>Policy committee – viewing and accounting of disclosers  - if no change to clinical data</a:t>
            </a:r>
          </a:p>
          <a:p>
            <a:endParaRPr lang="en-US" i="1" dirty="0"/>
          </a:p>
          <a:p>
            <a:r>
              <a:rPr lang="en-US" dirty="0" smtClean="0"/>
              <a:t>Create table – Events at top, Provenance data around the left (create a matrix) – use the who what when where why –use DE tables to start this process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23</a:t>
            </a:fld>
            <a:endParaRPr lang="en-US" dirty="0"/>
          </a:p>
        </p:txBody>
      </p:sp>
      <p:sp>
        <p:nvSpPr>
          <p:cNvPr id="5" name="Rounded Rectangular Callout 4"/>
          <p:cNvSpPr/>
          <p:nvPr/>
        </p:nvSpPr>
        <p:spPr>
          <a:xfrm>
            <a:off x="7327074" y="2288969"/>
            <a:ext cx="1664526" cy="866899"/>
          </a:xfrm>
          <a:prstGeom prst="wedgeRoundRectCallout">
            <a:avLst>
              <a:gd name="adj1" fmla="val -96641"/>
              <a:gd name="adj2" fmla="val 775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t>Out of Scope: 3</a:t>
            </a:r>
            <a:r>
              <a:rPr lang="en-US" sz="1200" b="1" baseline="30000" dirty="0" smtClean="0"/>
              <a:t>rd</a:t>
            </a:r>
            <a:r>
              <a:rPr lang="en-US" sz="1200" b="1" dirty="0" smtClean="0"/>
              <a:t> Parties (e.g. HIEs third party assemblers et)</a:t>
            </a:r>
            <a:endParaRPr lang="en-US" sz="1200" b="1" dirty="0"/>
          </a:p>
        </p:txBody>
      </p:sp>
    </p:spTree>
    <p:extLst>
      <p:ext uri="{BB962C8B-B14F-4D97-AF65-F5344CB8AC3E}">
        <p14:creationId xmlns:p14="http://schemas.microsoft.com/office/powerpoint/2010/main" val="730623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Requirements Matrix</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D942ED2-5804-4B47-B474-A096C88DC8AF}" type="slidenum">
              <a:rPr lang="en-US" smtClean="0"/>
              <a:pPr/>
              <a:t>24</a:t>
            </a:fld>
            <a:endParaRPr lang="en-US" dirty="0"/>
          </a:p>
        </p:txBody>
      </p:sp>
    </p:spTree>
    <p:extLst>
      <p:ext uri="{BB962C8B-B14F-4D97-AF65-F5344CB8AC3E}">
        <p14:creationId xmlns:p14="http://schemas.microsoft.com/office/powerpoint/2010/main" val="3936496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3" name="Content Placeholder 2"/>
          <p:cNvSpPr>
            <a:spLocks noGrp="1"/>
          </p:cNvSpPr>
          <p:nvPr>
            <p:ph idx="1"/>
          </p:nvPr>
        </p:nvSpPr>
        <p:spPr/>
        <p:txBody>
          <a:bodyPr/>
          <a:lstStyle/>
          <a:p>
            <a:r>
              <a:rPr lang="en-US" dirty="0" smtClean="0"/>
              <a:t>Chain of Trust ? </a:t>
            </a:r>
          </a:p>
          <a:p>
            <a:r>
              <a:rPr lang="en-US" dirty="0" smtClean="0"/>
              <a:t>Need minimum definition of “traceability concepts” – cannot be presumed to exist in all existing systems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25</a:t>
            </a:fld>
            <a:endParaRPr lang="en-US" dirty="0"/>
          </a:p>
        </p:txBody>
      </p:sp>
    </p:spTree>
    <p:extLst>
      <p:ext uri="{BB962C8B-B14F-4D97-AF65-F5344CB8AC3E}">
        <p14:creationId xmlns:p14="http://schemas.microsoft.com/office/powerpoint/2010/main" val="20884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26</a:t>
            </a:fld>
            <a:endParaRPr lang="en-US" dirty="0"/>
          </a:p>
        </p:txBody>
      </p:sp>
    </p:spTree>
    <p:extLst>
      <p:ext uri="{BB962C8B-B14F-4D97-AF65-F5344CB8AC3E}">
        <p14:creationId xmlns:p14="http://schemas.microsoft.com/office/powerpoint/2010/main" val="770903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Requirements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27</a:t>
            </a:fld>
            <a:endParaRPr lang="en-US" dirty="0"/>
          </a:p>
        </p:txBody>
      </p:sp>
    </p:spTree>
    <p:extLst>
      <p:ext uri="{BB962C8B-B14F-4D97-AF65-F5344CB8AC3E}">
        <p14:creationId xmlns:p14="http://schemas.microsoft.com/office/powerpoint/2010/main" val="3479965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28</a:t>
            </a:fld>
            <a:endParaRPr 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92937237"/>
              </p:ext>
            </p:extLst>
          </p:nvPr>
        </p:nvGraphicFramePr>
        <p:xfrm>
          <a:off x="1008081" y="1294410"/>
          <a:ext cx="6557822" cy="4494687"/>
        </p:xfrm>
        <a:graphic>
          <a:graphicData uri="http://schemas.openxmlformats.org/presentationml/2006/ole">
            <mc:AlternateContent xmlns:mc="http://schemas.openxmlformats.org/markup-compatibility/2006">
              <mc:Choice xmlns:v="urn:schemas-microsoft-com:vml" Requires="v">
                <p:oleObj spid="_x0000_s1031" r:id="rId3" imgW="10658345" imgH="7305752" progId="">
                  <p:embed/>
                </p:oleObj>
              </mc:Choice>
              <mc:Fallback>
                <p:oleObj r:id="rId3" imgW="10658345" imgH="7305752"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81" y="1294410"/>
                        <a:ext cx="6557822" cy="449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172192" y="0"/>
            <a:ext cx="8229600" cy="1020762"/>
          </a:xfrm>
          <a:prstGeom prst="rect">
            <a:avLst/>
          </a:prstGeom>
          <a:ln>
            <a:noFill/>
          </a:ln>
        </p:spPr>
        <p:txBody>
          <a:bodyPr>
            <a:normAutofit fontScale="97500"/>
          </a:bodyPr>
          <a:lstStyle>
            <a:lvl1pPr algn="l" defTabSz="914400" rtl="0" eaLnBrk="1" latinLnBrk="0" hangingPunct="1">
              <a:spcBef>
                <a:spcPct val="0"/>
              </a:spcBef>
              <a:buNone/>
              <a:defRPr sz="3200" b="1" kern="1200">
                <a:solidFill>
                  <a:schemeClr val="bg1"/>
                </a:solidFill>
                <a:latin typeface="+mj-lt"/>
                <a:ea typeface="+mj-ea"/>
                <a:cs typeface="+mj-cs"/>
              </a:defRPr>
            </a:lvl1pPr>
          </a:lstStyle>
          <a:p>
            <a:r>
              <a:rPr lang="en-US" dirty="0" smtClean="0"/>
              <a:t>Scenarios from Use Case Sequence Diagram</a:t>
            </a:r>
            <a:endParaRPr lang="en-US" dirty="0"/>
          </a:p>
        </p:txBody>
      </p:sp>
      <p:sp>
        <p:nvSpPr>
          <p:cNvPr id="6" name="Rounded Rectangle 5"/>
          <p:cNvSpPr/>
          <p:nvPr/>
        </p:nvSpPr>
        <p:spPr>
          <a:xfrm>
            <a:off x="1008081" y="1020762"/>
            <a:ext cx="2305135" cy="4768335"/>
          </a:xfrm>
          <a:prstGeom prst="roundRect">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3491344" y="2286000"/>
            <a:ext cx="2588821" cy="486888"/>
          </a:xfrm>
          <a:prstGeom prst="wedgeRoundRectCallout">
            <a:avLst>
              <a:gd name="adj1" fmla="val -111500"/>
              <a:gd name="adj2" fmla="val 454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Assembler/Composer</a:t>
            </a:r>
            <a:endParaRPr lang="en-US" dirty="0"/>
          </a:p>
        </p:txBody>
      </p:sp>
    </p:spTree>
    <p:extLst>
      <p:ext uri="{BB962C8B-B14F-4D97-AF65-F5344CB8AC3E}">
        <p14:creationId xmlns:p14="http://schemas.microsoft.com/office/powerpoint/2010/main" val="2518034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Start Point-</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29</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74103509"/>
              </p:ext>
            </p:extLst>
          </p:nvPr>
        </p:nvGraphicFramePr>
        <p:xfrm>
          <a:off x="457200" y="1422991"/>
          <a:ext cx="5575787" cy="3977672"/>
        </p:xfrm>
        <a:graphic>
          <a:graphicData uri="http://schemas.openxmlformats.org/drawingml/2006/table">
            <a:tbl>
              <a:tblPr>
                <a:tableStyleId>{5C22544A-7EE6-4342-B048-85BDC9FD1C3A}</a:tableStyleId>
              </a:tblPr>
              <a:tblGrid>
                <a:gridCol w="560819"/>
                <a:gridCol w="1036892"/>
                <a:gridCol w="1684950"/>
                <a:gridCol w="2293126"/>
              </a:tblGrid>
              <a:tr h="187023">
                <a:tc>
                  <a:txBody>
                    <a:bodyPr/>
                    <a:lstStyle/>
                    <a:p>
                      <a:pPr algn="l" fontAlgn="t"/>
                      <a:r>
                        <a:rPr lang="en-US" sz="1100" u="none" strike="noStrike" dirty="0">
                          <a:effectLst/>
                        </a:rPr>
                        <a:t>Role</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a:effectLst/>
                        </a:rPr>
                        <a:t>Data Category</a:t>
                      </a:r>
                      <a:endParaRPr lang="en-US" sz="1100" b="1" i="0" u="none" strike="noStrike">
                        <a:solidFill>
                          <a:srgbClr val="000000"/>
                        </a:solidFill>
                        <a:effectLst/>
                        <a:latin typeface="Calibri"/>
                      </a:endParaRPr>
                    </a:p>
                  </a:txBody>
                  <a:tcPr marL="7481" marR="7481" marT="7481" marB="0"/>
                </a:tc>
                <a:tc>
                  <a:txBody>
                    <a:bodyPr/>
                    <a:lstStyle/>
                    <a:p>
                      <a:pPr algn="l" fontAlgn="t"/>
                      <a:r>
                        <a:rPr lang="en-US" sz="1100" u="none" strike="noStrike">
                          <a:effectLst/>
                        </a:rPr>
                        <a:t>Data Element</a:t>
                      </a:r>
                      <a:endParaRPr lang="en-US" sz="1100" b="1" i="0" u="none" strike="noStrike">
                        <a:solidFill>
                          <a:srgbClr val="000000"/>
                        </a:solidFill>
                        <a:effectLst/>
                        <a:latin typeface="Calibri"/>
                      </a:endParaRPr>
                    </a:p>
                  </a:txBody>
                  <a:tcPr marL="7481" marR="7481" marT="7481" marB="0"/>
                </a:tc>
                <a:tc>
                  <a:txBody>
                    <a:bodyPr/>
                    <a:lstStyle/>
                    <a:p>
                      <a:pPr algn="l" fontAlgn="t"/>
                      <a:r>
                        <a:rPr lang="en-US" sz="1100" u="none" strike="noStrike">
                          <a:effectLst/>
                        </a:rPr>
                        <a:t>Comments </a:t>
                      </a:r>
                      <a:endParaRPr lang="en-US" sz="1100" b="1" i="0" u="none" strike="noStrike">
                        <a:solidFill>
                          <a:srgbClr val="000000"/>
                        </a:solidFill>
                        <a:effectLst/>
                        <a:latin typeface="Calibri"/>
                      </a:endParaRPr>
                    </a:p>
                  </a:txBody>
                  <a:tcPr marL="7481" marR="7481" marT="7481" marB="0"/>
                </a:tc>
              </a:tr>
              <a:tr h="366849">
                <a:tc>
                  <a:txBody>
                    <a:bodyPr/>
                    <a:lstStyle/>
                    <a:p>
                      <a:pPr algn="l" fontAlgn="t"/>
                      <a:r>
                        <a:rPr lang="en-US" sz="900" u="none" strike="noStrike">
                          <a:effectLst/>
                        </a:rPr>
                        <a:t>Start Point</a:t>
                      </a:r>
                      <a:endParaRPr lang="en-US" sz="900" b="1"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Who</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a:effectLst/>
                        </a:rPr>
                        <a:t>Sending System</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Sending System Organization</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Role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When</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 Date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 Time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Where </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Address</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State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Zip</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Type (What)</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Software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Device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Why</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Clinical Context</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Purpose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Integrity/ Authenticity</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Digital Signature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rowSpan="8">
                  <a:txBody>
                    <a:bodyPr/>
                    <a:lstStyle/>
                    <a:p>
                      <a:pPr algn="l" fontAlgn="t"/>
                      <a:r>
                        <a:rPr lang="en-US" sz="900" u="none" strike="noStrike">
                          <a:effectLst/>
                        </a:rPr>
                        <a:t> </a:t>
                      </a:r>
                      <a:endParaRPr lang="en-US" sz="900" b="1" i="0" u="none" strike="noStrike">
                        <a:solidFill>
                          <a:srgbClr val="000000"/>
                        </a:solidFill>
                        <a:effectLst/>
                        <a:latin typeface="Calibri"/>
                      </a:endParaRPr>
                    </a:p>
                  </a:txBody>
                  <a:tcPr marL="7481" marR="7481" marT="7481" marB="0"/>
                </a:tc>
                <a:tc rowSpan="8">
                  <a:txBody>
                    <a:bodyPr/>
                    <a:lstStyle/>
                    <a:p>
                      <a:pPr algn="l" fontAlgn="t"/>
                      <a:r>
                        <a:rPr lang="en-US" sz="900" u="none" strike="noStrike">
                          <a:effectLst/>
                        </a:rPr>
                        <a:t>Additional </a:t>
                      </a:r>
                      <a:endParaRPr lang="en-US" sz="900" b="0" i="1" u="none" strike="noStrike">
                        <a:solidFill>
                          <a:srgbClr val="000000"/>
                        </a:solidFill>
                        <a:effectLst/>
                        <a:latin typeface="Calibri"/>
                      </a:endParaRPr>
                    </a:p>
                  </a:txBody>
                  <a:tcPr marL="7481" marR="7481" marT="7481" marB="0"/>
                </a:tc>
                <a:tc>
                  <a:txBody>
                    <a:bodyPr/>
                    <a:lstStyle/>
                    <a:p>
                      <a:pPr algn="l" fontAlgn="t"/>
                      <a:r>
                        <a:rPr lang="en-US" sz="800" u="none" strike="noStrike">
                          <a:effectLst/>
                        </a:rPr>
                        <a:t>Patient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Record Target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Assigned Author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Informant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Service Event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Performer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Authenticator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Legal Authenticator</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bl>
          </a:graphicData>
        </a:graphic>
      </p:graphicFrame>
      <p:sp>
        <p:nvSpPr>
          <p:cNvPr id="10" name="Rectangle 9"/>
          <p:cNvSpPr/>
          <p:nvPr/>
        </p:nvSpPr>
        <p:spPr>
          <a:xfrm>
            <a:off x="233915" y="5484628"/>
            <a:ext cx="9058939" cy="1297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Notes from our call today:  Since EHR will be the point of origination we may not need a start point.  The start point of our use case would be the originator (not focusing on compiler or composer).  It was also suggested that we rethink roles because the Start point in an EHR and the start point of the exchange are different.  We may need to come up with 2 different names for the “start point” roles</a:t>
            </a:r>
            <a:endParaRPr lang="en-US" dirty="0"/>
          </a:p>
        </p:txBody>
      </p:sp>
      <p:sp>
        <p:nvSpPr>
          <p:cNvPr id="11" name="Rectangle 10"/>
          <p:cNvSpPr/>
          <p:nvPr/>
        </p:nvSpPr>
        <p:spPr>
          <a:xfrm>
            <a:off x="6198781" y="1422990"/>
            <a:ext cx="2690038" cy="1160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Potential Removal or rename Start Point of Exchange? (see notes below)</a:t>
            </a:r>
            <a:endParaRPr lang="en-US" dirty="0"/>
          </a:p>
        </p:txBody>
      </p:sp>
      <p:sp>
        <p:nvSpPr>
          <p:cNvPr id="12" name="Rectangle 11"/>
          <p:cNvSpPr/>
          <p:nvPr/>
        </p:nvSpPr>
        <p:spPr>
          <a:xfrm>
            <a:off x="5695209" y="4338649"/>
            <a:ext cx="3448791" cy="102127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hlinkClick r:id="rId2"/>
              </a:rPr>
              <a:t>http://wiki.siframework.org/file/view/DPROV%20Use%20Case%20_%20Final%20Consented%20Use%20Case_10.16.2014.pdf/527056914/DPROV%20Use%20Case%20_%</a:t>
            </a:r>
            <a:r>
              <a:rPr lang="en-US" sz="1100" dirty="0" smtClean="0">
                <a:hlinkClick r:id="rId2"/>
              </a:rPr>
              <a:t>20Final%20Consented%20Use%20Case_10.16.2014.pdf</a:t>
            </a:r>
            <a:r>
              <a:rPr lang="en-US" sz="1100" dirty="0" smtClean="0"/>
              <a:t> </a:t>
            </a:r>
            <a:endParaRPr lang="en-US" sz="1100" dirty="0"/>
          </a:p>
        </p:txBody>
      </p:sp>
    </p:spTree>
    <p:extLst>
      <p:ext uri="{BB962C8B-B14F-4D97-AF65-F5344CB8AC3E}">
        <p14:creationId xmlns:p14="http://schemas.microsoft.com/office/powerpoint/2010/main" val="1334387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3210154"/>
              </p:ext>
            </p:extLst>
          </p:nvPr>
        </p:nvGraphicFramePr>
        <p:xfrm>
          <a:off x="457200" y="1371600"/>
          <a:ext cx="8229600" cy="1854200"/>
        </p:xfrm>
        <a:graphic>
          <a:graphicData uri="http://schemas.openxmlformats.org/drawingml/2006/table">
            <a:tbl>
              <a:tblPr firstRow="1" bandRow="1">
                <a:tableStyleId>{5C22544A-7EE6-4342-B048-85BDC9FD1C3A}</a:tableStyleId>
              </a:tblPr>
              <a:tblGrid>
                <a:gridCol w="6096000"/>
                <a:gridCol w="2133600"/>
              </a:tblGrid>
              <a:tr h="370840">
                <a:tc>
                  <a:txBody>
                    <a:bodyPr/>
                    <a:lstStyle/>
                    <a:p>
                      <a:r>
                        <a:rPr lang="en-US" dirty="0" smtClean="0"/>
                        <a:t>Topic</a:t>
                      </a:r>
                      <a:endParaRPr lang="en-US" dirty="0"/>
                    </a:p>
                  </a:txBody>
                  <a:tcPr/>
                </a:tc>
                <a:tc>
                  <a:txBody>
                    <a:bodyPr/>
                    <a:lstStyle/>
                    <a:p>
                      <a:r>
                        <a:rPr lang="en-US" dirty="0" smtClean="0"/>
                        <a:t>Time</a:t>
                      </a:r>
                      <a:r>
                        <a:rPr lang="en-US" baseline="0" dirty="0" smtClean="0"/>
                        <a:t> Allotted</a:t>
                      </a:r>
                      <a:endParaRPr lang="en-US" dirty="0"/>
                    </a:p>
                  </a:txBody>
                  <a:tcPr/>
                </a:tc>
              </a:tr>
              <a:tr h="370840">
                <a:tc>
                  <a:txBody>
                    <a:bodyPr/>
                    <a:lstStyle/>
                    <a:p>
                      <a:r>
                        <a:rPr lang="en-US" baseline="0" dirty="0" smtClean="0"/>
                        <a:t>Announcements</a:t>
                      </a:r>
                    </a:p>
                  </a:txBody>
                  <a:tcPr/>
                </a:tc>
                <a:tc>
                  <a:txBody>
                    <a:bodyPr/>
                    <a:lstStyle/>
                    <a:p>
                      <a:r>
                        <a:rPr lang="en-US" dirty="0" smtClean="0"/>
                        <a:t>5</a:t>
                      </a:r>
                      <a:r>
                        <a:rPr lang="en-US" baseline="0" dirty="0" smtClean="0"/>
                        <a:t> minutes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Information Interchange</a:t>
                      </a:r>
                      <a:r>
                        <a:rPr lang="en-US" baseline="0" dirty="0" smtClean="0"/>
                        <a:t>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System</a:t>
                      </a:r>
                      <a:r>
                        <a:rPr lang="en-US" baseline="0" dirty="0" smtClean="0"/>
                        <a:t> Requirements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Next Steps/Wrap Up</a:t>
                      </a:r>
                    </a:p>
                  </a:txBody>
                  <a:tcPr/>
                </a:tc>
                <a:tc>
                  <a:txBody>
                    <a:bodyPr/>
                    <a:lstStyle/>
                    <a:p>
                      <a:r>
                        <a:rPr lang="en-US" dirty="0" smtClean="0"/>
                        <a:t>5 minutes</a:t>
                      </a:r>
                      <a:endParaRPr lang="en-US" dirty="0"/>
                    </a:p>
                  </a:txBody>
                  <a:tcPr/>
                </a:tc>
              </a:tr>
            </a:tbl>
          </a:graphicData>
        </a:graphic>
      </p:graphicFrame>
    </p:spTree>
    <p:extLst>
      <p:ext uri="{BB962C8B-B14F-4D97-AF65-F5344CB8AC3E}">
        <p14:creationId xmlns:p14="http://schemas.microsoft.com/office/powerpoint/2010/main" val="197845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63678362"/>
              </p:ext>
            </p:extLst>
          </p:nvPr>
        </p:nvGraphicFramePr>
        <p:xfrm>
          <a:off x="1022349" y="1328645"/>
          <a:ext cx="7099301" cy="3619500"/>
        </p:xfrm>
        <a:graphic>
          <a:graphicData uri="http://schemas.openxmlformats.org/drawingml/2006/table">
            <a:tbl>
              <a:tblPr>
                <a:tableStyleId>{5C22544A-7EE6-4342-B048-85BDC9FD1C3A}</a:tableStyleId>
              </a:tblPr>
              <a:tblGrid>
                <a:gridCol w="714056"/>
                <a:gridCol w="1320210"/>
                <a:gridCol w="2145341"/>
                <a:gridCol w="2919694"/>
              </a:tblGrid>
              <a:tr h="381000">
                <a:tc>
                  <a:txBody>
                    <a:bodyPr/>
                    <a:lstStyle/>
                    <a:p>
                      <a:pPr algn="l" fontAlgn="t"/>
                      <a:r>
                        <a:rPr lang="en-US" sz="1100" u="none" strike="noStrike" dirty="0">
                          <a:solidFill>
                            <a:schemeClr val="tx1"/>
                          </a:solidFill>
                          <a:effectLst/>
                        </a:rPr>
                        <a:t>Transmitter</a:t>
                      </a:r>
                      <a:endParaRPr lang="en-US" sz="1100" b="1"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This might be looked at by the Information Interchange SWG</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When</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Time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Date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Where</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Type (What)</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Device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Software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Hardware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Method</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Why</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Purpose of Transmission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Routing</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Sender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Receiver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Integrity/ Authenticity</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Digital Signature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Who</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Transmitter System</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rowSpan="2">
                  <a:txBody>
                    <a:bodyPr/>
                    <a:lstStyle/>
                    <a:p>
                      <a:pPr algn="l" fontAlgn="t"/>
                      <a:r>
                        <a:rPr lang="en-US" sz="1100" u="none" strike="noStrike">
                          <a:solidFill>
                            <a:schemeClr val="tx1"/>
                          </a:solidFill>
                          <a:effectLst/>
                        </a:rPr>
                        <a:t> </a:t>
                      </a:r>
                      <a:endParaRPr lang="en-US" sz="1100" b="1" i="0" u="none" strike="noStrike">
                        <a:solidFill>
                          <a:schemeClr val="tx1"/>
                        </a:solidFill>
                        <a:effectLst/>
                        <a:latin typeface="Calibri"/>
                      </a:endParaRPr>
                    </a:p>
                  </a:txBody>
                  <a:tcPr marL="9525" marR="9525" marT="9525" marB="0"/>
                </a:tc>
                <a:tc rowSpan="2">
                  <a:txBody>
                    <a:bodyPr/>
                    <a:lstStyle/>
                    <a:p>
                      <a:pPr algn="l" fontAlgn="t"/>
                      <a:r>
                        <a:rPr lang="en-US" sz="1000" u="none" strike="noStrike">
                          <a:solidFill>
                            <a:schemeClr val="tx1"/>
                          </a:solidFill>
                          <a:effectLst/>
                        </a:rPr>
                        <a:t>Additional</a:t>
                      </a:r>
                      <a:endParaRPr lang="en-US" sz="1000" b="0" i="1" u="none" strike="noStrike">
                        <a:solidFill>
                          <a:schemeClr val="tx1"/>
                        </a:solidFill>
                        <a:effectLst/>
                        <a:latin typeface="Times New Roman"/>
                      </a:endParaRPr>
                    </a:p>
                  </a:txBody>
                  <a:tcPr marL="9525" marR="9525" marT="9525" marB="0"/>
                </a:tc>
                <a:tc>
                  <a:txBody>
                    <a:bodyPr/>
                    <a:lstStyle/>
                    <a:p>
                      <a:pPr algn="l" fontAlgn="t"/>
                      <a:r>
                        <a:rPr lang="en-US" sz="1000" u="none" strike="noStrike">
                          <a:solidFill>
                            <a:schemeClr val="tx1"/>
                          </a:solidFill>
                          <a:effectLst/>
                        </a:rPr>
                        <a:t>Patient</a:t>
                      </a:r>
                      <a:endParaRPr lang="en-US" sz="1000" b="0" i="0" u="none" strike="noStrike">
                        <a:solidFill>
                          <a:schemeClr val="tx1"/>
                        </a:solidFill>
                        <a:effectLst/>
                        <a:latin typeface="Calibri"/>
                      </a:endParaRPr>
                    </a:p>
                  </a:txBody>
                  <a:tcPr marL="9525" marR="9525" marT="9525" marB="0"/>
                </a:tc>
                <a:tc>
                  <a:txBody>
                    <a:bodyPr/>
                    <a:lstStyle/>
                    <a:p>
                      <a:pPr algn="l" fontAlgn="t"/>
                      <a:r>
                        <a:rPr lang="en-US" sz="1000" u="none" strike="noStrike" dirty="0">
                          <a:solidFill>
                            <a:schemeClr val="tx1"/>
                          </a:solidFill>
                          <a:effectLst/>
                        </a:rPr>
                        <a:t> </a:t>
                      </a:r>
                      <a:endParaRPr lang="en-US" sz="1000" b="0" i="0" u="none" strike="noStrike" dirty="0">
                        <a:solidFill>
                          <a:schemeClr val="tx1"/>
                        </a:solidFill>
                        <a:effectLst/>
                        <a:latin typeface="Calibri"/>
                      </a:endParaRPr>
                    </a:p>
                  </a:txBody>
                  <a:tcPr marL="9525" marR="9525" marT="9525" marB="0"/>
                </a:tc>
              </a:tr>
              <a:tr h="190500">
                <a:tc vMerge="1">
                  <a:txBody>
                    <a:bodyPr/>
                    <a:lstStyle/>
                    <a:p>
                      <a:endParaRPr lang="en-US"/>
                    </a:p>
                  </a:txBody>
                  <a:tcPr/>
                </a:tc>
                <a:tc vMerge="1">
                  <a:txBody>
                    <a:bodyPr/>
                    <a:lstStyle/>
                    <a:p>
                      <a:endParaRPr lang="en-US"/>
                    </a:p>
                  </a:txBody>
                  <a:tcPr/>
                </a:tc>
                <a:tc>
                  <a:txBody>
                    <a:bodyPr/>
                    <a:lstStyle/>
                    <a:p>
                      <a:pPr algn="l" fontAlgn="t"/>
                      <a:r>
                        <a:rPr lang="en-US" sz="1100" u="none" strike="noStrike">
                          <a:solidFill>
                            <a:schemeClr val="tx1"/>
                          </a:solidFill>
                          <a:effectLst/>
                        </a:rPr>
                        <a:t>Record Target</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30</a:t>
            </a:fld>
            <a:endParaRPr lang="en-US" dirty="0"/>
          </a:p>
        </p:txBody>
      </p:sp>
      <p:sp>
        <p:nvSpPr>
          <p:cNvPr id="7"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Transmitter</a:t>
            </a:r>
            <a:endParaRPr lang="en-US" dirty="0"/>
          </a:p>
        </p:txBody>
      </p:sp>
      <p:sp>
        <p:nvSpPr>
          <p:cNvPr id="8" name="Rectangle 7"/>
          <p:cNvSpPr/>
          <p:nvPr/>
        </p:nvSpPr>
        <p:spPr>
          <a:xfrm>
            <a:off x="4922874" y="1206791"/>
            <a:ext cx="3870252" cy="1307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Transmitter based on diagrams and community call was proposed for removal but might be a good candidate for review in the Information Interchange SWG</a:t>
            </a:r>
            <a:endParaRPr lang="en-US" dirty="0"/>
          </a:p>
        </p:txBody>
      </p:sp>
    </p:spTree>
    <p:extLst>
      <p:ext uri="{BB962C8B-B14F-4D97-AF65-F5344CB8AC3E}">
        <p14:creationId xmlns:p14="http://schemas.microsoft.com/office/powerpoint/2010/main" val="158240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90073743"/>
              </p:ext>
            </p:extLst>
          </p:nvPr>
        </p:nvGraphicFramePr>
        <p:xfrm>
          <a:off x="284248" y="1295400"/>
          <a:ext cx="6746703" cy="4525975"/>
        </p:xfrm>
        <a:graphic>
          <a:graphicData uri="http://schemas.openxmlformats.org/drawingml/2006/table">
            <a:tbl>
              <a:tblPr>
                <a:tableStyleId>{5C22544A-7EE6-4342-B048-85BDC9FD1C3A}</a:tableStyleId>
              </a:tblPr>
              <a:tblGrid>
                <a:gridCol w="678591"/>
                <a:gridCol w="1254640"/>
                <a:gridCol w="2038789"/>
                <a:gridCol w="2774683"/>
              </a:tblGrid>
              <a:tr h="181039">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Originator</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Organization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Enterer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Attester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Verifier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System</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Time Created</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Locations</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System Location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Type (What)</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Event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rowSpan="14">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rowSpan="14">
                  <a:txBody>
                    <a:bodyPr/>
                    <a:lstStyle/>
                    <a:p>
                      <a:pPr algn="l" fontAlgn="t"/>
                      <a:r>
                        <a:rPr lang="en-US" sz="1000" u="none" strike="noStrike">
                          <a:effectLst/>
                        </a:rPr>
                        <a:t>Additional</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Patient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Record Target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Assigned 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Authoring System</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Authoring Organization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Informant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Service Event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Performer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Participant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Custodian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Authenticator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31</a:t>
            </a:fld>
            <a:endParaRPr lang="en-US" dirty="0"/>
          </a:p>
        </p:txBody>
      </p:sp>
      <p:sp>
        <p:nvSpPr>
          <p:cNvPr id="6"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Originator</a:t>
            </a:r>
            <a:endParaRPr lang="en-US" dirty="0"/>
          </a:p>
        </p:txBody>
      </p:sp>
      <p:sp>
        <p:nvSpPr>
          <p:cNvPr id="9" name="Rectangle 8"/>
          <p:cNvSpPr/>
          <p:nvPr/>
        </p:nvSpPr>
        <p:spPr>
          <a:xfrm>
            <a:off x="7123814" y="1414130"/>
            <a:ext cx="1867786"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Keep and rename to follow diagram to “Initiating System?”)</a:t>
            </a:r>
            <a:endParaRPr lang="en-US" dirty="0"/>
          </a:p>
        </p:txBody>
      </p:sp>
    </p:spTree>
    <p:extLst>
      <p:ext uri="{BB962C8B-B14F-4D97-AF65-F5344CB8AC3E}">
        <p14:creationId xmlns:p14="http://schemas.microsoft.com/office/powerpoint/2010/main" val="1302331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48526" y="1600203"/>
          <a:ext cx="6246947" cy="4671509"/>
        </p:xfrm>
        <a:graphic>
          <a:graphicData uri="http://schemas.openxmlformats.org/drawingml/2006/table">
            <a:tbl>
              <a:tblPr>
                <a:tableStyleId>{5C22544A-7EE6-4342-B048-85BDC9FD1C3A}</a:tableStyleId>
              </a:tblPr>
              <a:tblGrid>
                <a:gridCol w="628325"/>
                <a:gridCol w="1161703"/>
                <a:gridCol w="1887768"/>
                <a:gridCol w="2569151"/>
              </a:tblGrid>
              <a:tr h="167628">
                <a:tc>
                  <a:txBody>
                    <a:bodyPr/>
                    <a:lstStyle/>
                    <a:p>
                      <a:pPr algn="l" fontAlgn="t"/>
                      <a:r>
                        <a:rPr lang="en-US" sz="900" u="none" strike="noStrike">
                          <a:effectLst/>
                        </a:rPr>
                        <a:t> </a:t>
                      </a:r>
                      <a:endParaRPr lang="en-US" sz="900" b="1" i="0" u="none" strike="noStrike">
                        <a:solidFill>
                          <a:srgbClr val="000000"/>
                        </a:solidFill>
                        <a:effectLst/>
                        <a:latin typeface="Times New Roman"/>
                      </a:endParaRPr>
                    </a:p>
                  </a:txBody>
                  <a:tcPr marL="8381" marR="8381" marT="8381" marB="0"/>
                </a:tc>
                <a:tc>
                  <a:txBody>
                    <a:bodyPr/>
                    <a:lstStyle/>
                    <a:p>
                      <a:pPr algn="l" fontAlgn="t"/>
                      <a:r>
                        <a:rPr lang="en-US" sz="900" u="none" strike="noStrike">
                          <a:effectLst/>
                        </a:rPr>
                        <a:t> </a:t>
                      </a:r>
                      <a:endParaRPr lang="en-US" sz="900" b="1" i="0" u="none" strike="noStrike">
                        <a:solidFill>
                          <a:srgbClr val="000000"/>
                        </a:solidFill>
                        <a:effectLst/>
                        <a:latin typeface="Times New Roman"/>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Assembler</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Assembler System</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Assembler Organization</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Intended Recipient</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Date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Time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Address</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State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Zip</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Type (What)</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Software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Device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Why</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Purpose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Integrity/ Authenticity</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Participants</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Attestation/Nonrepudiation of data</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rowSpan="13">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rowSpan="13">
                  <a:txBody>
                    <a:bodyPr/>
                    <a:lstStyle/>
                    <a:p>
                      <a:pPr algn="l" fontAlgn="t"/>
                      <a:r>
                        <a:rPr lang="en-US" sz="900" u="none" strike="noStrike">
                          <a:effectLst/>
                        </a:rPr>
                        <a:t>Additional</a:t>
                      </a:r>
                      <a:endParaRPr lang="en-US" sz="900" b="0" i="1" u="none" strike="noStrike">
                        <a:solidFill>
                          <a:srgbClr val="000000"/>
                        </a:solidFill>
                        <a:effectLst/>
                        <a:latin typeface="Times New Roman"/>
                      </a:endParaRPr>
                    </a:p>
                  </a:txBody>
                  <a:tcPr marL="8381" marR="8381" marT="8381" marB="0"/>
                </a:tc>
                <a:tc>
                  <a:txBody>
                    <a:bodyPr/>
                    <a:lstStyle/>
                    <a:p>
                      <a:pPr algn="l" fontAlgn="t"/>
                      <a:r>
                        <a:rPr lang="en-US" sz="900" u="none" strike="noStrike">
                          <a:effectLst/>
                        </a:rPr>
                        <a:t>Patient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Record Target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Assigned Author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System</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Organization</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Informant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Service Event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Performer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Participant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Authenticator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32</a:t>
            </a:fld>
            <a:endParaRPr lang="en-US" dirty="0"/>
          </a:p>
        </p:txBody>
      </p:sp>
      <p:sp>
        <p:nvSpPr>
          <p:cNvPr id="6" name="Title 1"/>
          <p:cNvSpPr>
            <a:spLocks noGrp="1"/>
          </p:cNvSpPr>
          <p:nvPr>
            <p:ph type="title"/>
          </p:nvPr>
        </p:nvSpPr>
        <p:spPr>
          <a:xfrm>
            <a:off x="329610" y="115149"/>
            <a:ext cx="8229600" cy="1020762"/>
          </a:xfrm>
        </p:spPr>
        <p:txBody>
          <a:bodyPr>
            <a:normAutofit fontScale="90000"/>
          </a:bodyPr>
          <a:lstStyle/>
          <a:p>
            <a:r>
              <a:rPr lang="en-US" dirty="0" smtClean="0"/>
              <a:t>Data Elements in the Use Case – </a:t>
            </a:r>
            <a:br>
              <a:rPr lang="en-US" dirty="0" smtClean="0"/>
            </a:br>
            <a:r>
              <a:rPr lang="en-US" dirty="0" smtClean="0"/>
              <a:t>Assembler</a:t>
            </a:r>
            <a:endParaRPr lang="en-US" dirty="0"/>
          </a:p>
        </p:txBody>
      </p:sp>
      <p:sp>
        <p:nvSpPr>
          <p:cNvPr id="7" name="Rectangle 6"/>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  proposed for removal based on diagram?</a:t>
            </a:r>
            <a:endParaRPr lang="en-US" dirty="0"/>
          </a:p>
        </p:txBody>
      </p:sp>
    </p:spTree>
    <p:extLst>
      <p:ext uri="{BB962C8B-B14F-4D97-AF65-F5344CB8AC3E}">
        <p14:creationId xmlns:p14="http://schemas.microsoft.com/office/powerpoint/2010/main" val="4250792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Elements in the Use Case – </a:t>
            </a:r>
            <a:br>
              <a:rPr lang="en-US" dirty="0"/>
            </a:br>
            <a:r>
              <a:rPr lang="en-US" dirty="0" smtClean="0"/>
              <a:t>Composer</a:t>
            </a:r>
            <a:endParaRPr lang="en-US" dirty="0"/>
          </a:p>
        </p:txBody>
      </p:sp>
      <p:graphicFrame>
        <p:nvGraphicFramePr>
          <p:cNvPr id="5" name="Content Placeholder 4"/>
          <p:cNvGraphicFramePr>
            <a:graphicFrameLocks noGrp="1"/>
          </p:cNvGraphicFramePr>
          <p:nvPr>
            <p:ph idx="1"/>
          </p:nvPr>
        </p:nvGraphicFramePr>
        <p:xfrm>
          <a:off x="1328393" y="1600206"/>
          <a:ext cx="6487214" cy="4525950"/>
        </p:xfrm>
        <a:graphic>
          <a:graphicData uri="http://schemas.openxmlformats.org/drawingml/2006/table">
            <a:tbl>
              <a:tblPr>
                <a:tableStyleId>{5C22544A-7EE6-4342-B048-85BDC9FD1C3A}</a:tableStyleId>
              </a:tblPr>
              <a:tblGrid>
                <a:gridCol w="652492"/>
                <a:gridCol w="1206384"/>
                <a:gridCol w="1960374"/>
                <a:gridCol w="2667964"/>
              </a:tblGrid>
              <a:tr h="174075">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1" u="none" strike="noStrike">
                        <a:solidFill>
                          <a:srgbClr val="000000"/>
                        </a:solidFill>
                        <a:effectLst/>
                        <a:latin typeface="Times New Roman"/>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Composer</a:t>
                      </a:r>
                      <a:endParaRPr lang="en-US" sz="1000" b="1"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Composer System</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Composer Organization</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Composition Date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Composition Time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Address</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State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Zip</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Type (What) </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Software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Device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Why</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Composing Purpose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Integrity/ Authenticity</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Composing Participants</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Selector</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rowSpan="13">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rowSpan="13">
                  <a:txBody>
                    <a:bodyPr/>
                    <a:lstStyle/>
                    <a:p>
                      <a:pPr algn="l" fontAlgn="t"/>
                      <a:r>
                        <a:rPr lang="en-US" sz="900" u="none" strike="noStrike">
                          <a:effectLst/>
                        </a:rPr>
                        <a:t>Additional</a:t>
                      </a:r>
                      <a:endParaRPr lang="en-US" sz="900" b="0" i="1" u="none" strike="noStrike">
                        <a:solidFill>
                          <a:srgbClr val="000000"/>
                        </a:solidFill>
                        <a:effectLst/>
                        <a:latin typeface="Times New Roman"/>
                      </a:endParaRPr>
                    </a:p>
                  </a:txBody>
                  <a:tcPr marL="8704" marR="8704" marT="8704" marB="0"/>
                </a:tc>
                <a:tc>
                  <a:txBody>
                    <a:bodyPr/>
                    <a:lstStyle/>
                    <a:p>
                      <a:pPr algn="l" fontAlgn="t"/>
                      <a:r>
                        <a:rPr lang="en-US" sz="900" u="none" strike="noStrike">
                          <a:effectLst/>
                        </a:rPr>
                        <a:t>Patient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Record Target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Assigned Author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System</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Organization</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Informant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Service Event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Performer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Participant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Authenticator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33</a:t>
            </a:fld>
            <a:endParaRPr lang="en-US" dirty="0"/>
          </a:p>
        </p:txBody>
      </p:sp>
      <p:sp>
        <p:nvSpPr>
          <p:cNvPr id="6" name="Rectangle 5"/>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Composer  based on diagrams –proposed for removal</a:t>
            </a:r>
            <a:endParaRPr lang="en-US" dirty="0"/>
          </a:p>
        </p:txBody>
      </p:sp>
    </p:spTree>
    <p:extLst>
      <p:ext uri="{BB962C8B-B14F-4D97-AF65-F5344CB8AC3E}">
        <p14:creationId xmlns:p14="http://schemas.microsoft.com/office/powerpoint/2010/main" val="3068217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	</a:t>
            </a:r>
            <a:endParaRPr lang="en-US" dirty="0"/>
          </a:p>
        </p:txBody>
      </p:sp>
      <p:sp>
        <p:nvSpPr>
          <p:cNvPr id="4" name="Content Placeholder 3"/>
          <p:cNvSpPr>
            <a:spLocks noGrp="1"/>
          </p:cNvSpPr>
          <p:nvPr>
            <p:ph idx="1"/>
          </p:nvPr>
        </p:nvSpPr>
        <p:spPr/>
        <p:txBody>
          <a:bodyPr/>
          <a:lstStyle/>
          <a:p>
            <a:r>
              <a:rPr lang="en-US" sz="2400" dirty="0">
                <a:solidFill>
                  <a:schemeClr val="tx1">
                    <a:lumMod val="65000"/>
                    <a:lumOff val="35000"/>
                  </a:schemeClr>
                </a:solidFill>
              </a:rPr>
              <a:t>Join us </a:t>
            </a:r>
            <a:r>
              <a:rPr lang="en-US" sz="2400" dirty="0" smtClean="0">
                <a:solidFill>
                  <a:schemeClr val="tx1">
                    <a:lumMod val="65000"/>
                    <a:lumOff val="35000"/>
                  </a:schemeClr>
                </a:solidFill>
              </a:rPr>
              <a:t>on our next all hands meeting</a:t>
            </a:r>
          </a:p>
          <a:p>
            <a:pPr lvl="1"/>
            <a:r>
              <a:rPr lang="en-US" sz="2000" dirty="0" smtClean="0">
                <a:solidFill>
                  <a:schemeClr val="tx1">
                    <a:lumMod val="65000"/>
                    <a:lumOff val="35000"/>
                  </a:schemeClr>
                </a:solidFill>
              </a:rPr>
              <a:t>March 19</a:t>
            </a:r>
            <a:r>
              <a:rPr lang="en-US" sz="2000" baseline="30000" dirty="0" smtClean="0">
                <a:solidFill>
                  <a:schemeClr val="tx1">
                    <a:lumMod val="65000"/>
                    <a:lumOff val="35000"/>
                  </a:schemeClr>
                </a:solidFill>
              </a:rPr>
              <a:t>th</a:t>
            </a:r>
            <a:r>
              <a:rPr lang="en-US" sz="2000" dirty="0">
                <a:solidFill>
                  <a:schemeClr val="tx1">
                    <a:lumMod val="65000"/>
                    <a:lumOff val="35000"/>
                  </a:schemeClr>
                </a:solidFill>
              </a:rPr>
              <a:t> </a:t>
            </a:r>
            <a:r>
              <a:rPr lang="en-US" sz="1800" dirty="0" smtClean="0">
                <a:solidFill>
                  <a:schemeClr val="tx1">
                    <a:lumMod val="65000"/>
                    <a:lumOff val="35000"/>
                  </a:schemeClr>
                </a:solidFill>
              </a:rPr>
              <a:t>from </a:t>
            </a:r>
            <a:r>
              <a:rPr lang="en-US" sz="1800" b="1" dirty="0" smtClean="0">
                <a:solidFill>
                  <a:schemeClr val="tx1">
                    <a:lumMod val="65000"/>
                    <a:lumOff val="35000"/>
                  </a:schemeClr>
                </a:solidFill>
              </a:rPr>
              <a:t>2:00 -3:30 pm ET </a:t>
            </a:r>
          </a:p>
          <a:p>
            <a:r>
              <a:rPr lang="en-US" sz="1800" dirty="0">
                <a:solidFill>
                  <a:schemeClr val="tx1">
                    <a:lumMod val="65000"/>
                    <a:lumOff val="35000"/>
                  </a:schemeClr>
                </a:solidFill>
                <a:hlinkClick r:id="rId2"/>
              </a:rPr>
              <a:t>http://</a:t>
            </a:r>
            <a:r>
              <a:rPr lang="en-US" sz="1800" dirty="0" smtClean="0">
                <a:solidFill>
                  <a:schemeClr val="tx1">
                    <a:lumMod val="65000"/>
                    <a:lumOff val="35000"/>
                  </a:schemeClr>
                </a:solidFill>
                <a:hlinkClick r:id="rId2"/>
              </a:rPr>
              <a:t>wiki.siframework.org/Data+Provenance+Initiative</a:t>
            </a:r>
            <a:r>
              <a:rPr lang="en-US" sz="1800" dirty="0" smtClean="0">
                <a:solidFill>
                  <a:schemeClr val="tx1">
                    <a:lumMod val="65000"/>
                    <a:lumOff val="35000"/>
                  </a:schemeClr>
                </a:solidFill>
              </a:rPr>
              <a:t> </a:t>
            </a:r>
          </a:p>
          <a:p>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marL="457200" lvl="1" indent="0">
              <a:buNone/>
            </a:pPr>
            <a:endParaRPr lang="en-US" dirty="0" smtClean="0"/>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34</a:t>
            </a:fld>
            <a:endParaRPr lang="en-US" sz="1400" dirty="0"/>
          </a:p>
        </p:txBody>
      </p:sp>
    </p:spTree>
    <p:extLst>
      <p:ext uri="{BB962C8B-B14F-4D97-AF65-F5344CB8AC3E}">
        <p14:creationId xmlns:p14="http://schemas.microsoft.com/office/powerpoint/2010/main" val="3167892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49375" y="228595"/>
            <a:ext cx="8229600" cy="1143000"/>
          </a:xfrm>
        </p:spPr>
        <p:txBody>
          <a:bodyPr>
            <a:normAutofit/>
          </a:bodyPr>
          <a:lstStyle/>
          <a:p>
            <a:r>
              <a:rPr lang="en-US" dirty="0">
                <a:ea typeface="ＭＳ Ｐゴシック"/>
                <a:cs typeface="Century" pitchFamily="18" charset="0"/>
              </a:rPr>
              <a:t>Support Team and Questions</a:t>
            </a:r>
            <a:endParaRPr lang="en-US" dirty="0" smtClean="0">
              <a:ea typeface="ＭＳ Ｐゴシック"/>
              <a:cs typeface="Century" pitchFamily="18" charset="0"/>
            </a:endParaRPr>
          </a:p>
        </p:txBody>
      </p:sp>
      <p:sp>
        <p:nvSpPr>
          <p:cNvPr id="3" name="Content Placeholder 2"/>
          <p:cNvSpPr>
            <a:spLocks noGrp="1"/>
          </p:cNvSpPr>
          <p:nvPr>
            <p:ph idx="1"/>
          </p:nvPr>
        </p:nvSpPr>
        <p:spPr>
          <a:xfrm>
            <a:off x="152400" y="1129053"/>
            <a:ext cx="8766175" cy="5584826"/>
          </a:xfrm>
        </p:spPr>
        <p:txBody>
          <a:bodyPr>
            <a:noAutofit/>
          </a:bodyPr>
          <a:lstStyle/>
          <a:p>
            <a:pPr marL="285750" lvl="1">
              <a:buNone/>
              <a:defRPr/>
            </a:pPr>
            <a:r>
              <a:rPr lang="en-US" sz="2400" b="1" dirty="0">
                <a:solidFill>
                  <a:schemeClr val="tx1">
                    <a:lumMod val="65000"/>
                    <a:lumOff val="35000"/>
                  </a:schemeClr>
                </a:solidFill>
                <a:cs typeface="Arial" pitchFamily="34" charset="0"/>
              </a:rPr>
              <a:t>Please feel free to reach out to any member of the Data Provenance Support Team:</a:t>
            </a:r>
          </a:p>
          <a:p>
            <a:pPr marL="685800" lvl="2">
              <a:buFont typeface="Arial" pitchFamily="34" charset="0"/>
              <a:buChar char="•"/>
              <a:defRPr/>
            </a:pPr>
            <a:r>
              <a:rPr lang="en-US" sz="1800" b="1" dirty="0" smtClean="0">
                <a:solidFill>
                  <a:schemeClr val="tx1">
                    <a:lumMod val="65000"/>
                    <a:lumOff val="35000"/>
                  </a:schemeClr>
                </a:solidFill>
                <a:cs typeface="Arial" pitchFamily="34" charset="0"/>
              </a:rPr>
              <a:t>Initiative Coordinator: </a:t>
            </a:r>
            <a:r>
              <a:rPr lang="en-US" sz="1800" dirty="0" smtClean="0">
                <a:solidFill>
                  <a:schemeClr val="tx1">
                    <a:lumMod val="65000"/>
                    <a:lumOff val="35000"/>
                  </a:schemeClr>
                </a:solidFill>
                <a:cs typeface="Arial" pitchFamily="34" charset="0"/>
              </a:rPr>
              <a:t>Johnathan Coleman: </a:t>
            </a:r>
            <a:r>
              <a:rPr lang="en-US" sz="1800" dirty="0" smtClean="0">
                <a:solidFill>
                  <a:schemeClr val="tx1">
                    <a:lumMod val="65000"/>
                    <a:lumOff val="35000"/>
                  </a:schemeClr>
                </a:solidFill>
                <a:ea typeface="ＭＳ Ｐゴシック"/>
                <a:cs typeface="Arial" panose="020B0604020202020204" pitchFamily="34" charset="0"/>
                <a:hlinkClick r:id="rId3"/>
              </a:rPr>
              <a:t>jc@securityrs.com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OCPO Sponsor: </a:t>
            </a:r>
            <a:r>
              <a:rPr lang="en-US" sz="1800" dirty="0" smtClean="0">
                <a:solidFill>
                  <a:schemeClr val="tx1">
                    <a:lumMod val="65000"/>
                    <a:lumOff val="35000"/>
                  </a:schemeClr>
                </a:solidFill>
                <a:cs typeface="Arial" pitchFamily="34" charset="0"/>
              </a:rPr>
              <a:t>Julie Chua: </a:t>
            </a:r>
            <a:r>
              <a:rPr lang="en-US" sz="1800" dirty="0" smtClean="0">
                <a:solidFill>
                  <a:schemeClr val="tx1">
                    <a:lumMod val="65000"/>
                    <a:lumOff val="35000"/>
                  </a:schemeClr>
                </a:solidFill>
                <a:ea typeface="ＭＳ Ｐゴシック"/>
                <a:cs typeface="Arial" panose="020B0604020202020204" pitchFamily="34" charset="0"/>
                <a:hlinkClick r:id="rId4"/>
              </a:rPr>
              <a:t>julie.chua@hhs.gov</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defRPr/>
            </a:pPr>
            <a:r>
              <a:rPr lang="en-US" sz="1800" b="1" dirty="0" smtClean="0">
                <a:solidFill>
                  <a:schemeClr val="tx1">
                    <a:lumMod val="65000"/>
                    <a:lumOff val="35000"/>
                  </a:schemeClr>
                </a:solidFill>
                <a:cs typeface="Arial" pitchFamily="34" charset="0"/>
              </a:rPr>
              <a:t>OST Sponsor:  </a:t>
            </a:r>
            <a:r>
              <a:rPr lang="en-US" sz="1800" dirty="0" smtClean="0">
                <a:solidFill>
                  <a:schemeClr val="tx1">
                    <a:lumMod val="65000"/>
                    <a:lumOff val="35000"/>
                  </a:schemeClr>
                </a:solidFill>
                <a:cs typeface="Arial" pitchFamily="34" charset="0"/>
              </a:rPr>
              <a:t>Mera Choi:  </a:t>
            </a:r>
            <a:r>
              <a:rPr lang="en-US" sz="1800" dirty="0" smtClean="0">
                <a:solidFill>
                  <a:schemeClr val="tx1">
                    <a:lumMod val="65000"/>
                    <a:lumOff val="35000"/>
                  </a:schemeClr>
                </a:solidFill>
                <a:cs typeface="Arial" pitchFamily="34" charset="0"/>
                <a:hlinkClick r:id="rId5"/>
              </a:rPr>
              <a:t>mera.choi@hhs.gov</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Subject Matter Experts: </a:t>
            </a:r>
            <a:r>
              <a:rPr lang="en-US" sz="1800" dirty="0" smtClean="0">
                <a:solidFill>
                  <a:schemeClr val="tx1">
                    <a:lumMod val="65000"/>
                    <a:lumOff val="35000"/>
                  </a:schemeClr>
                </a:solidFill>
                <a:cs typeface="Arial" pitchFamily="34" charset="0"/>
              </a:rPr>
              <a:t>Kathleen Connor</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6"/>
              </a:rPr>
              <a:t>klc@securityrs.com</a:t>
            </a:r>
            <a:r>
              <a:rPr lang="en-US" sz="1800" dirty="0" smtClean="0">
                <a:solidFill>
                  <a:schemeClr val="tx1">
                    <a:lumMod val="65000"/>
                    <a:lumOff val="35000"/>
                  </a:schemeClr>
                </a:solidFill>
                <a:ea typeface="ＭＳ Ｐゴシック"/>
                <a:cs typeface="Arial" panose="020B0604020202020204" pitchFamily="34" charset="0"/>
              </a:rPr>
              <a:t> and </a:t>
            </a:r>
            <a:r>
              <a:rPr lang="en-US" sz="1800" dirty="0" smtClean="0">
                <a:solidFill>
                  <a:schemeClr val="tx1">
                    <a:lumMod val="65000"/>
                    <a:lumOff val="35000"/>
                  </a:schemeClr>
                </a:solidFill>
                <a:cs typeface="Arial" pitchFamily="34" charset="0"/>
              </a:rPr>
              <a:t>Bob Yencha</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7"/>
              </a:rPr>
              <a:t>bobyencha@maine.rr.com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Support Team:</a:t>
            </a:r>
          </a:p>
          <a:p>
            <a:pPr marL="1143000" lvl="3" indent="-285750">
              <a:defRPr/>
            </a:pPr>
            <a:r>
              <a:rPr lang="en-US" sz="1800" b="1" dirty="0" smtClean="0">
                <a:solidFill>
                  <a:schemeClr val="tx1">
                    <a:lumMod val="65000"/>
                    <a:lumOff val="35000"/>
                  </a:schemeClr>
                </a:solidFill>
                <a:cs typeface="Arial" pitchFamily="34" charset="0"/>
              </a:rPr>
              <a:t>Project Management</a:t>
            </a:r>
            <a:r>
              <a:rPr lang="en-US" sz="1800" dirty="0" smtClean="0">
                <a:solidFill>
                  <a:schemeClr val="tx1">
                    <a:lumMod val="65000"/>
                    <a:lumOff val="35000"/>
                  </a:schemeClr>
                </a:solidFill>
                <a:cs typeface="Arial" pitchFamily="34" charset="0"/>
              </a:rPr>
              <a:t>: Jamie Parker: </a:t>
            </a:r>
            <a:r>
              <a:rPr lang="en-US" sz="1800" dirty="0" smtClean="0">
                <a:solidFill>
                  <a:schemeClr val="tx1">
                    <a:lumMod val="65000"/>
                    <a:lumOff val="35000"/>
                  </a:schemeClr>
                </a:solidFill>
                <a:cs typeface="Arial" pitchFamily="34" charset="0"/>
                <a:hlinkClick r:id="rId8"/>
              </a:rPr>
              <a:t>jamie.parker@esacinc.com</a:t>
            </a:r>
            <a:r>
              <a:rPr lang="en-US" sz="1800" dirty="0" smtClean="0">
                <a:solidFill>
                  <a:schemeClr val="tx1">
                    <a:lumMod val="65000"/>
                    <a:lumOff val="35000"/>
                  </a:schemeClr>
                </a:solidFill>
                <a:cs typeface="Arial" pitchFamily="34" charset="0"/>
              </a:rPr>
              <a:t> </a:t>
            </a:r>
          </a:p>
          <a:p>
            <a:pPr marL="1143000" lvl="3" indent="-285750">
              <a:defRPr/>
            </a:pPr>
            <a:r>
              <a:rPr lang="en-US" sz="1800" b="1" dirty="0" smtClean="0">
                <a:solidFill>
                  <a:schemeClr val="tx1">
                    <a:lumMod val="65000"/>
                    <a:lumOff val="35000"/>
                  </a:schemeClr>
                </a:solidFill>
                <a:ea typeface="ＭＳ Ｐゴシック"/>
                <a:cs typeface="Arial" panose="020B0604020202020204" pitchFamily="34" charset="0"/>
              </a:rPr>
              <a:t>Standards Development Support</a:t>
            </a:r>
            <a:r>
              <a:rPr lang="en-US" sz="1800" dirty="0" smtClean="0">
                <a:solidFill>
                  <a:schemeClr val="tx1">
                    <a:lumMod val="65000"/>
                    <a:lumOff val="35000"/>
                  </a:schemeClr>
                </a:solidFill>
                <a:ea typeface="ＭＳ Ｐゴシック"/>
                <a:cs typeface="Arial" panose="020B0604020202020204" pitchFamily="34" charset="0"/>
              </a:rPr>
              <a:t>: </a:t>
            </a:r>
            <a:r>
              <a:rPr lang="en-US" sz="1800" dirty="0" err="1" smtClean="0">
                <a:solidFill>
                  <a:schemeClr val="tx1">
                    <a:lumMod val="65000"/>
                    <a:lumOff val="35000"/>
                  </a:schemeClr>
                </a:solidFill>
                <a:ea typeface="ＭＳ Ｐゴシック"/>
                <a:cs typeface="Arial" panose="020B0604020202020204" pitchFamily="34" charset="0"/>
              </a:rPr>
              <a:t>Perri</a:t>
            </a:r>
            <a:r>
              <a:rPr lang="en-US" sz="1800" dirty="0" smtClean="0">
                <a:solidFill>
                  <a:schemeClr val="tx1">
                    <a:lumMod val="65000"/>
                    <a:lumOff val="35000"/>
                  </a:schemeClr>
                </a:solidFill>
                <a:ea typeface="ＭＳ Ｐゴシック"/>
                <a:cs typeface="Arial" panose="020B0604020202020204" pitchFamily="34" charset="0"/>
              </a:rPr>
              <a:t> Smith: </a:t>
            </a:r>
            <a:r>
              <a:rPr lang="en-US" sz="1800" dirty="0" smtClean="0">
                <a:hlinkClick r:id="rId9"/>
              </a:rPr>
              <a:t>perri.smith@accenturefederal.com</a:t>
            </a:r>
            <a:r>
              <a:rPr lang="en-US" sz="1800" dirty="0" smtClean="0"/>
              <a:t>  </a:t>
            </a:r>
            <a:r>
              <a:rPr lang="en-US" sz="1800" dirty="0" smtClean="0">
                <a:solidFill>
                  <a:schemeClr val="tx1">
                    <a:lumMod val="65000"/>
                    <a:lumOff val="35000"/>
                  </a:schemeClr>
                </a:solidFill>
              </a:rPr>
              <a:t>and </a:t>
            </a:r>
            <a:r>
              <a:rPr lang="en-US" sz="1800" dirty="0" err="1" smtClean="0">
                <a:solidFill>
                  <a:schemeClr val="tx1">
                    <a:lumMod val="65000"/>
                    <a:lumOff val="35000"/>
                  </a:schemeClr>
                </a:solidFill>
              </a:rPr>
              <a:t>Atanu</a:t>
            </a:r>
            <a:r>
              <a:rPr lang="en-US" sz="1800" dirty="0">
                <a:solidFill>
                  <a:schemeClr val="tx1">
                    <a:lumMod val="65000"/>
                    <a:lumOff val="35000"/>
                  </a:schemeClr>
                </a:solidFill>
              </a:rPr>
              <a:t> Sen</a:t>
            </a:r>
            <a:r>
              <a:rPr lang="en-US" sz="1800" dirty="0"/>
              <a:t>: </a:t>
            </a:r>
            <a:r>
              <a:rPr lang="en-US" sz="1800" dirty="0" smtClean="0">
                <a:hlinkClick r:id="rId10"/>
              </a:rPr>
              <a:t>atanu.sen@accenture.com</a:t>
            </a:r>
            <a:r>
              <a:rPr lang="en-US" sz="1800" dirty="0" smtClean="0"/>
              <a:t> </a:t>
            </a:r>
            <a:endParaRPr lang="en-US" sz="1800" dirty="0" smtClean="0">
              <a:solidFill>
                <a:schemeClr val="tx1">
                  <a:lumMod val="65000"/>
                  <a:lumOff val="35000"/>
                </a:schemeClr>
              </a:solidFill>
              <a:ea typeface="ＭＳ Ｐゴシック"/>
              <a:cs typeface="Arial" panose="020B0604020202020204" pitchFamily="34" charset="0"/>
            </a:endParaRPr>
          </a:p>
          <a:p>
            <a:pPr marL="1143000" lvl="3" indent="-285750">
              <a:defRPr/>
            </a:pPr>
            <a:r>
              <a:rPr lang="en-US" sz="1800" b="1" dirty="0" smtClean="0">
                <a:solidFill>
                  <a:schemeClr val="tx1">
                    <a:lumMod val="65000"/>
                    <a:lumOff val="35000"/>
                  </a:schemeClr>
                </a:solidFill>
                <a:cs typeface="Arial" pitchFamily="34" charset="0"/>
              </a:rPr>
              <a:t>Support: </a:t>
            </a:r>
            <a:r>
              <a:rPr lang="en-US" sz="1800" dirty="0" err="1" smtClean="0">
                <a:solidFill>
                  <a:schemeClr val="tx1">
                    <a:lumMod val="65000"/>
                    <a:lumOff val="35000"/>
                  </a:schemeClr>
                </a:solidFill>
                <a:ea typeface="ＭＳ Ｐゴシック"/>
                <a:cs typeface="Arial" panose="020B0604020202020204" pitchFamily="34" charset="0"/>
              </a:rPr>
              <a:t>Apurva</a:t>
            </a:r>
            <a:r>
              <a:rPr lang="en-US" sz="1800" dirty="0" smtClean="0">
                <a:solidFill>
                  <a:schemeClr val="tx1">
                    <a:lumMod val="65000"/>
                    <a:lumOff val="35000"/>
                  </a:schemeClr>
                </a:solidFill>
                <a:ea typeface="ＭＳ Ｐゴシック"/>
                <a:cs typeface="Arial" panose="020B0604020202020204" pitchFamily="34" charset="0"/>
              </a:rPr>
              <a:t> Dharia</a:t>
            </a:r>
            <a:r>
              <a:rPr lang="en-US" sz="1800" dirty="0" smtClean="0">
                <a:ea typeface="ＭＳ Ｐゴシック"/>
                <a:cs typeface="Arial" panose="020B0604020202020204" pitchFamily="34" charset="0"/>
              </a:rPr>
              <a:t>: </a:t>
            </a:r>
            <a:r>
              <a:rPr lang="en-US" sz="1800" dirty="0" smtClean="0">
                <a:ea typeface="ＭＳ Ｐゴシック"/>
                <a:cs typeface="Arial" panose="020B0604020202020204" pitchFamily="34" charset="0"/>
                <a:hlinkClick r:id="rId11"/>
              </a:rPr>
              <a:t>apurva.dharia@esacinc.com</a:t>
            </a:r>
            <a:r>
              <a:rPr lang="en-US" sz="1800" dirty="0" smtClean="0">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Rebecca Angeles: </a:t>
            </a:r>
            <a:r>
              <a:rPr lang="en-US" sz="1800" dirty="0" smtClean="0">
                <a:hlinkClick r:id="rId12"/>
              </a:rPr>
              <a:t>rebecca.angeles@esacinc.com</a:t>
            </a:r>
            <a:r>
              <a:rPr lang="en-US" sz="1800" dirty="0"/>
              <a:t> </a:t>
            </a:r>
            <a:r>
              <a:rPr lang="en-US" sz="1800" dirty="0">
                <a:solidFill>
                  <a:schemeClr val="tx1">
                    <a:lumMod val="65000"/>
                    <a:lumOff val="35000"/>
                  </a:schemeClr>
                </a:solidFill>
              </a:rPr>
              <a:t>and Zach May</a:t>
            </a:r>
            <a:r>
              <a:rPr lang="en-US" sz="1800" dirty="0"/>
              <a:t>: </a:t>
            </a:r>
            <a:r>
              <a:rPr lang="en-US" sz="1800" dirty="0" smtClean="0">
                <a:hlinkClick r:id="rId13"/>
              </a:rPr>
              <a:t>zachary.may@esacinc.com</a:t>
            </a:r>
            <a:r>
              <a:rPr lang="en-US" sz="1800" dirty="0" smtClean="0"/>
              <a:t> </a:t>
            </a:r>
            <a:endParaRPr lang="en-US" sz="1800" dirty="0" smtClean="0">
              <a:cs typeface="Arial" pitchFamily="34" charset="0"/>
            </a:endParaRPr>
          </a:p>
        </p:txBody>
      </p:sp>
      <p:sp>
        <p:nvSpPr>
          <p:cNvPr id="5" name="Slide Number Placeholder 4"/>
          <p:cNvSpPr>
            <a:spLocks noGrp="1"/>
          </p:cNvSpPr>
          <p:nvPr>
            <p:ph type="sldNum" sz="quarter" idx="12"/>
          </p:nvPr>
        </p:nvSpPr>
        <p:spPr/>
        <p:txBody>
          <a:bodyPr/>
          <a:lstStyle/>
          <a:p>
            <a:fld id="{0D942ED2-5804-4B47-B474-A096C88DC8AF}" type="slidenum">
              <a:rPr lang="en-US" smtClean="0"/>
              <a:pPr/>
              <a:t>35</a:t>
            </a:fld>
            <a:endParaRPr lang="en-US" dirty="0"/>
          </a:p>
        </p:txBody>
      </p:sp>
    </p:spTree>
    <p:extLst>
      <p:ext uri="{BB962C8B-B14F-4D97-AF65-F5344CB8AC3E}">
        <p14:creationId xmlns:p14="http://schemas.microsoft.com/office/powerpoint/2010/main" val="1561959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Our </a:t>
            </a:r>
            <a:r>
              <a:rPr lang="en-US" dirty="0" smtClean="0"/>
              <a:t>all hands meeting will be </a:t>
            </a:r>
            <a:r>
              <a:rPr lang="en-US" b="1" dirty="0" smtClean="0">
                <a:solidFill>
                  <a:srgbClr val="0070C0"/>
                </a:solidFill>
              </a:rPr>
              <a:t>90 minutes </a:t>
            </a:r>
            <a:r>
              <a:rPr lang="en-US" dirty="0" smtClean="0"/>
              <a:t>in length </a:t>
            </a:r>
            <a:r>
              <a:rPr lang="en-US" b="1" dirty="0" smtClean="0">
                <a:solidFill>
                  <a:srgbClr val="0070C0"/>
                </a:solidFill>
              </a:rPr>
              <a:t>(2:00-3:30) </a:t>
            </a:r>
            <a:r>
              <a:rPr lang="en-US" dirty="0" smtClean="0"/>
              <a:t>which will include two 45 minute working sessions for the Information Interchange and System Requirements Sub Work Groups</a:t>
            </a:r>
          </a:p>
          <a:p>
            <a:pPr lvl="1"/>
            <a:r>
              <a:rPr lang="en-US" dirty="0" smtClean="0"/>
              <a:t>There will no longer be a separate meeting time/day for these two Sub Workgroups it will not be combined into our one weekly all hands call</a:t>
            </a:r>
          </a:p>
          <a:p>
            <a:r>
              <a:rPr lang="en-US" b="1" dirty="0" smtClean="0">
                <a:solidFill>
                  <a:srgbClr val="0070C0"/>
                </a:solidFill>
              </a:rPr>
              <a:t>First 45 minutes will be dedicated to the Information Interchange Sub Workgroup</a:t>
            </a:r>
          </a:p>
          <a:p>
            <a:r>
              <a:rPr lang="en-US" b="1" dirty="0" smtClean="0">
                <a:solidFill>
                  <a:srgbClr val="0070C0"/>
                </a:solidFill>
              </a:rPr>
              <a:t>Second 45 minutes will be deviated to the System Requirement Sub Workgroup</a:t>
            </a:r>
            <a:endParaRPr lang="en-US" b="1" dirty="0">
              <a:solidFill>
                <a:srgbClr val="0070C0"/>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4</a:t>
            </a:fld>
            <a:endParaRPr lang="en-US" dirty="0"/>
          </a:p>
        </p:txBody>
      </p:sp>
    </p:spTree>
    <p:extLst>
      <p:ext uri="{BB962C8B-B14F-4D97-AF65-F5344CB8AC3E}">
        <p14:creationId xmlns:p14="http://schemas.microsoft.com/office/powerpoint/2010/main" val="112340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442548"/>
            <a:ext cx="8991600" cy="1470025"/>
          </a:xfrm>
        </p:spPr>
        <p:txBody>
          <a:bodyPr/>
          <a:lstStyle/>
          <a:p>
            <a:r>
              <a:rPr lang="en-US" dirty="0" smtClean="0">
                <a:solidFill>
                  <a:srgbClr val="000090"/>
                </a:solidFill>
              </a:rPr>
              <a:t>Information Interchange Sub-Work Group</a:t>
            </a:r>
            <a:endParaRPr lang="en-US" dirty="0">
              <a:solidFill>
                <a:srgbClr val="000090"/>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5</a:t>
            </a:fld>
            <a:endParaRPr lang="en-US" dirty="0">
              <a:solidFill>
                <a:prstClr val="black"/>
              </a:solidFill>
            </a:endParaRPr>
          </a:p>
        </p:txBody>
      </p:sp>
      <p:cxnSp>
        <p:nvCxnSpPr>
          <p:cNvPr id="5" name="Straight Connector 4"/>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657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73942114"/>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a:t>
                      </a:r>
                      <a:r>
                        <a:rPr lang="en-US" baseline="0" dirty="0" smtClean="0"/>
                        <a:t> Tasking</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35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6</a:t>
            </a:fld>
            <a:endParaRPr lang="en-US" dirty="0"/>
          </a:p>
        </p:txBody>
      </p:sp>
    </p:spTree>
    <p:extLst>
      <p:ext uri="{BB962C8B-B14F-4D97-AF65-F5344CB8AC3E}">
        <p14:creationId xmlns:p14="http://schemas.microsoft.com/office/powerpoint/2010/main" val="68649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85000" lnSpcReduction="20000"/>
          </a:bodyPr>
          <a:lstStyle/>
          <a:p>
            <a:r>
              <a:rPr lang="en-US" sz="2400" b="1" dirty="0" smtClean="0">
                <a:solidFill>
                  <a:schemeClr val="tx1">
                    <a:lumMod val="50000"/>
                    <a:lumOff val="50000"/>
                  </a:schemeClr>
                </a:solidFill>
              </a:rPr>
              <a:t>To address the priority areas recommended by the Task Force, the HITSC recommends:</a:t>
            </a:r>
          </a:p>
          <a:p>
            <a:pPr lvl="1"/>
            <a:r>
              <a:rPr lang="en-US" sz="2000" dirty="0" smtClean="0">
                <a:solidFill>
                  <a:schemeClr val="tx1">
                    <a:lumMod val="50000"/>
                    <a:lumOff val="50000"/>
                  </a:schemeClr>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chemeClr val="tx1">
                    <a:lumMod val="50000"/>
                    <a:lumOff val="50000"/>
                  </a:schemeClr>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2600" b="1" dirty="0" smtClean="0">
                <a:solidFill>
                  <a:srgbClr val="00B0F0"/>
                </a:solidFill>
              </a:rPr>
              <a:t>When being exchanged between EHRs (assume no change to clinical content during exchange)</a:t>
            </a:r>
          </a:p>
          <a:p>
            <a:pPr lvl="2"/>
            <a:endParaRPr lang="en-US" sz="1200" b="1" dirty="0">
              <a:solidFill>
                <a:schemeClr val="tx1">
                  <a:lumMod val="65000"/>
                  <a:lumOff val="35000"/>
                </a:schemeClr>
              </a:solidFill>
            </a:endParaRPr>
          </a:p>
          <a:p>
            <a:r>
              <a:rPr lang="en-US" sz="2400" dirty="0" smtClean="0">
                <a:solidFill>
                  <a:schemeClr val="tx1">
                    <a:lumMod val="65000"/>
                    <a:lumOff val="35000"/>
                  </a:schemeClr>
                </a:solidFill>
              </a:rPr>
              <a:t>Per the task force recommendations: assume that what is already in the EHR is good</a:t>
            </a:r>
          </a:p>
          <a:p>
            <a:pPr lvl="1"/>
            <a:r>
              <a:rPr lang="en-US" sz="2200" dirty="0" smtClean="0">
                <a:solidFill>
                  <a:schemeClr val="tx1">
                    <a:lumMod val="65000"/>
                    <a:lumOff val="35000"/>
                  </a:schemeClr>
                </a:solidFill>
              </a:rPr>
              <a:t>Our analysis should start from this point and this assumption</a:t>
            </a:r>
          </a:p>
          <a:p>
            <a:pPr lvl="1"/>
            <a:r>
              <a:rPr lang="en-US" sz="2200" b="1" dirty="0" smtClean="0">
                <a:solidFill>
                  <a:srgbClr val="00B0F0"/>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7</a:t>
            </a:fld>
            <a:endParaRPr lang="en-US" sz="1400" dirty="0"/>
          </a:p>
        </p:txBody>
      </p:sp>
      <p:sp>
        <p:nvSpPr>
          <p:cNvPr id="17" name="Rounded Rectangular Callout 16"/>
          <p:cNvSpPr/>
          <p:nvPr/>
        </p:nvSpPr>
        <p:spPr>
          <a:xfrm>
            <a:off x="6525492" y="301546"/>
            <a:ext cx="2161308"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Out of Scope: 3</a:t>
            </a:r>
            <a:r>
              <a:rPr lang="en-US" sz="1400" baseline="30000" dirty="0" smtClean="0"/>
              <a:t>rd</a:t>
            </a:r>
            <a:r>
              <a:rPr lang="en-US" sz="1400" dirty="0" smtClean="0"/>
              <a:t> Parties (e.g. HIEs third party assemblers etc.)</a:t>
            </a:r>
            <a:endParaRPr lang="en-US" sz="1400" dirty="0"/>
          </a:p>
        </p:txBody>
      </p:sp>
    </p:spTree>
    <p:extLst>
      <p:ext uri="{BB962C8B-B14F-4D97-AF65-F5344CB8AC3E}">
        <p14:creationId xmlns:p14="http://schemas.microsoft.com/office/powerpoint/2010/main" val="3244676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Scope</a:t>
            </a:r>
            <a:endParaRPr lang="en-US" dirty="0"/>
          </a:p>
        </p:txBody>
      </p:sp>
      <p:sp>
        <p:nvSpPr>
          <p:cNvPr id="5" name="Content Placeholder 4"/>
          <p:cNvSpPr>
            <a:spLocks noGrp="1"/>
          </p:cNvSpPr>
          <p:nvPr>
            <p:ph idx="1"/>
          </p:nvPr>
        </p:nvSpPr>
        <p:spPr/>
        <p:txBody>
          <a:bodyPr/>
          <a:lstStyle/>
          <a:p>
            <a:r>
              <a:rPr lang="en-US" dirty="0"/>
              <a:t>Address Communication/Information Interchange </a:t>
            </a:r>
            <a:r>
              <a:rPr lang="en-US" dirty="0" smtClean="0"/>
              <a:t>requirements:</a:t>
            </a:r>
          </a:p>
          <a:p>
            <a:pPr lvl="1"/>
            <a:r>
              <a:rPr lang="en-US" dirty="0" smtClean="0"/>
              <a:t>The </a:t>
            </a:r>
            <a:r>
              <a:rPr lang="en-US" dirty="0"/>
              <a:t>integrity of the provenance data for clinical content should remain intact during transport. For the purposes of this use </a:t>
            </a:r>
            <a:r>
              <a:rPr lang="en-US" dirty="0" smtClean="0"/>
              <a:t>case, start </a:t>
            </a:r>
            <a:r>
              <a:rPr lang="en-US" dirty="0"/>
              <a:t>with the assumption that at the point for information interchange, the “source provenance” is good, complete, </a:t>
            </a:r>
            <a:r>
              <a:rPr lang="en-US" dirty="0" smtClean="0"/>
              <a:t>trusted</a:t>
            </a:r>
            <a:endParaRPr lang="en-US" dirty="0"/>
          </a:p>
          <a:p>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085374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Framing Question</a:t>
            </a:r>
            <a:endParaRPr lang="en-US" dirty="0"/>
          </a:p>
        </p:txBody>
      </p:sp>
      <p:sp>
        <p:nvSpPr>
          <p:cNvPr id="5" name="Content Placeholder 4"/>
          <p:cNvSpPr>
            <a:spLocks noGrp="1"/>
          </p:cNvSpPr>
          <p:nvPr>
            <p:ph idx="1"/>
          </p:nvPr>
        </p:nvSpPr>
        <p:spPr/>
        <p:txBody>
          <a:bodyPr>
            <a:normAutofit lnSpcReduction="10000"/>
          </a:bodyPr>
          <a:lstStyle/>
          <a:p>
            <a:r>
              <a:rPr lang="en-US" dirty="0"/>
              <a:t>For information exchanged between EHRs, can I trust </a:t>
            </a:r>
            <a:r>
              <a:rPr lang="en-US" dirty="0" smtClean="0"/>
              <a:t>it, </a:t>
            </a:r>
            <a:r>
              <a:rPr lang="en-US" dirty="0"/>
              <a:t>and has it been changed</a:t>
            </a:r>
            <a:r>
              <a:rPr lang="en-US" dirty="0" smtClean="0"/>
              <a:t>?</a:t>
            </a:r>
          </a:p>
          <a:p>
            <a:pPr lvl="1"/>
            <a:r>
              <a:rPr lang="en-US" dirty="0" smtClean="0"/>
              <a:t>Can we be sure that the meaning of the clinical content has not changed? If so can we trust it?</a:t>
            </a:r>
          </a:p>
          <a:p>
            <a:pPr lvl="2"/>
            <a:r>
              <a:rPr lang="en-US" dirty="0" smtClean="0"/>
              <a:t>Assumption?</a:t>
            </a:r>
          </a:p>
          <a:p>
            <a:pPr lvl="1"/>
            <a:r>
              <a:rPr lang="en-US" dirty="0" smtClean="0"/>
              <a:t>Has the artifact itself changed (e.g. transformation)?  </a:t>
            </a:r>
          </a:p>
          <a:p>
            <a:r>
              <a:rPr lang="en-US" dirty="0" smtClean="0"/>
              <a:t>Consider </a:t>
            </a:r>
            <a:r>
              <a:rPr lang="en-US" dirty="0"/>
              <a:t>that, for clinical care, if trending the data, one may need to know the degree to which the information can be trusted.</a:t>
            </a:r>
          </a:p>
          <a:p>
            <a:pPr marL="0" indent="0">
              <a:buNone/>
            </a:pP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346744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Master OST deck for ONC revi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71017</TotalTime>
  <Words>2943</Words>
  <Application>Microsoft Office PowerPoint</Application>
  <PresentationFormat>On-screen Show (4:3)</PresentationFormat>
  <Paragraphs>719</Paragraphs>
  <Slides>35</Slides>
  <Notes>6</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35</vt:i4>
      </vt:variant>
    </vt:vector>
  </HeadingPairs>
  <TitlesOfParts>
    <vt:vector size="36" baseType="lpstr">
      <vt:lpstr>Master OST deck for ONC review</vt:lpstr>
      <vt:lpstr>Data Provenance Information Interchange Sub-Workgroup</vt:lpstr>
      <vt:lpstr>Meeting Etiquette </vt:lpstr>
      <vt:lpstr>Agenda</vt:lpstr>
      <vt:lpstr>Announcements</vt:lpstr>
      <vt:lpstr>Information Interchange Sub-Work Group</vt:lpstr>
      <vt:lpstr>Agenda</vt:lpstr>
      <vt:lpstr>EHR Transactions Task  Force Recommendation</vt:lpstr>
      <vt:lpstr>Scope</vt:lpstr>
      <vt:lpstr>Framing Question</vt:lpstr>
      <vt:lpstr>Information Interchange SWG</vt:lpstr>
      <vt:lpstr>PowerPoint Presentation</vt:lpstr>
      <vt:lpstr>Start Point – End Point Scenario</vt:lpstr>
      <vt:lpstr>Goal 1: Define a set of basic/core requirements for provenance for information interchange between EHRs</vt:lpstr>
      <vt:lpstr>Assumptions:</vt:lpstr>
      <vt:lpstr>PowerPoint Presentation</vt:lpstr>
      <vt:lpstr>What do we need to know</vt:lpstr>
      <vt:lpstr>System Requirements Sub Work Group</vt:lpstr>
      <vt:lpstr>Agenda</vt:lpstr>
      <vt:lpstr>Commenting on Data Elements</vt:lpstr>
      <vt:lpstr>Tasking</vt:lpstr>
      <vt:lpstr>PowerPoint Presentation</vt:lpstr>
      <vt:lpstr>EHR Transactions Task  Force Recommendation</vt:lpstr>
      <vt:lpstr>RECAP: Minimum Set of Requirements  to Review</vt:lpstr>
      <vt:lpstr>Data Requirements Matrix</vt:lpstr>
      <vt:lpstr>Assumptions</vt:lpstr>
      <vt:lpstr>Start Point – End Point Scenario</vt:lpstr>
      <vt:lpstr>System Requirements Appendix</vt:lpstr>
      <vt:lpstr>PowerPoint Presentation</vt:lpstr>
      <vt:lpstr>Data Elements in the Use Case Start Point-</vt:lpstr>
      <vt:lpstr>Data Elements in the Use Case: Transmitter</vt:lpstr>
      <vt:lpstr>Data Elements in the Use Case Originator</vt:lpstr>
      <vt:lpstr>Data Elements in the Use Case –  Assembler</vt:lpstr>
      <vt:lpstr>Data Elements in the Use Case –  Composer</vt:lpstr>
      <vt:lpstr>Next Steps </vt:lpstr>
      <vt:lpstr>Support Team and Questions</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 Caplan</dc:creator>
  <cp:lastModifiedBy>jparker</cp:lastModifiedBy>
  <cp:revision>358</cp:revision>
  <cp:lastPrinted>2014-04-07T19:54:09Z</cp:lastPrinted>
  <dcterms:created xsi:type="dcterms:W3CDTF">2012-09-10T14:53:34Z</dcterms:created>
  <dcterms:modified xsi:type="dcterms:W3CDTF">2015-03-19T17:50:32Z</dcterms:modified>
</cp:coreProperties>
</file>