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4"/>
  </p:notesMasterIdLst>
  <p:sldIdLst>
    <p:sldId id="299" r:id="rId2"/>
    <p:sldId id="341" r:id="rId3"/>
    <p:sldId id="403" r:id="rId4"/>
    <p:sldId id="443" r:id="rId5"/>
    <p:sldId id="444" r:id="rId6"/>
    <p:sldId id="445" r:id="rId7"/>
    <p:sldId id="446" r:id="rId8"/>
    <p:sldId id="447" r:id="rId9"/>
    <p:sldId id="448" r:id="rId10"/>
    <p:sldId id="449" r:id="rId11"/>
    <p:sldId id="450" r:id="rId12"/>
    <p:sldId id="451" r:id="rId13"/>
    <p:sldId id="452" r:id="rId14"/>
    <p:sldId id="453" r:id="rId15"/>
    <p:sldId id="454" r:id="rId16"/>
    <p:sldId id="455" r:id="rId17"/>
    <p:sldId id="456" r:id="rId18"/>
    <p:sldId id="457" r:id="rId19"/>
    <p:sldId id="458" r:id="rId20"/>
    <p:sldId id="459" r:id="rId21"/>
    <p:sldId id="401" r:id="rId22"/>
    <p:sldId id="402" r:id="rId23"/>
  </p:sldIdLst>
  <p:sldSz cx="9144000" cy="6858000" type="screen4x3"/>
  <p:notesSz cx="7010400" cy="9296400"/>
  <p:custDataLst>
    <p:tags r:id="rId25"/>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ulie Anne Chua" initials="JAC" lastIdx="7" clrIdx="0"/>
  <p:cmAuthor id="1" name="Rita Torkzadeh" initials="RT"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3876C2"/>
    <a:srgbClr val="6600FF"/>
    <a:srgbClr val="FF33CC"/>
    <a:srgbClr val="397DCF"/>
    <a:srgbClr val="4383D1"/>
    <a:srgbClr val="3167A9"/>
    <a:srgbClr val="009900"/>
    <a:srgbClr val="898989"/>
    <a:srgbClr val="890000"/>
    <a:srgbClr val="4D4D4D"/>
  </p:clrMru>
  <p:extLst>
    <p:ext uri="{E76CE94A-603C-4142-B9EB-6D1370010A27}">
      <p14:discardImageEditData xmlns="" xmlns:p14="http://schemas.microsoft.com/office/powerpoint/2010/main" val="0"/>
    </p:ext>
    <p:ext uri="{D31A062A-798A-4329-ABDD-BBA856620510}">
      <p14:defaultImageDpi xmlns=""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0" autoAdjust="0"/>
    <p:restoredTop sz="95018" autoAdjust="0"/>
  </p:normalViewPr>
  <p:slideViewPr>
    <p:cSldViewPr snapToGrid="0" snapToObjects="1">
      <p:cViewPr varScale="1">
        <p:scale>
          <a:sx n="65" d="100"/>
          <a:sy n="65" d="100"/>
        </p:scale>
        <p:origin x="-1296" y="-77"/>
      </p:cViewPr>
      <p:guideLst>
        <p:guide orient="horz" pos="2160"/>
        <p:guide pos="2880"/>
      </p:guideLst>
    </p:cSldViewPr>
  </p:slideViewPr>
  <p:outlineViewPr>
    <p:cViewPr>
      <p:scale>
        <a:sx n="33" d="100"/>
        <a:sy n="33" d="100"/>
      </p:scale>
      <p:origin x="0" y="12930"/>
    </p:cViewPr>
  </p:outlineViewPr>
  <p:notesTextViewPr>
    <p:cViewPr>
      <p:scale>
        <a:sx n="100" d="100"/>
        <a:sy n="100" d="100"/>
      </p:scale>
      <p:origin x="0" y="0"/>
    </p:cViewPr>
  </p:notesTextViewPr>
  <p:sorterViewPr>
    <p:cViewPr>
      <p:scale>
        <a:sx n="119" d="100"/>
        <a:sy n="119" d="100"/>
      </p:scale>
      <p:origin x="0" y="560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51FC0E3-81C9-4AE7-8722-68968E9E1D0E}" type="datetimeFigureOut">
              <a:rPr lang="en-US" smtClean="0"/>
              <a:pPr/>
              <a:t>2/5/2015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E8DB122-5738-43FC-91C4-E2CDCE53ACE5}" type="slidenum">
              <a:rPr lang="en-US" smtClean="0"/>
              <a:pPr/>
              <a:t>‹#›</a:t>
            </a:fld>
            <a:endParaRPr lang="en-US" dirty="0"/>
          </a:p>
        </p:txBody>
      </p:sp>
    </p:spTree>
    <p:extLst>
      <p:ext uri="{BB962C8B-B14F-4D97-AF65-F5344CB8AC3E}">
        <p14:creationId xmlns="" xmlns:p14="http://schemas.microsoft.com/office/powerpoint/2010/main" val="7611607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1986"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endParaRPr lang="en-US" dirty="0">
              <a:latin typeface="Calibri" charset="0"/>
            </a:endParaRPr>
          </a:p>
        </p:txBody>
      </p:sp>
      <p:sp>
        <p:nvSpPr>
          <p:cNvPr id="41987"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fld id="{6761F989-2321-8240-AD0F-3A9D3F5A4DE9}" type="slidenum">
              <a:rPr lang="en-US" sz="1200"/>
              <a:pPr eaLnBrk="1" fontAlgn="base" hangingPunct="1">
                <a:spcBef>
                  <a:spcPct val="0"/>
                </a:spcBef>
                <a:spcAft>
                  <a:spcPct val="0"/>
                </a:spcAft>
              </a:pPr>
              <a:t>1</a:t>
            </a:fld>
            <a:endParaRPr lang="en-US" sz="1200" dirty="0"/>
          </a:p>
        </p:txBody>
      </p:sp>
      <p:sp>
        <p:nvSpPr>
          <p:cNvPr id="41988" name="Footer Placeholder 4"/>
          <p:cNvSpPr>
            <a:spLocks noGrp="1"/>
          </p:cNvSpPr>
          <p:nvPr>
            <p:ph type="ftr" sz="quarter" idx="4"/>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fontAlgn="base" hangingPunct="1">
              <a:spcBef>
                <a:spcPct val="0"/>
              </a:spcBef>
              <a:spcAft>
                <a:spcPct val="0"/>
              </a:spcAft>
            </a:pPr>
            <a:r>
              <a:rPr lang="en-US" sz="1200" dirty="0"/>
              <a:t>DRAFT: Not for distribution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46434"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latin typeface="Georgia" pitchFamily="18" charset="0"/>
              <a:ea typeface="ＭＳ Ｐゴシック" pitchFamily="34" charset="-128"/>
            </a:endParaRPr>
          </a:p>
        </p:txBody>
      </p:sp>
      <p:sp>
        <p:nvSpPr>
          <p:cNvPr id="146435"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56996" indent="-291153" eaLnBrk="0" hangingPunct="0">
              <a:defRPr sz="2400">
                <a:solidFill>
                  <a:schemeClr val="tx1"/>
                </a:solidFill>
                <a:latin typeface="Arial" pitchFamily="34" charset="0"/>
                <a:ea typeface="ＭＳ Ｐゴシック" pitchFamily="34" charset="-128"/>
              </a:defRPr>
            </a:lvl2pPr>
            <a:lvl3pPr marL="1164610" indent="-232922" eaLnBrk="0" hangingPunct="0">
              <a:defRPr sz="2400">
                <a:solidFill>
                  <a:schemeClr val="tx1"/>
                </a:solidFill>
                <a:latin typeface="Arial" pitchFamily="34" charset="0"/>
                <a:ea typeface="ＭＳ Ｐゴシック" pitchFamily="34" charset="-128"/>
              </a:defRPr>
            </a:lvl3pPr>
            <a:lvl4pPr marL="1630454" indent="-232922" eaLnBrk="0" hangingPunct="0">
              <a:defRPr sz="2400">
                <a:solidFill>
                  <a:schemeClr val="tx1"/>
                </a:solidFill>
                <a:latin typeface="Arial" pitchFamily="34" charset="0"/>
                <a:ea typeface="ＭＳ Ｐゴシック" pitchFamily="34" charset="-128"/>
              </a:defRPr>
            </a:lvl4pPr>
            <a:lvl5pPr marL="2096297" indent="-232922" eaLnBrk="0" hangingPunct="0">
              <a:defRPr sz="2400">
                <a:solidFill>
                  <a:schemeClr val="tx1"/>
                </a:solidFill>
                <a:latin typeface="Arial" pitchFamily="34" charset="0"/>
                <a:ea typeface="ＭＳ Ｐゴシック" pitchFamily="34" charset="-128"/>
              </a:defRPr>
            </a:lvl5pPr>
            <a:lvl6pPr marL="2562141" indent="-232922"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3027984" indent="-232922"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93829" indent="-232922"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959673" indent="-232922"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E1DC8132-DBBC-44A9-9FC4-DE92EEC055A5}" type="slidenum">
              <a:rPr lang="en-US" sz="1200">
                <a:solidFill>
                  <a:prstClr val="black"/>
                </a:solidFill>
                <a:latin typeface="Georgia" pitchFamily="18" charset="0"/>
              </a:rPr>
              <a:pPr eaLnBrk="1" hangingPunct="1"/>
              <a:t>15</a:t>
            </a:fld>
            <a:endParaRPr lang="en-US" sz="1200" dirty="0">
              <a:solidFill>
                <a:prstClr val="black"/>
              </a:solidFill>
              <a:latin typeface="Georgia"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ln/>
        </p:spPr>
      </p:sp>
      <p:sp>
        <p:nvSpPr>
          <p:cNvPr id="921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p>
        </p:txBody>
      </p:sp>
      <p:sp>
        <p:nvSpPr>
          <p:cNvPr id="9220"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1200">
                <a:solidFill>
                  <a:schemeClr val="tx1"/>
                </a:solidFill>
                <a:latin typeface="Arial" charset="0"/>
                <a:ea typeface="ＭＳ Ｐゴシック" charset="0"/>
              </a:defRPr>
            </a:lvl1pPr>
            <a:lvl2pPr marL="756996" indent="-291153">
              <a:defRPr sz="1200">
                <a:solidFill>
                  <a:schemeClr val="tx1"/>
                </a:solidFill>
                <a:latin typeface="Arial" charset="0"/>
                <a:ea typeface="ＭＳ Ｐゴシック" charset="0"/>
              </a:defRPr>
            </a:lvl2pPr>
            <a:lvl3pPr marL="1164610" indent="-232922">
              <a:defRPr sz="1200">
                <a:solidFill>
                  <a:schemeClr val="tx1"/>
                </a:solidFill>
                <a:latin typeface="Arial" charset="0"/>
                <a:ea typeface="ＭＳ Ｐゴシック" charset="0"/>
              </a:defRPr>
            </a:lvl3pPr>
            <a:lvl4pPr marL="1630454" indent="-232922">
              <a:defRPr sz="1200">
                <a:solidFill>
                  <a:schemeClr val="tx1"/>
                </a:solidFill>
                <a:latin typeface="Arial" charset="0"/>
                <a:ea typeface="ＭＳ Ｐゴシック" charset="0"/>
              </a:defRPr>
            </a:lvl4pPr>
            <a:lvl5pPr marL="2096297" indent="-232922">
              <a:defRPr sz="1200">
                <a:solidFill>
                  <a:schemeClr val="tx1"/>
                </a:solidFill>
                <a:latin typeface="Arial" charset="0"/>
                <a:ea typeface="ＭＳ Ｐゴシック" charset="0"/>
              </a:defRPr>
            </a:lvl5pPr>
            <a:lvl6pPr marL="2562141" indent="-232922" eaLnBrk="0" fontAlgn="base" hangingPunct="0">
              <a:spcBef>
                <a:spcPct val="30000"/>
              </a:spcBef>
              <a:spcAft>
                <a:spcPct val="0"/>
              </a:spcAft>
              <a:defRPr sz="1200">
                <a:solidFill>
                  <a:schemeClr val="tx1"/>
                </a:solidFill>
                <a:latin typeface="Arial" charset="0"/>
                <a:ea typeface="ＭＳ Ｐゴシック" charset="0"/>
              </a:defRPr>
            </a:lvl6pPr>
            <a:lvl7pPr marL="3027984" indent="-232922" eaLnBrk="0" fontAlgn="base" hangingPunct="0">
              <a:spcBef>
                <a:spcPct val="30000"/>
              </a:spcBef>
              <a:spcAft>
                <a:spcPct val="0"/>
              </a:spcAft>
              <a:defRPr sz="1200">
                <a:solidFill>
                  <a:schemeClr val="tx1"/>
                </a:solidFill>
                <a:latin typeface="Arial" charset="0"/>
                <a:ea typeface="ＭＳ Ｐゴシック" charset="0"/>
              </a:defRPr>
            </a:lvl7pPr>
            <a:lvl8pPr marL="3493829" indent="-232922" eaLnBrk="0" fontAlgn="base" hangingPunct="0">
              <a:spcBef>
                <a:spcPct val="30000"/>
              </a:spcBef>
              <a:spcAft>
                <a:spcPct val="0"/>
              </a:spcAft>
              <a:defRPr sz="1200">
                <a:solidFill>
                  <a:schemeClr val="tx1"/>
                </a:solidFill>
                <a:latin typeface="Arial" charset="0"/>
                <a:ea typeface="ＭＳ Ｐゴシック" charset="0"/>
              </a:defRPr>
            </a:lvl8pPr>
            <a:lvl9pPr marL="3959673" indent="-232922" eaLnBrk="0" fontAlgn="base" hangingPunct="0">
              <a:spcBef>
                <a:spcPct val="30000"/>
              </a:spcBef>
              <a:spcAft>
                <a:spcPct val="0"/>
              </a:spcAft>
              <a:defRPr sz="1200">
                <a:solidFill>
                  <a:schemeClr val="tx1"/>
                </a:solidFill>
                <a:latin typeface="Arial" charset="0"/>
                <a:ea typeface="ＭＳ Ｐゴシック" charset="0"/>
              </a:defRPr>
            </a:lvl9pPr>
          </a:lstStyle>
          <a:p>
            <a:fld id="{312F1EC3-D0D5-9249-98FD-41548357C5B9}" type="slidenum">
              <a:rPr lang="en-US">
                <a:solidFill>
                  <a:prstClr val="black"/>
                </a:solidFill>
              </a:rPr>
              <a:pPr/>
              <a:t>16</a:t>
            </a:fld>
            <a:endParaRPr lang="en-US">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178" name="Rectangle 2"/>
          <p:cNvSpPr>
            <a:spLocks noGrp="1" noRot="1" noChangeAspect="1" noChangeArrowheads="1" noTextEdit="1"/>
          </p:cNvSpPr>
          <p:nvPr>
            <p:ph type="sldImg"/>
          </p:nvPr>
        </p:nvSpPr>
        <p:spPr>
          <a:ln/>
        </p:spPr>
      </p:sp>
      <p:sp>
        <p:nvSpPr>
          <p:cNvPr id="43417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de-DE"/>
          </a:p>
        </p:txBody>
      </p:sp>
    </p:spTree>
    <p:extLst>
      <p:ext uri="{BB962C8B-B14F-4D97-AF65-F5344CB8AC3E}">
        <p14:creationId xmlns:p14="http://schemas.microsoft.com/office/powerpoint/2010/main" xmlns="" val="201676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2"/>
          <p:cNvSpPr>
            <a:spLocks noGrp="1" noRot="1" noChangeAspect="1" noChangeArrowheads="1" noTextEdit="1"/>
          </p:cNvSpPr>
          <p:nvPr>
            <p:ph type="sldImg"/>
          </p:nvPr>
        </p:nvSpPr>
        <p:spPr>
          <a:ln/>
        </p:spPr>
      </p:sp>
      <p:sp>
        <p:nvSpPr>
          <p:cNvPr id="29593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de-DE"/>
          </a:p>
        </p:txBody>
      </p:sp>
    </p:spTree>
    <p:extLst>
      <p:ext uri="{BB962C8B-B14F-4D97-AF65-F5344CB8AC3E}">
        <p14:creationId xmlns:p14="http://schemas.microsoft.com/office/powerpoint/2010/main" xmlns="" val="6492111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de-DE"/>
          </a:p>
        </p:txBody>
      </p:sp>
    </p:spTree>
    <p:extLst>
      <p:ext uri="{BB962C8B-B14F-4D97-AF65-F5344CB8AC3E}">
        <p14:creationId xmlns:p14="http://schemas.microsoft.com/office/powerpoint/2010/main" xmlns="" val="28945103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ea typeface="ＭＳ Ｐゴシック"/>
              <a:cs typeface="ＭＳ Ｐゴシック"/>
            </a:endParaRPr>
          </a:p>
        </p:txBody>
      </p:sp>
      <p:sp>
        <p:nvSpPr>
          <p:cNvPr id="471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C7B2E7A-DE53-4610-9768-D97E270CB2F2}" type="slidenum">
              <a:rPr lang="en-US">
                <a:latin typeface="Arial" charset="0"/>
                <a:ea typeface="ＭＳ Ｐゴシック"/>
                <a:cs typeface="ＭＳ Ｐゴシック"/>
              </a:rPr>
              <a:pPr/>
              <a:t>22</a:t>
            </a:fld>
            <a:endParaRPr lang="en-US" dirty="0">
              <a:latin typeface="Arial" charset="0"/>
              <a:ea typeface="ＭＳ Ｐゴシック"/>
              <a:cs typeface="ＭＳ Ｐゴシック"/>
            </a:endParaRPr>
          </a:p>
        </p:txBody>
      </p:sp>
    </p:spTree>
    <p:extLst>
      <p:ext uri="{BB962C8B-B14F-4D97-AF65-F5344CB8AC3E}">
        <p14:creationId xmlns="" xmlns:p14="http://schemas.microsoft.com/office/powerpoint/2010/main" val="3383203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845605B-E5C2-452B-A920-FF28861A904B}" type="slidenum">
              <a:rPr lang="en-GB" smtClean="0"/>
              <a:pPr>
                <a:defRPr/>
              </a:pPr>
              <a:t>2</a:t>
            </a:fld>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4545CD8-A425-4183-968A-D2813F54DDBA}" type="slidenum">
              <a:rPr lang="en-US" smtClean="0"/>
              <a:pPr/>
              <a:t>5</a:t>
            </a:fld>
            <a:endParaRPr lang="en-US"/>
          </a:p>
        </p:txBody>
      </p:sp>
    </p:spTree>
    <p:extLst>
      <p:ext uri="{BB962C8B-B14F-4D97-AF65-F5344CB8AC3E}">
        <p14:creationId xmlns:p14="http://schemas.microsoft.com/office/powerpoint/2010/main" xmlns="" val="29256710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Rot="1" noChangeAspect="1" noChangeArrowheads="1" noTextEdit="1"/>
          </p:cNvSpPr>
          <p:nvPr>
            <p:ph type="sldImg"/>
          </p:nvPr>
        </p:nvSpPr>
        <p:spPr>
          <a:xfrm>
            <a:off x="538163" y="400050"/>
            <a:ext cx="5935662" cy="4451350"/>
          </a:xfrm>
          <a:ln/>
        </p:spPr>
      </p:sp>
      <p:sp>
        <p:nvSpPr>
          <p:cNvPr id="70658" name="Rectangle 3"/>
          <p:cNvSpPr>
            <a:spLocks noGrp="1" noChangeArrowheads="1"/>
          </p:cNvSpPr>
          <p:nvPr>
            <p:ph type="body" idx="1"/>
          </p:nvPr>
        </p:nvSpPr>
        <p:spPr>
          <a:xfrm>
            <a:off x="426793" y="5004887"/>
            <a:ext cx="6156819" cy="3592671"/>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US"/>
              <a:t>This describes the top level schema elements.  Mention that Study includes the metadata (which uses an audit trail to represent protocol changes), AdminData refers to users (Investigators and sites), Reference data includes dictionaries, lab normals and non-patient data and associations can link different items of data (like an AE and a con med).  ODM is also extensible for vendor-specific features.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tangle 2"/>
          <p:cNvSpPr>
            <a:spLocks noGrp="1" noRot="1" noChangeAspect="1" noChangeArrowheads="1" noTextEdit="1"/>
          </p:cNvSpPr>
          <p:nvPr>
            <p:ph type="sldImg"/>
          </p:nvPr>
        </p:nvSpPr>
        <p:spPr>
          <a:ln/>
        </p:spPr>
      </p:sp>
      <p:sp>
        <p:nvSpPr>
          <p:cNvPr id="28057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de-DE"/>
          </a:p>
        </p:txBody>
      </p:sp>
    </p:spTree>
    <p:extLst>
      <p:ext uri="{BB962C8B-B14F-4D97-AF65-F5344CB8AC3E}">
        <p14:creationId xmlns:p14="http://schemas.microsoft.com/office/powerpoint/2010/main" xmlns="" val="22884695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2" name="Rectangle 2"/>
          <p:cNvSpPr>
            <a:spLocks noGrp="1" noRot="1" noChangeAspect="1" noChangeArrowheads="1" noTextEdit="1"/>
          </p:cNvSpPr>
          <p:nvPr>
            <p:ph type="sldImg"/>
          </p:nvPr>
        </p:nvSpPr>
        <p:spPr>
          <a:ln/>
        </p:spPr>
      </p:sp>
      <p:sp>
        <p:nvSpPr>
          <p:cNvPr id="34304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de-DE"/>
          </a:p>
        </p:txBody>
      </p:sp>
    </p:spTree>
    <p:extLst>
      <p:ext uri="{BB962C8B-B14F-4D97-AF65-F5344CB8AC3E}">
        <p14:creationId xmlns:p14="http://schemas.microsoft.com/office/powerpoint/2010/main" xmlns="" val="33596204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6" name="Rectangle 2"/>
          <p:cNvSpPr>
            <a:spLocks noGrp="1" noRot="1" noChangeAspect="1" noChangeArrowheads="1" noTextEdit="1"/>
          </p:cNvSpPr>
          <p:nvPr>
            <p:ph type="sldImg"/>
          </p:nvPr>
        </p:nvSpPr>
        <p:spPr>
          <a:ln/>
        </p:spPr>
      </p:sp>
      <p:sp>
        <p:nvSpPr>
          <p:cNvPr id="34406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de-DE"/>
          </a:p>
        </p:txBody>
      </p:sp>
    </p:spTree>
    <p:extLst>
      <p:ext uri="{BB962C8B-B14F-4D97-AF65-F5344CB8AC3E}">
        <p14:creationId xmlns:p14="http://schemas.microsoft.com/office/powerpoint/2010/main" xmlns="" val="24422761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5506" name="Rectangle 2"/>
          <p:cNvSpPr>
            <a:spLocks noGrp="1" noRot="1" noChangeAspect="1" noChangeArrowheads="1" noTextEdit="1"/>
          </p:cNvSpPr>
          <p:nvPr>
            <p:ph type="sldImg"/>
          </p:nvPr>
        </p:nvSpPr>
        <p:spPr>
          <a:ln/>
        </p:spPr>
      </p:sp>
      <p:sp>
        <p:nvSpPr>
          <p:cNvPr id="40550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de-DE"/>
          </a:p>
        </p:txBody>
      </p:sp>
    </p:spTree>
    <p:extLst>
      <p:ext uri="{BB962C8B-B14F-4D97-AF65-F5344CB8AC3E}">
        <p14:creationId xmlns:p14="http://schemas.microsoft.com/office/powerpoint/2010/main" xmlns="" val="36718933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Rectangle 2"/>
          <p:cNvSpPr>
            <a:spLocks noGrp="1" noRot="1" noChangeAspect="1" noChangeArrowheads="1" noTextEdit="1"/>
          </p:cNvSpPr>
          <p:nvPr>
            <p:ph type="sldImg"/>
          </p:nvPr>
        </p:nvSpPr>
        <p:spPr>
          <a:ln/>
        </p:spPr>
      </p:sp>
      <p:sp>
        <p:nvSpPr>
          <p:cNvPr id="43315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de-DE"/>
          </a:p>
        </p:txBody>
      </p:sp>
    </p:spTree>
    <p:extLst>
      <p:ext uri="{BB962C8B-B14F-4D97-AF65-F5344CB8AC3E}">
        <p14:creationId xmlns:p14="http://schemas.microsoft.com/office/powerpoint/2010/main" xmlns="" val="34434246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9" name="Slide Number Placeholder 5"/>
          <p:cNvSpPr>
            <a:spLocks noGrp="1"/>
          </p:cNvSpPr>
          <p:nvPr>
            <p:ph type="sldNum" sz="quarter" idx="12"/>
          </p:nvPr>
        </p:nvSpPr>
        <p:spPr>
          <a:xfrm>
            <a:off x="6858000" y="6492875"/>
            <a:ext cx="2133600" cy="365125"/>
          </a:xfrm>
          <a:prstGeom prst="rect">
            <a:avLst/>
          </a:prstGeom>
        </p:spPr>
        <p:txBody>
          <a:bodyPr/>
          <a:lstStyle>
            <a:lvl1pPr algn="r">
              <a:defRPr>
                <a:solidFill>
                  <a:srgbClr val="898989"/>
                </a:solidFill>
              </a:defRPr>
            </a:lvl1pPr>
          </a:lstStyle>
          <a:p>
            <a:fld id="{0D942ED2-5804-4B47-B474-A096C88DC8AF}" type="slidenum">
              <a:rPr lang="en-US" smtClean="0"/>
              <a:pPr/>
              <a:t>‹#›</a:t>
            </a:fld>
            <a:endParaRPr lang="en-US" dirty="0"/>
          </a:p>
        </p:txBody>
      </p:sp>
    </p:spTree>
    <p:extLst>
      <p:ext uri="{BB962C8B-B14F-4D97-AF65-F5344CB8AC3E}">
        <p14:creationId xmlns="" xmlns:p14="http://schemas.microsoft.com/office/powerpoint/2010/main" val="2601611136"/>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12"/>
          </p:nvPr>
        </p:nvSpPr>
        <p:spPr>
          <a:xfrm>
            <a:off x="6858000" y="6416675"/>
            <a:ext cx="2133600" cy="365125"/>
          </a:xfrm>
          <a:prstGeom prst="rect">
            <a:avLst/>
          </a:prstGeom>
        </p:spPr>
        <p:txBody>
          <a:bodyPr/>
          <a:lstStyle>
            <a:lvl1pPr algn="r">
              <a:defRPr baseline="0">
                <a:solidFill>
                  <a:srgbClr val="898989"/>
                </a:solidFill>
              </a:defRPr>
            </a:lvl1pPr>
          </a:lstStyle>
          <a:p>
            <a:fld id="{0D942ED2-5804-4B47-B474-A096C88DC8AF}" type="slidenum">
              <a:rPr lang="en-US" smtClean="0"/>
              <a:pPr/>
              <a:t>‹#›</a:t>
            </a:fld>
            <a:endParaRPr lang="en-US" dirty="0"/>
          </a:p>
        </p:txBody>
      </p:sp>
    </p:spTree>
    <p:extLst>
      <p:ext uri="{BB962C8B-B14F-4D97-AF65-F5344CB8AC3E}">
        <p14:creationId xmlns="" xmlns:p14="http://schemas.microsoft.com/office/powerpoint/2010/main" val="316124836"/>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a:xfrm>
            <a:off x="457200" y="6356352"/>
            <a:ext cx="2133600" cy="365125"/>
          </a:xfrm>
          <a:prstGeom prst="rect">
            <a:avLst/>
          </a:prstGeom>
        </p:spPr>
        <p:txBody>
          <a:bodyPr/>
          <a:lstStyle>
            <a:lvl1pPr>
              <a:defRPr/>
            </a:lvl1pPr>
          </a:lstStyle>
          <a:p>
            <a:pPr defTabSz="457200" fontAlgn="base">
              <a:spcBef>
                <a:spcPct val="0"/>
              </a:spcBef>
              <a:spcAft>
                <a:spcPct val="0"/>
              </a:spcAft>
              <a:defRPr/>
            </a:pPr>
            <a:endParaRPr lang="en-US" dirty="0">
              <a:solidFill>
                <a:prstClr val="black"/>
              </a:solidFill>
              <a:latin typeface="Arial" charset="0"/>
              <a:ea typeface="ＭＳ Ｐゴシック"/>
            </a:endParaRPr>
          </a:p>
        </p:txBody>
      </p:sp>
      <p:sp>
        <p:nvSpPr>
          <p:cNvPr id="4" name="Footer Placeholder 4"/>
          <p:cNvSpPr>
            <a:spLocks noGrp="1"/>
          </p:cNvSpPr>
          <p:nvPr>
            <p:ph type="ftr" sz="quarter" idx="11"/>
          </p:nvPr>
        </p:nvSpPr>
        <p:spPr>
          <a:xfrm>
            <a:off x="3124200" y="6356352"/>
            <a:ext cx="2895600" cy="365125"/>
          </a:xfrm>
          <a:prstGeom prst="rect">
            <a:avLst/>
          </a:prstGeom>
        </p:spPr>
        <p:txBody>
          <a:bodyPr/>
          <a:lstStyle>
            <a:lvl1pPr>
              <a:defRPr/>
            </a:lvl1pPr>
          </a:lstStyle>
          <a:p>
            <a:pPr defTabSz="457200" fontAlgn="base">
              <a:spcBef>
                <a:spcPct val="0"/>
              </a:spcBef>
              <a:spcAft>
                <a:spcPct val="0"/>
              </a:spcAft>
              <a:defRPr/>
            </a:pPr>
            <a:endParaRPr lang="en-US" dirty="0">
              <a:solidFill>
                <a:prstClr val="black"/>
              </a:solidFill>
              <a:latin typeface="Arial" charset="0"/>
              <a:ea typeface="ＭＳ Ｐゴシック"/>
            </a:endParaRPr>
          </a:p>
        </p:txBody>
      </p:sp>
      <p:sp>
        <p:nvSpPr>
          <p:cNvPr id="5" name="Slide Number Placeholder 5"/>
          <p:cNvSpPr>
            <a:spLocks noGrp="1"/>
          </p:cNvSpPr>
          <p:nvPr>
            <p:ph type="sldNum" sz="quarter" idx="12"/>
          </p:nvPr>
        </p:nvSpPr>
        <p:spPr>
          <a:xfrm>
            <a:off x="6553200" y="6400800"/>
            <a:ext cx="2133600" cy="365125"/>
          </a:xfrm>
          <a:prstGeom prst="rect">
            <a:avLst/>
          </a:prstGeom>
        </p:spPr>
        <p:txBody>
          <a:bodyPr/>
          <a:lstStyle>
            <a:lvl1pPr algn="r">
              <a:defRPr sz="1400"/>
            </a:lvl1pPr>
          </a:lstStyle>
          <a:p>
            <a:pPr defTabSz="457200" fontAlgn="base">
              <a:spcBef>
                <a:spcPct val="0"/>
              </a:spcBef>
              <a:spcAft>
                <a:spcPct val="0"/>
              </a:spcAft>
              <a:defRPr/>
            </a:pPr>
            <a:fld id="{B0945181-D6D7-4636-8D1D-F404F8CB6C54}" type="slidenum">
              <a:rPr lang="en-US" smtClean="0">
                <a:solidFill>
                  <a:prstClr val="black"/>
                </a:solidFill>
                <a:latin typeface="Arial" charset="0"/>
                <a:ea typeface="ＭＳ Ｐゴシック"/>
              </a:rPr>
              <a:pPr defTabSz="457200" fontAlgn="base">
                <a:spcBef>
                  <a:spcPct val="0"/>
                </a:spcBef>
                <a:spcAft>
                  <a:spcPct val="0"/>
                </a:spcAft>
                <a:defRPr/>
              </a:pPr>
              <a:t>‹#›</a:t>
            </a:fld>
            <a:endParaRPr lang="en-US" dirty="0">
              <a:solidFill>
                <a:prstClr val="black"/>
              </a:solidFill>
              <a:latin typeface="Arial" charset="0"/>
              <a:ea typeface="ＭＳ Ｐゴシック"/>
            </a:endParaRPr>
          </a:p>
        </p:txBody>
      </p:sp>
    </p:spTree>
    <p:extLst>
      <p:ext uri="{BB962C8B-B14F-4D97-AF65-F5344CB8AC3E}">
        <p14:creationId xmlns:p14="http://schemas.microsoft.com/office/powerpoint/2010/main" xmlns="" val="305202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1_Section Header">
    <p:bg>
      <p:bgPr>
        <a:blipFill dpi="0" rotWithShape="0">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fontAlgn="base">
              <a:spcBef>
                <a:spcPct val="0"/>
              </a:spcBef>
              <a:spcAft>
                <a:spcPct val="0"/>
              </a:spcAft>
              <a:defRPr/>
            </a:pPr>
            <a:r>
              <a:rPr lang="en-GB" sz="800" dirty="0">
                <a:solidFill>
                  <a:srgbClr val="FFFFFF"/>
                </a:solidFill>
              </a:rPr>
              <a:t>© CDISC 2012	</a:t>
            </a:r>
          </a:p>
        </p:txBody>
      </p:sp>
      <p:sp>
        <p:nvSpPr>
          <p:cNvPr id="2" name="Title 1"/>
          <p:cNvSpPr>
            <a:spLocks noGrp="1"/>
          </p:cNvSpPr>
          <p:nvPr>
            <p:ph type="title"/>
          </p:nvPr>
        </p:nvSpPr>
        <p:spPr>
          <a:xfrm>
            <a:off x="1380066" y="1140908"/>
            <a:ext cx="7230533" cy="1362075"/>
          </a:xfrm>
        </p:spPr>
        <p:txBody>
          <a:bodyPr/>
          <a:lstStyle>
            <a:lvl1pPr algn="l">
              <a:defRPr sz="3200" b="1" cap="none" baseline="0">
                <a:solidFill>
                  <a:srgbClr val="003264"/>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380067" y="2743200"/>
            <a:ext cx="7114646" cy="1500187"/>
          </a:xfrm>
        </p:spPr>
        <p:txBody>
          <a:bodyPr/>
          <a:lstStyle>
            <a:lvl1pPr marL="0" indent="0">
              <a:buNone/>
              <a:defRPr sz="2000">
                <a:solidFill>
                  <a:srgbClr val="4D4D4D"/>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494C71A9-550A-4E8C-9A50-0522F246A7D3}"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xmlns="" val="2308741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295400"/>
            <a:ext cx="40386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95400"/>
            <a:ext cx="4038600" cy="4800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2FE2B10F-4DC2-4F94-BDD3-32A38C5160BF}"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xmlns="" val="1464267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D084139B-0CAD-492C-A990-0FDA23E4348F}"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xmlns="" val="1382509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onc-puttingI-pptsubpage2.jpg"/>
          <p:cNvPicPr>
            <a:picLocks noChangeAspect="1"/>
          </p:cNvPicPr>
          <p:nvPr/>
        </p:nvPicPr>
        <p:blipFill>
          <a:blip r:embed="rId8" cstate="email">
            <a:extLst>
              <a:ext uri="{28A0092B-C50C-407E-A947-70E740481C1C}">
                <a14:useLocalDpi xmlns="" xmlns:a14="http://schemas.microsoft.com/office/drawing/2010/main"/>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274638"/>
            <a:ext cx="8229600" cy="10207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5"/>
          <p:cNvSpPr>
            <a:spLocks noGrp="1"/>
          </p:cNvSpPr>
          <p:nvPr>
            <p:ph type="sldNum" sz="quarter" idx="4"/>
          </p:nvPr>
        </p:nvSpPr>
        <p:spPr>
          <a:xfrm>
            <a:off x="6858000" y="6492875"/>
            <a:ext cx="2133600" cy="365125"/>
          </a:xfrm>
          <a:prstGeom prst="rect">
            <a:avLst/>
          </a:prstGeom>
        </p:spPr>
        <p:txBody>
          <a:bodyPr/>
          <a:lstStyle>
            <a:lvl1pPr algn="r">
              <a:defRPr>
                <a:solidFill>
                  <a:srgbClr val="898989"/>
                </a:solidFill>
              </a:defRPr>
            </a:lvl1pPr>
          </a:lstStyle>
          <a:p>
            <a:fld id="{0D942ED2-5804-4B47-B474-A096C88DC8AF}" type="slidenum">
              <a:rPr lang="en-US" smtClean="0"/>
              <a:pPr/>
              <a:t>‹#›</a:t>
            </a:fld>
            <a:endParaRPr lang="en-US" dirty="0"/>
          </a:p>
        </p:txBody>
      </p:sp>
    </p:spTree>
    <p:extLst>
      <p:ext uri="{BB962C8B-B14F-4D97-AF65-F5344CB8AC3E}">
        <p14:creationId xmlns="" xmlns:p14="http://schemas.microsoft.com/office/powerpoint/2010/main" val="19662731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hf hdr="0" ftr="0" dt="0"/>
  <p:txStyles>
    <p:titleStyle>
      <a:lvl1pPr algn="l" defTabSz="914400" rtl="0" eaLnBrk="1" latinLnBrk="0" hangingPunct="1">
        <a:spcBef>
          <a:spcPct val="0"/>
        </a:spcBef>
        <a:buNone/>
        <a:defRPr sz="32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9.png"/><Relationship Id="rId11" Type="http://schemas.openxmlformats.org/officeDocument/2006/relationships/image" Target="../media/image24.jpeg"/><Relationship Id="rId5" Type="http://schemas.openxmlformats.org/officeDocument/2006/relationships/image" Target="../media/image18.jpeg"/><Relationship Id="rId10" Type="http://schemas.openxmlformats.org/officeDocument/2006/relationships/image" Target="../media/image23.png"/><Relationship Id="rId4" Type="http://schemas.openxmlformats.org/officeDocument/2006/relationships/image" Target="../media/image17.jpeg"/><Relationship Id="rId9"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iki.siframework.org/Data+Provenance+Initiative"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mailto:jamie.parker@esacinc.com" TargetMode="External"/><Relationship Id="rId13" Type="http://schemas.openxmlformats.org/officeDocument/2006/relationships/hyperlink" Target="mailto:zachary.may@esacinc.com" TargetMode="External"/><Relationship Id="rId3" Type="http://schemas.openxmlformats.org/officeDocument/2006/relationships/hyperlink" Target="mailto:jc@securityrs.com" TargetMode="External"/><Relationship Id="rId7" Type="http://schemas.openxmlformats.org/officeDocument/2006/relationships/hyperlink" Target="mailto:bobyencha@maine.rr.com" TargetMode="External"/><Relationship Id="rId12" Type="http://schemas.openxmlformats.org/officeDocument/2006/relationships/hyperlink" Target="mailto:rebecca.angeles@esacinc.com"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hyperlink" Target="mailto:klc@securityrs.com" TargetMode="External"/><Relationship Id="rId11" Type="http://schemas.openxmlformats.org/officeDocument/2006/relationships/hyperlink" Target="mailto:apurva.dharia@esacinc.com" TargetMode="External"/><Relationship Id="rId5" Type="http://schemas.openxmlformats.org/officeDocument/2006/relationships/hyperlink" Target="mailto:mera.choi@hhs.gov" TargetMode="External"/><Relationship Id="rId10" Type="http://schemas.openxmlformats.org/officeDocument/2006/relationships/hyperlink" Target="mailto:atanu.sen@accenture.com" TargetMode="External"/><Relationship Id="rId4" Type="http://schemas.openxmlformats.org/officeDocument/2006/relationships/hyperlink" Target="mailto:julie.chua@hhs.gov" TargetMode="External"/><Relationship Id="rId9" Type="http://schemas.openxmlformats.org/officeDocument/2006/relationships/hyperlink" Target="mailto:perri.smith@accenturefederal.co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2" descr="ONC_PPT_F_coverpg.png"/>
          <p:cNvPicPr>
            <a:picLocks noChangeAspect="1"/>
          </p:cNvPicPr>
          <p:nvPr/>
        </p:nvPicPr>
        <p:blipFill>
          <a:blip r:embed="rId3">
            <a:extLst>
              <a:ext uri="{28A0092B-C50C-407E-A947-70E740481C1C}">
                <a14:useLocalDpi xmlns="" xmlns:a14="http://schemas.microsoft.com/office/drawing/2010/main" val="0"/>
              </a:ext>
            </a:extLst>
          </a:blip>
          <a:srcRect/>
          <a:stretch>
            <a:fillRect/>
          </a:stretch>
        </p:blipFill>
        <p:spPr bwMode="auto">
          <a:xfrm>
            <a:off x="3175" y="0"/>
            <a:ext cx="9142413"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Title 8"/>
          <p:cNvSpPr>
            <a:spLocks noGrp="1"/>
          </p:cNvSpPr>
          <p:nvPr>
            <p:ph type="ctrTitle"/>
          </p:nvPr>
        </p:nvSpPr>
        <p:spPr>
          <a:xfrm>
            <a:off x="533400" y="2286000"/>
            <a:ext cx="8382000" cy="1609725"/>
          </a:xfrm>
        </p:spPr>
        <p:txBody>
          <a:bodyPr rtlCol="0" anchor="t">
            <a:noAutofit/>
          </a:bodyPr>
          <a:lstStyle/>
          <a:p>
            <a:pPr eaLnBrk="1" fontAlgn="auto" hangingPunct="1">
              <a:lnSpc>
                <a:spcPct val="70000"/>
              </a:lnSpc>
              <a:spcAft>
                <a:spcPts val="0"/>
              </a:spcAft>
              <a:defRPr/>
            </a:pPr>
            <a:r>
              <a:rPr lang="en-US" sz="3600" dirty="0" smtClean="0">
                <a:solidFill>
                  <a:schemeClr val="tx2">
                    <a:lumMod val="75000"/>
                  </a:schemeClr>
                </a:solidFill>
                <a:ea typeface="+mj-ea"/>
                <a:cs typeface="+mj-cs"/>
              </a:rPr>
              <a:t>Data Provenance All Hands Community Meeting</a:t>
            </a:r>
            <a:endParaRPr lang="en-US" sz="3600" dirty="0">
              <a:solidFill>
                <a:schemeClr val="tx2">
                  <a:lumMod val="75000"/>
                </a:schemeClr>
              </a:solidFill>
              <a:ea typeface="+mj-ea"/>
              <a:cs typeface="+mj-cs"/>
            </a:endParaRPr>
          </a:p>
        </p:txBody>
      </p:sp>
      <p:sp>
        <p:nvSpPr>
          <p:cNvPr id="13" name="Subtitle 6"/>
          <p:cNvSpPr txBox="1">
            <a:spLocks/>
          </p:cNvSpPr>
          <p:nvPr/>
        </p:nvSpPr>
        <p:spPr>
          <a:xfrm>
            <a:off x="577018" y="3705225"/>
            <a:ext cx="7240588" cy="381000"/>
          </a:xfrm>
          <a:prstGeom prst="rect">
            <a:avLst/>
          </a:prstGeom>
        </p:spPr>
        <p:txBody>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fontAlgn="auto">
              <a:lnSpc>
                <a:spcPct val="70000"/>
              </a:lnSpc>
              <a:spcAft>
                <a:spcPts val="0"/>
              </a:spcAft>
              <a:defRPr/>
            </a:pPr>
            <a:r>
              <a:rPr lang="en-US" sz="2000" dirty="0" smtClean="0">
                <a:solidFill>
                  <a:schemeClr val="tx2">
                    <a:lumMod val="75000"/>
                  </a:schemeClr>
                </a:solidFill>
              </a:rPr>
              <a:t>February 5, </a:t>
            </a:r>
            <a:r>
              <a:rPr lang="en-US" sz="2000" dirty="0" smtClean="0">
                <a:solidFill>
                  <a:schemeClr val="tx2">
                    <a:lumMod val="75000"/>
                  </a:schemeClr>
                </a:solidFill>
              </a:rPr>
              <a:t>2015</a:t>
            </a:r>
            <a:endParaRPr lang="en-US" sz="2000" dirty="0">
              <a:solidFill>
                <a:schemeClr val="tx2">
                  <a:lumMod val="75000"/>
                </a:schemeClr>
              </a:solidFill>
            </a:endParaRPr>
          </a:p>
        </p:txBody>
      </p:sp>
    </p:spTree>
    <p:extLst>
      <p:ext uri="{BB962C8B-B14F-4D97-AF65-F5344CB8AC3E}">
        <p14:creationId xmlns="" xmlns:p14="http://schemas.microsoft.com/office/powerpoint/2010/main" val="241832022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Foliennummernplatzhalter 3"/>
          <p:cNvSpPr txBox="1">
            <a:spLocks noGrp="1"/>
          </p:cNvSpPr>
          <p:nvPr/>
        </p:nvSpPr>
        <p:spPr bwMode="auto">
          <a:xfrm>
            <a:off x="7772400" y="6400800"/>
            <a:ext cx="1219200" cy="244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r" eaLnBrk="1" fontAlgn="base" hangingPunct="1">
              <a:spcBef>
                <a:spcPct val="0"/>
              </a:spcBef>
              <a:spcAft>
                <a:spcPct val="0"/>
              </a:spcAft>
            </a:pPr>
            <a:fld id="{D121A637-7DEB-D844-8026-72933A50F649}" type="slidenum">
              <a:rPr lang="en-US" sz="1000">
                <a:solidFill>
                  <a:srgbClr val="000000"/>
                </a:solidFill>
              </a:rPr>
              <a:pPr algn="r" eaLnBrk="1" fontAlgn="base" hangingPunct="1">
                <a:spcBef>
                  <a:spcPct val="0"/>
                </a:spcBef>
                <a:spcAft>
                  <a:spcPct val="0"/>
                </a:spcAft>
              </a:pPr>
              <a:t>10</a:t>
            </a:fld>
            <a:r>
              <a:rPr lang="en-US" sz="1000">
                <a:solidFill>
                  <a:srgbClr val="000000"/>
                </a:solidFill>
              </a:rPr>
              <a:t> </a:t>
            </a:r>
            <a:br>
              <a:rPr lang="en-US" sz="1000">
                <a:solidFill>
                  <a:srgbClr val="000000"/>
                </a:solidFill>
              </a:rPr>
            </a:br>
            <a:endParaRPr lang="en-US" sz="1000">
              <a:solidFill>
                <a:srgbClr val="000000"/>
              </a:solidFill>
            </a:endParaRPr>
          </a:p>
        </p:txBody>
      </p:sp>
      <p:sp>
        <p:nvSpPr>
          <p:cNvPr id="44035" name="Rectangle 2"/>
          <p:cNvSpPr>
            <a:spLocks noGrp="1" noChangeArrowheads="1"/>
          </p:cNvSpPr>
          <p:nvPr>
            <p:ph type="title" idx="4294967295"/>
          </p:nvPr>
        </p:nvSpPr>
        <p:spPr>
          <a:xfrm>
            <a:off x="1379538" y="0"/>
            <a:ext cx="7307262" cy="868363"/>
          </a:xfrm>
        </p:spPr>
        <p:txBody>
          <a:bodyPr/>
          <a:lstStyle/>
          <a:p>
            <a:pPr eaLnBrk="1" hangingPunct="1"/>
            <a:r>
              <a:rPr lang="en-GB" dirty="0" smtClean="0">
                <a:latin typeface="Arial" charset="0"/>
              </a:rPr>
              <a:t>ODM </a:t>
            </a:r>
            <a:r>
              <a:rPr lang="en-GB" dirty="0">
                <a:latin typeface="Arial" charset="0"/>
              </a:rPr>
              <a:t>Use </a:t>
            </a:r>
            <a:r>
              <a:rPr lang="en-GB" dirty="0" smtClean="0">
                <a:latin typeface="Arial" charset="0"/>
              </a:rPr>
              <a:t>Cases</a:t>
            </a:r>
            <a:endParaRPr lang="en-GB" dirty="0">
              <a:latin typeface="Arial" charset="0"/>
            </a:endParaRPr>
          </a:p>
        </p:txBody>
      </p:sp>
      <p:sp>
        <p:nvSpPr>
          <p:cNvPr id="44036" name="Rectangle 3"/>
          <p:cNvSpPr>
            <a:spLocks noGrp="1" noChangeArrowheads="1"/>
          </p:cNvSpPr>
          <p:nvPr>
            <p:ph type="body" idx="4294967295"/>
          </p:nvPr>
        </p:nvSpPr>
        <p:spPr>
          <a:xfrm>
            <a:off x="446189" y="1230086"/>
            <a:ext cx="8500458" cy="5018314"/>
          </a:xfrm>
        </p:spPr>
        <p:txBody>
          <a:bodyPr>
            <a:normAutofit fontScale="85000" lnSpcReduction="20000"/>
          </a:bodyPr>
          <a:lstStyle/>
          <a:p>
            <a:pPr eaLnBrk="1" hangingPunct="1"/>
            <a:r>
              <a:rPr lang="en-GB" dirty="0" smtClean="0">
                <a:latin typeface="Arial" charset="0"/>
              </a:rPr>
              <a:t>Data transmission from 3</a:t>
            </a:r>
            <a:r>
              <a:rPr lang="en-GB" baseline="30000" dirty="0" smtClean="0">
                <a:latin typeface="Arial" charset="0"/>
              </a:rPr>
              <a:t>rd</a:t>
            </a:r>
            <a:r>
              <a:rPr lang="en-GB" dirty="0" smtClean="0">
                <a:latin typeface="Arial" charset="0"/>
              </a:rPr>
              <a:t> party data providers to sponsors</a:t>
            </a:r>
          </a:p>
          <a:p>
            <a:pPr eaLnBrk="1" hangingPunct="1"/>
            <a:endParaRPr lang="en-GB" sz="1800" dirty="0" smtClean="0">
              <a:latin typeface="Arial" charset="0"/>
            </a:endParaRPr>
          </a:p>
          <a:p>
            <a:pPr eaLnBrk="1" hangingPunct="1"/>
            <a:r>
              <a:rPr lang="en-GB" dirty="0" smtClean="0">
                <a:latin typeface="Arial" charset="0"/>
              </a:rPr>
              <a:t>Clinical data archiving</a:t>
            </a:r>
          </a:p>
          <a:p>
            <a:pPr eaLnBrk="1" hangingPunct="1"/>
            <a:endParaRPr lang="en-GB" dirty="0">
              <a:latin typeface="Arial" charset="0"/>
            </a:endParaRPr>
          </a:p>
          <a:p>
            <a:pPr eaLnBrk="1" hangingPunct="1"/>
            <a:r>
              <a:rPr lang="en-GB" dirty="0">
                <a:latin typeface="Arial" charset="0"/>
              </a:rPr>
              <a:t>Automated set up of EDC / CDM </a:t>
            </a:r>
            <a:r>
              <a:rPr lang="en-GB" dirty="0" smtClean="0">
                <a:latin typeface="Arial" charset="0"/>
              </a:rPr>
              <a:t>systems</a:t>
            </a:r>
          </a:p>
          <a:p>
            <a:pPr eaLnBrk="1" hangingPunct="1"/>
            <a:endParaRPr lang="en-GB" sz="1800" dirty="0" smtClean="0">
              <a:latin typeface="Arial" charset="0"/>
            </a:endParaRPr>
          </a:p>
          <a:p>
            <a:pPr eaLnBrk="1" hangingPunct="1"/>
            <a:r>
              <a:rPr lang="en-GB" dirty="0" smtClean="0">
                <a:latin typeface="Arial" charset="0"/>
              </a:rPr>
              <a:t>Clinical data standards metadata repositories</a:t>
            </a:r>
          </a:p>
          <a:p>
            <a:pPr eaLnBrk="1" hangingPunct="1"/>
            <a:endParaRPr lang="en-GB" sz="1800" dirty="0" smtClean="0">
              <a:latin typeface="Arial" charset="0"/>
            </a:endParaRPr>
          </a:p>
          <a:p>
            <a:pPr eaLnBrk="1" hangingPunct="1"/>
            <a:r>
              <a:rPr lang="en-GB" dirty="0">
                <a:latin typeface="Arial" charset="0"/>
              </a:rPr>
              <a:t>Electronic Health Record </a:t>
            </a:r>
            <a:r>
              <a:rPr lang="en-GB" dirty="0" smtClean="0">
                <a:latin typeface="Arial" charset="0"/>
              </a:rPr>
              <a:t>Integration</a:t>
            </a:r>
          </a:p>
          <a:p>
            <a:pPr eaLnBrk="1" hangingPunct="1"/>
            <a:endParaRPr lang="en-GB" sz="1800" dirty="0" smtClean="0">
              <a:latin typeface="Arial" charset="0"/>
            </a:endParaRPr>
          </a:p>
          <a:p>
            <a:pPr eaLnBrk="1" hangingPunct="1"/>
            <a:r>
              <a:rPr lang="en-GB" dirty="0" smtClean="0">
                <a:latin typeface="Arial" charset="0"/>
              </a:rPr>
              <a:t>Submission of SDTM and </a:t>
            </a:r>
            <a:r>
              <a:rPr lang="en-GB" dirty="0" err="1" smtClean="0">
                <a:latin typeface="Arial" charset="0"/>
              </a:rPr>
              <a:t>ADaM</a:t>
            </a:r>
            <a:r>
              <a:rPr lang="en-GB" dirty="0" smtClean="0">
                <a:latin typeface="Arial" charset="0"/>
              </a:rPr>
              <a:t> metadata and data</a:t>
            </a:r>
          </a:p>
          <a:p>
            <a:pPr eaLnBrk="1" hangingPunct="1"/>
            <a:endParaRPr lang="en-GB" sz="1800" dirty="0" smtClean="0">
              <a:latin typeface="Arial" charset="0"/>
            </a:endParaRPr>
          </a:p>
          <a:p>
            <a:pPr eaLnBrk="1" hangingPunct="1"/>
            <a:r>
              <a:rPr lang="en-GB" dirty="0" smtClean="0">
                <a:latin typeface="Arial" charset="0"/>
              </a:rPr>
              <a:t>Proposed </a:t>
            </a:r>
            <a:r>
              <a:rPr lang="en-GB" dirty="0">
                <a:latin typeface="Arial" charset="0"/>
              </a:rPr>
              <a:t>r</a:t>
            </a:r>
            <a:r>
              <a:rPr lang="en-GB" dirty="0" smtClean="0">
                <a:latin typeface="Arial" charset="0"/>
              </a:rPr>
              <a:t>eplacement for SAS XPT for submissions</a:t>
            </a:r>
          </a:p>
        </p:txBody>
      </p:sp>
    </p:spTree>
    <p:extLst>
      <p:ext uri="{BB962C8B-B14F-4D97-AF65-F5344CB8AC3E}">
        <p14:creationId xmlns:p14="http://schemas.microsoft.com/office/powerpoint/2010/main" xmlns="" val="4290695812"/>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51"/>
          <p:cNvSpPr>
            <a:spLocks noGrp="1" noChangeArrowheads="1"/>
          </p:cNvSpPr>
          <p:nvPr>
            <p:ph type="title"/>
          </p:nvPr>
        </p:nvSpPr>
        <p:spPr/>
        <p:txBody>
          <a:bodyPr/>
          <a:lstStyle/>
          <a:p>
            <a:pPr eaLnBrk="1" hangingPunct="1"/>
            <a:r>
              <a:rPr lang="en-GB">
                <a:latin typeface="Arial" charset="0"/>
              </a:rPr>
              <a:t>ODM Element</a:t>
            </a:r>
          </a:p>
        </p:txBody>
      </p:sp>
      <p:sp>
        <p:nvSpPr>
          <p:cNvPr id="106499" name="Foliennummernplatzhalter 3"/>
          <p:cNvSpPr>
            <a:spLocks noGrp="1"/>
          </p:cNvSpPr>
          <p:nvPr>
            <p:ph type="sldNum" sz="quarter" idx="4294967295"/>
          </p:nvPr>
        </p:nvSpPr>
        <p:spPr>
          <a:xfrm>
            <a:off x="7010400" y="6492875"/>
            <a:ext cx="2133600" cy="3460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B32FAD3-5DA4-3448-9BA1-44DBE0FA0F91}" type="slidenum">
              <a:rPr lang="en-US">
                <a:solidFill>
                  <a:srgbClr val="000000"/>
                </a:solidFill>
              </a:rPr>
              <a:pPr eaLnBrk="1" hangingPunct="1"/>
              <a:t>11</a:t>
            </a:fld>
            <a:r>
              <a:rPr lang="en-US">
                <a:solidFill>
                  <a:srgbClr val="000000"/>
                </a:solidFill>
              </a:rPr>
              <a:t> </a:t>
            </a:r>
            <a:br>
              <a:rPr lang="en-US">
                <a:solidFill>
                  <a:srgbClr val="000000"/>
                </a:solidFill>
              </a:rPr>
            </a:br>
            <a:endParaRPr lang="en-US">
              <a:solidFill>
                <a:srgbClr val="000000"/>
              </a:solidFill>
            </a:endParaRPr>
          </a:p>
        </p:txBody>
      </p:sp>
      <p:sp>
        <p:nvSpPr>
          <p:cNvPr id="106500" name="Text Box 2"/>
          <p:cNvSpPr txBox="1">
            <a:spLocks noChangeArrowheads="1"/>
          </p:cNvSpPr>
          <p:nvPr/>
        </p:nvSpPr>
        <p:spPr bwMode="auto">
          <a:xfrm>
            <a:off x="611188" y="1347788"/>
            <a:ext cx="823912" cy="422275"/>
          </a:xfrm>
          <a:prstGeom prst="rect">
            <a:avLst/>
          </a:prstGeom>
          <a:noFill/>
          <a:ln w="254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2000" b="1">
                <a:solidFill>
                  <a:srgbClr val="000000"/>
                </a:solidFill>
                <a:latin typeface="Tahoma" charset="0"/>
                <a:cs typeface="Arial" charset="0"/>
              </a:rPr>
              <a:t>ODM</a:t>
            </a:r>
          </a:p>
        </p:txBody>
      </p:sp>
      <p:sp>
        <p:nvSpPr>
          <p:cNvPr id="106501" name="Text Box 3"/>
          <p:cNvSpPr txBox="1">
            <a:spLocks noChangeArrowheads="1"/>
          </p:cNvSpPr>
          <p:nvPr/>
        </p:nvSpPr>
        <p:spPr bwMode="auto">
          <a:xfrm>
            <a:off x="1835150" y="2060575"/>
            <a:ext cx="927100" cy="406400"/>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2000" b="1">
                <a:solidFill>
                  <a:srgbClr val="000000"/>
                </a:solidFill>
                <a:latin typeface="Tahoma" charset="0"/>
                <a:cs typeface="Arial" charset="0"/>
              </a:rPr>
              <a:t>Study</a:t>
            </a:r>
            <a:endParaRPr lang="en-GB" sz="2000" b="1">
              <a:solidFill>
                <a:srgbClr val="000000"/>
              </a:solidFill>
              <a:latin typeface="Tahoma" charset="0"/>
              <a:cs typeface="Tahoma" charset="0"/>
            </a:endParaRPr>
          </a:p>
        </p:txBody>
      </p:sp>
      <p:cxnSp>
        <p:nvCxnSpPr>
          <p:cNvPr id="106502" name="AutoShape 4"/>
          <p:cNvCxnSpPr>
            <a:cxnSpLocks noChangeShapeType="1"/>
            <a:stCxn id="106500" idx="2"/>
            <a:endCxn id="106501" idx="1"/>
          </p:cNvCxnSpPr>
          <p:nvPr/>
        </p:nvCxnSpPr>
        <p:spPr bwMode="auto">
          <a:xfrm rot="16200000" flipH="1">
            <a:off x="1189038" y="1617663"/>
            <a:ext cx="481012" cy="811212"/>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06503" name="Text Box 5"/>
          <p:cNvSpPr txBox="1">
            <a:spLocks noChangeArrowheads="1"/>
          </p:cNvSpPr>
          <p:nvPr/>
        </p:nvSpPr>
        <p:spPr bwMode="auto">
          <a:xfrm>
            <a:off x="1835150" y="2781300"/>
            <a:ext cx="1611313" cy="406400"/>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2000" b="1">
                <a:solidFill>
                  <a:srgbClr val="000000"/>
                </a:solidFill>
                <a:latin typeface="Tahoma" charset="0"/>
                <a:cs typeface="Arial" charset="0"/>
              </a:rPr>
              <a:t>AdminData</a:t>
            </a:r>
          </a:p>
        </p:txBody>
      </p:sp>
      <p:cxnSp>
        <p:nvCxnSpPr>
          <p:cNvPr id="106504" name="AutoShape 6"/>
          <p:cNvCxnSpPr>
            <a:cxnSpLocks noChangeShapeType="1"/>
            <a:stCxn id="106500" idx="2"/>
            <a:endCxn id="106503" idx="1"/>
          </p:cNvCxnSpPr>
          <p:nvPr/>
        </p:nvCxnSpPr>
        <p:spPr bwMode="auto">
          <a:xfrm rot="16200000" flipH="1">
            <a:off x="828675" y="1978026"/>
            <a:ext cx="1201737" cy="811212"/>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06505" name="Text Box 7"/>
          <p:cNvSpPr txBox="1">
            <a:spLocks noChangeArrowheads="1"/>
          </p:cNvSpPr>
          <p:nvPr/>
        </p:nvSpPr>
        <p:spPr bwMode="auto">
          <a:xfrm>
            <a:off x="6400800" y="3124200"/>
            <a:ext cx="1100138" cy="330200"/>
          </a:xfrm>
          <a:prstGeom prst="rect">
            <a:avLst/>
          </a:prstGeom>
          <a:noFill/>
          <a:ln w="254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FileOID</a:t>
            </a:r>
          </a:p>
        </p:txBody>
      </p:sp>
      <p:cxnSp>
        <p:nvCxnSpPr>
          <p:cNvPr id="106506" name="AutoShape 8"/>
          <p:cNvCxnSpPr>
            <a:cxnSpLocks noChangeShapeType="1"/>
            <a:stCxn id="106500" idx="3"/>
            <a:endCxn id="106507" idx="1"/>
          </p:cNvCxnSpPr>
          <p:nvPr/>
        </p:nvCxnSpPr>
        <p:spPr bwMode="auto">
          <a:xfrm flipV="1">
            <a:off x="1447800" y="1236663"/>
            <a:ext cx="3700463" cy="322262"/>
          </a:xfrm>
          <a:prstGeom prst="bentConnector3">
            <a:avLst>
              <a:gd name="adj1" fmla="val 49806"/>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06507" name="Text Box 9"/>
          <p:cNvSpPr txBox="1">
            <a:spLocks noChangeArrowheads="1"/>
          </p:cNvSpPr>
          <p:nvPr/>
        </p:nvSpPr>
        <p:spPr bwMode="auto">
          <a:xfrm>
            <a:off x="5148263" y="1052513"/>
            <a:ext cx="1317625" cy="366712"/>
          </a:xfrm>
          <a:prstGeom prst="rect">
            <a:avLst/>
          </a:prstGeom>
          <a:gradFill rotWithShape="1">
            <a:gsLst>
              <a:gs pos="0">
                <a:srgbClr val="99CCFF"/>
              </a:gs>
              <a:gs pos="100000">
                <a:schemeClr val="bg1"/>
              </a:gs>
            </a:gsLst>
            <a:lin ang="5400000" scaled="1"/>
          </a:gradFill>
          <a:ln>
            <a:noFill/>
          </a:ln>
          <a:extLst>
            <a:ext uri="{91240B29-F687-4F45-9708-019B960494DF}">
              <a14:hiddenLine xmlns:a14="http://schemas.microsoft.com/office/drawing/2010/main" xmlns="" w="9525">
                <a:solidFill>
                  <a:srgbClr val="000000"/>
                </a:solidFill>
                <a:prstDash val="dash"/>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b="1" i="1">
                <a:solidFill>
                  <a:srgbClr val="000000"/>
                </a:solidFill>
                <a:latin typeface="Tahoma" charset="0"/>
                <a:cs typeface="Arial" charset="0"/>
              </a:rPr>
              <a:t>attributes</a:t>
            </a:r>
          </a:p>
        </p:txBody>
      </p:sp>
      <p:cxnSp>
        <p:nvCxnSpPr>
          <p:cNvPr id="106508" name="AutoShape 10"/>
          <p:cNvCxnSpPr>
            <a:cxnSpLocks noChangeShapeType="1"/>
            <a:stCxn id="106505" idx="1"/>
            <a:endCxn id="106507" idx="2"/>
          </p:cNvCxnSpPr>
          <p:nvPr/>
        </p:nvCxnSpPr>
        <p:spPr bwMode="auto">
          <a:xfrm rot="10800000">
            <a:off x="5807075" y="1419225"/>
            <a:ext cx="581025" cy="1870075"/>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06509" name="Text Box 11"/>
          <p:cNvSpPr txBox="1">
            <a:spLocks noChangeArrowheads="1"/>
          </p:cNvSpPr>
          <p:nvPr/>
        </p:nvSpPr>
        <p:spPr bwMode="auto">
          <a:xfrm>
            <a:off x="1828800" y="4114800"/>
            <a:ext cx="1717675" cy="406400"/>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2000" b="1">
                <a:solidFill>
                  <a:srgbClr val="000000"/>
                </a:solidFill>
                <a:latin typeface="Tahoma" charset="0"/>
                <a:cs typeface="Arial" charset="0"/>
              </a:rPr>
              <a:t>ClinicalData</a:t>
            </a:r>
          </a:p>
        </p:txBody>
      </p:sp>
      <p:sp>
        <p:nvSpPr>
          <p:cNvPr id="106510" name="Text Box 12"/>
          <p:cNvSpPr txBox="1">
            <a:spLocks noChangeArrowheads="1"/>
          </p:cNvSpPr>
          <p:nvPr/>
        </p:nvSpPr>
        <p:spPr bwMode="auto">
          <a:xfrm>
            <a:off x="1828800" y="4835525"/>
            <a:ext cx="1647825" cy="406400"/>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2000" b="1">
                <a:solidFill>
                  <a:srgbClr val="000000"/>
                </a:solidFill>
                <a:latin typeface="Tahoma" charset="0"/>
                <a:cs typeface="Arial" charset="0"/>
              </a:rPr>
              <a:t>Association</a:t>
            </a:r>
          </a:p>
        </p:txBody>
      </p:sp>
      <p:sp>
        <p:nvSpPr>
          <p:cNvPr id="106511" name="Text Box 13"/>
          <p:cNvSpPr txBox="1">
            <a:spLocks noChangeArrowheads="1"/>
          </p:cNvSpPr>
          <p:nvPr/>
        </p:nvSpPr>
        <p:spPr bwMode="auto">
          <a:xfrm>
            <a:off x="1822450" y="5567363"/>
            <a:ext cx="1784350" cy="406400"/>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2000" b="1">
                <a:solidFill>
                  <a:srgbClr val="000000"/>
                </a:solidFill>
                <a:latin typeface="Tahoma" charset="0"/>
                <a:cs typeface="Arial" charset="0"/>
              </a:rPr>
              <a:t>ds:signature</a:t>
            </a:r>
            <a:endParaRPr lang="en-GB" sz="2000" b="1">
              <a:solidFill>
                <a:srgbClr val="000000"/>
              </a:solidFill>
              <a:latin typeface="Tahoma" charset="0"/>
              <a:cs typeface="Tahoma" charset="0"/>
            </a:endParaRPr>
          </a:p>
        </p:txBody>
      </p:sp>
      <p:cxnSp>
        <p:nvCxnSpPr>
          <p:cNvPr id="106512" name="AutoShape 14"/>
          <p:cNvCxnSpPr>
            <a:cxnSpLocks noChangeShapeType="1"/>
            <a:stCxn id="106500" idx="2"/>
            <a:endCxn id="106509" idx="1"/>
          </p:cNvCxnSpPr>
          <p:nvPr/>
        </p:nvCxnSpPr>
        <p:spPr bwMode="auto">
          <a:xfrm rot="16200000" flipH="1">
            <a:off x="158750" y="2647951"/>
            <a:ext cx="2535237" cy="804862"/>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06513" name="AutoShape 15"/>
          <p:cNvCxnSpPr>
            <a:cxnSpLocks noChangeShapeType="1"/>
            <a:stCxn id="106500" idx="2"/>
            <a:endCxn id="106510" idx="1"/>
          </p:cNvCxnSpPr>
          <p:nvPr/>
        </p:nvCxnSpPr>
        <p:spPr bwMode="auto">
          <a:xfrm rot="16200000" flipH="1">
            <a:off x="-201612" y="3008313"/>
            <a:ext cx="3255962" cy="804862"/>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06514" name="AutoShape 16"/>
          <p:cNvCxnSpPr>
            <a:cxnSpLocks noChangeShapeType="1"/>
            <a:stCxn id="106500" idx="2"/>
            <a:endCxn id="106511" idx="1"/>
          </p:cNvCxnSpPr>
          <p:nvPr/>
        </p:nvCxnSpPr>
        <p:spPr bwMode="auto">
          <a:xfrm rot="16200000" flipH="1">
            <a:off x="-570706" y="3377407"/>
            <a:ext cx="3987800" cy="798512"/>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pic>
        <p:nvPicPr>
          <p:cNvPr id="106515" name="Picture 17" descr="cross1"/>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819400" y="2057400"/>
            <a:ext cx="217488" cy="217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6516" name="Picture 18" descr="cross1"/>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505200" y="2819400"/>
            <a:ext cx="217488" cy="217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6517" name="Picture 19" descr="cross1"/>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575050" y="4119563"/>
            <a:ext cx="217488" cy="217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6518" name="Text Box 20"/>
          <p:cNvSpPr txBox="1">
            <a:spLocks noChangeArrowheads="1"/>
          </p:cNvSpPr>
          <p:nvPr/>
        </p:nvSpPr>
        <p:spPr bwMode="auto">
          <a:xfrm>
            <a:off x="6400800" y="3505200"/>
            <a:ext cx="2049463" cy="330200"/>
          </a:xfrm>
          <a:prstGeom prst="rect">
            <a:avLst/>
          </a:prstGeom>
          <a:noFill/>
          <a:ln w="254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CreationDateTime</a:t>
            </a:r>
          </a:p>
        </p:txBody>
      </p:sp>
      <p:cxnSp>
        <p:nvCxnSpPr>
          <p:cNvPr id="106519" name="AutoShape 21"/>
          <p:cNvCxnSpPr>
            <a:cxnSpLocks noChangeShapeType="1"/>
            <a:stCxn id="106518" idx="1"/>
            <a:endCxn id="106507" idx="2"/>
          </p:cNvCxnSpPr>
          <p:nvPr/>
        </p:nvCxnSpPr>
        <p:spPr bwMode="auto">
          <a:xfrm rot="10800000">
            <a:off x="5807075" y="1419225"/>
            <a:ext cx="581025" cy="2251075"/>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pic>
        <p:nvPicPr>
          <p:cNvPr id="106520" name="Picture 22" descr="0toInfinity"/>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362200" y="2514600"/>
            <a:ext cx="3810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6521" name="Picture 23" descr="0toInfinity"/>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048000" y="3200400"/>
            <a:ext cx="3810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6522" name="Picture 24" descr="0toInfinity"/>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117850" y="4576763"/>
            <a:ext cx="3810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6523" name="Picture 25" descr="0toInfinity"/>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117850" y="5262563"/>
            <a:ext cx="3810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6524" name="Picture 26" descr="0toInfinity"/>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194050" y="6024563"/>
            <a:ext cx="3810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6525" name="Picture 27" descr="cross1"/>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498850" y="4805363"/>
            <a:ext cx="217488" cy="217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6526" name="Picture 28" descr="cross1"/>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651250" y="5567363"/>
            <a:ext cx="217488" cy="217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6527" name="Text Box 29"/>
          <p:cNvSpPr txBox="1">
            <a:spLocks noChangeArrowheads="1"/>
          </p:cNvSpPr>
          <p:nvPr/>
        </p:nvSpPr>
        <p:spPr bwMode="auto">
          <a:xfrm>
            <a:off x="6400800" y="1600200"/>
            <a:ext cx="1431925"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Description</a:t>
            </a:r>
          </a:p>
        </p:txBody>
      </p:sp>
      <p:cxnSp>
        <p:nvCxnSpPr>
          <p:cNvPr id="106528" name="AutoShape 30"/>
          <p:cNvCxnSpPr>
            <a:cxnSpLocks noChangeShapeType="1"/>
            <a:stCxn id="106527" idx="1"/>
            <a:endCxn id="106507" idx="2"/>
          </p:cNvCxnSpPr>
          <p:nvPr/>
        </p:nvCxnSpPr>
        <p:spPr bwMode="auto">
          <a:xfrm rot="10800000">
            <a:off x="5807075" y="1419225"/>
            <a:ext cx="593725" cy="33813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06529" name="Text Box 31"/>
          <p:cNvSpPr txBox="1">
            <a:spLocks noChangeArrowheads="1"/>
          </p:cNvSpPr>
          <p:nvPr/>
        </p:nvSpPr>
        <p:spPr bwMode="auto">
          <a:xfrm>
            <a:off x="6400800" y="1981200"/>
            <a:ext cx="1171575" cy="330200"/>
          </a:xfrm>
          <a:prstGeom prst="rect">
            <a:avLst/>
          </a:prstGeom>
          <a:noFill/>
          <a:ln w="254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FileType</a:t>
            </a:r>
          </a:p>
        </p:txBody>
      </p:sp>
      <p:cxnSp>
        <p:nvCxnSpPr>
          <p:cNvPr id="106530" name="AutoShape 32"/>
          <p:cNvCxnSpPr>
            <a:cxnSpLocks noChangeShapeType="1"/>
            <a:stCxn id="106529" idx="1"/>
            <a:endCxn id="106507" idx="2"/>
          </p:cNvCxnSpPr>
          <p:nvPr/>
        </p:nvCxnSpPr>
        <p:spPr bwMode="auto">
          <a:xfrm rot="10800000">
            <a:off x="5807075" y="1419225"/>
            <a:ext cx="581025" cy="727075"/>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06531" name="Text Box 33"/>
          <p:cNvSpPr txBox="1">
            <a:spLocks noChangeArrowheads="1"/>
          </p:cNvSpPr>
          <p:nvPr/>
        </p:nvSpPr>
        <p:spPr bwMode="auto">
          <a:xfrm>
            <a:off x="6400800" y="2362200"/>
            <a:ext cx="1422400"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Granularity</a:t>
            </a:r>
          </a:p>
        </p:txBody>
      </p:sp>
      <p:sp>
        <p:nvSpPr>
          <p:cNvPr id="106532" name="Text Box 34"/>
          <p:cNvSpPr txBox="1">
            <a:spLocks noChangeArrowheads="1"/>
          </p:cNvSpPr>
          <p:nvPr/>
        </p:nvSpPr>
        <p:spPr bwMode="auto">
          <a:xfrm>
            <a:off x="6400800" y="2743200"/>
            <a:ext cx="1135063"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Archival</a:t>
            </a:r>
          </a:p>
        </p:txBody>
      </p:sp>
      <p:cxnSp>
        <p:nvCxnSpPr>
          <p:cNvPr id="106533" name="AutoShape 35"/>
          <p:cNvCxnSpPr>
            <a:cxnSpLocks noChangeShapeType="1"/>
            <a:stCxn id="106531" idx="1"/>
            <a:endCxn id="106507" idx="2"/>
          </p:cNvCxnSpPr>
          <p:nvPr/>
        </p:nvCxnSpPr>
        <p:spPr bwMode="auto">
          <a:xfrm rot="10800000">
            <a:off x="5807075" y="1419225"/>
            <a:ext cx="593725" cy="110013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06534" name="AutoShape 36"/>
          <p:cNvCxnSpPr>
            <a:cxnSpLocks noChangeShapeType="1"/>
            <a:stCxn id="106532" idx="1"/>
            <a:endCxn id="106507" idx="2"/>
          </p:cNvCxnSpPr>
          <p:nvPr/>
        </p:nvCxnSpPr>
        <p:spPr bwMode="auto">
          <a:xfrm rot="10800000">
            <a:off x="5807075" y="1419225"/>
            <a:ext cx="593725" cy="148113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06535" name="Text Box 37"/>
          <p:cNvSpPr txBox="1">
            <a:spLocks noChangeArrowheads="1"/>
          </p:cNvSpPr>
          <p:nvPr/>
        </p:nvSpPr>
        <p:spPr bwMode="auto">
          <a:xfrm>
            <a:off x="6400800" y="3886200"/>
            <a:ext cx="1520825"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PriorFileOID</a:t>
            </a:r>
          </a:p>
        </p:txBody>
      </p:sp>
      <p:sp>
        <p:nvSpPr>
          <p:cNvPr id="106536" name="Text Box 38"/>
          <p:cNvSpPr txBox="1">
            <a:spLocks noChangeArrowheads="1"/>
          </p:cNvSpPr>
          <p:nvPr/>
        </p:nvSpPr>
        <p:spPr bwMode="auto">
          <a:xfrm>
            <a:off x="6400800" y="4267200"/>
            <a:ext cx="1690688"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AsOfDateTime</a:t>
            </a:r>
          </a:p>
        </p:txBody>
      </p:sp>
      <p:cxnSp>
        <p:nvCxnSpPr>
          <p:cNvPr id="106537" name="AutoShape 39"/>
          <p:cNvCxnSpPr>
            <a:cxnSpLocks noChangeShapeType="1"/>
            <a:stCxn id="106535" idx="1"/>
            <a:endCxn id="106507" idx="2"/>
          </p:cNvCxnSpPr>
          <p:nvPr/>
        </p:nvCxnSpPr>
        <p:spPr bwMode="auto">
          <a:xfrm rot="10800000">
            <a:off x="5807075" y="1419225"/>
            <a:ext cx="593725" cy="262413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06538" name="AutoShape 40"/>
          <p:cNvCxnSpPr>
            <a:cxnSpLocks noChangeShapeType="1"/>
            <a:stCxn id="106536" idx="1"/>
            <a:endCxn id="106507" idx="2"/>
          </p:cNvCxnSpPr>
          <p:nvPr/>
        </p:nvCxnSpPr>
        <p:spPr bwMode="auto">
          <a:xfrm rot="10800000">
            <a:off x="5807075" y="1419225"/>
            <a:ext cx="593725" cy="300513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06539" name="Text Box 41"/>
          <p:cNvSpPr txBox="1">
            <a:spLocks noChangeArrowheads="1"/>
          </p:cNvSpPr>
          <p:nvPr/>
        </p:nvSpPr>
        <p:spPr bwMode="auto">
          <a:xfrm>
            <a:off x="6400800" y="4648200"/>
            <a:ext cx="1514475"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ODMVersion</a:t>
            </a:r>
          </a:p>
        </p:txBody>
      </p:sp>
      <p:sp>
        <p:nvSpPr>
          <p:cNvPr id="106540" name="Text Box 42"/>
          <p:cNvSpPr txBox="1">
            <a:spLocks noChangeArrowheads="1"/>
          </p:cNvSpPr>
          <p:nvPr/>
        </p:nvSpPr>
        <p:spPr bwMode="auto">
          <a:xfrm>
            <a:off x="6400800" y="5029200"/>
            <a:ext cx="1325563"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Originator</a:t>
            </a:r>
          </a:p>
        </p:txBody>
      </p:sp>
      <p:cxnSp>
        <p:nvCxnSpPr>
          <p:cNvPr id="106541" name="AutoShape 43"/>
          <p:cNvCxnSpPr>
            <a:cxnSpLocks noChangeShapeType="1"/>
            <a:stCxn id="106539" idx="1"/>
            <a:endCxn id="106507" idx="2"/>
          </p:cNvCxnSpPr>
          <p:nvPr/>
        </p:nvCxnSpPr>
        <p:spPr bwMode="auto">
          <a:xfrm rot="10800000">
            <a:off x="5807075" y="1419225"/>
            <a:ext cx="593725" cy="338613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06542" name="AutoShape 44"/>
          <p:cNvCxnSpPr>
            <a:cxnSpLocks noChangeShapeType="1"/>
            <a:stCxn id="106540" idx="1"/>
            <a:endCxn id="106507" idx="2"/>
          </p:cNvCxnSpPr>
          <p:nvPr/>
        </p:nvCxnSpPr>
        <p:spPr bwMode="auto">
          <a:xfrm rot="10800000">
            <a:off x="5807075" y="1419225"/>
            <a:ext cx="593725" cy="376713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06543" name="Text Box 45"/>
          <p:cNvSpPr txBox="1">
            <a:spLocks noChangeArrowheads="1"/>
          </p:cNvSpPr>
          <p:nvPr/>
        </p:nvSpPr>
        <p:spPr bwMode="auto">
          <a:xfrm>
            <a:off x="6400800" y="5410200"/>
            <a:ext cx="1681163"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SourceSystem</a:t>
            </a:r>
          </a:p>
        </p:txBody>
      </p:sp>
      <p:sp>
        <p:nvSpPr>
          <p:cNvPr id="106544" name="Text Box 46"/>
          <p:cNvSpPr txBox="1">
            <a:spLocks noChangeArrowheads="1"/>
          </p:cNvSpPr>
          <p:nvPr/>
        </p:nvSpPr>
        <p:spPr bwMode="auto">
          <a:xfrm>
            <a:off x="6400800" y="5791200"/>
            <a:ext cx="2355850"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SourceSystemVersion</a:t>
            </a:r>
          </a:p>
        </p:txBody>
      </p:sp>
      <p:sp>
        <p:nvSpPr>
          <p:cNvPr id="106545" name="Text Box 47"/>
          <p:cNvSpPr txBox="1">
            <a:spLocks noChangeArrowheads="1"/>
          </p:cNvSpPr>
          <p:nvPr/>
        </p:nvSpPr>
        <p:spPr bwMode="auto">
          <a:xfrm>
            <a:off x="6400800" y="6172200"/>
            <a:ext cx="630238"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ID</a:t>
            </a:r>
          </a:p>
        </p:txBody>
      </p:sp>
      <p:cxnSp>
        <p:nvCxnSpPr>
          <p:cNvPr id="106546" name="AutoShape 48"/>
          <p:cNvCxnSpPr>
            <a:cxnSpLocks noChangeShapeType="1"/>
            <a:stCxn id="106543" idx="1"/>
            <a:endCxn id="106507" idx="2"/>
          </p:cNvCxnSpPr>
          <p:nvPr/>
        </p:nvCxnSpPr>
        <p:spPr bwMode="auto">
          <a:xfrm rot="10800000">
            <a:off x="5807075" y="1419225"/>
            <a:ext cx="593725" cy="414813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06547" name="AutoShape 49"/>
          <p:cNvCxnSpPr>
            <a:cxnSpLocks noChangeShapeType="1"/>
            <a:stCxn id="106544" idx="1"/>
            <a:endCxn id="106507" idx="2"/>
          </p:cNvCxnSpPr>
          <p:nvPr/>
        </p:nvCxnSpPr>
        <p:spPr bwMode="auto">
          <a:xfrm rot="10800000">
            <a:off x="5807075" y="1419225"/>
            <a:ext cx="593725" cy="452913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06548" name="AutoShape 50"/>
          <p:cNvCxnSpPr>
            <a:cxnSpLocks noChangeShapeType="1"/>
            <a:stCxn id="106545" idx="1"/>
            <a:endCxn id="106507" idx="2"/>
          </p:cNvCxnSpPr>
          <p:nvPr/>
        </p:nvCxnSpPr>
        <p:spPr bwMode="auto">
          <a:xfrm rot="10800000">
            <a:off x="5807075" y="1419225"/>
            <a:ext cx="593725" cy="491013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06549" name="Text Box 53"/>
          <p:cNvSpPr txBox="1">
            <a:spLocks noChangeArrowheads="1"/>
          </p:cNvSpPr>
          <p:nvPr/>
        </p:nvSpPr>
        <p:spPr bwMode="auto">
          <a:xfrm>
            <a:off x="1828800" y="3429000"/>
            <a:ext cx="2084388" cy="406400"/>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2000" b="1">
                <a:solidFill>
                  <a:srgbClr val="000000"/>
                </a:solidFill>
                <a:latin typeface="Tahoma" charset="0"/>
                <a:cs typeface="Arial" charset="0"/>
              </a:rPr>
              <a:t>ReferenceData</a:t>
            </a:r>
          </a:p>
        </p:txBody>
      </p:sp>
      <p:pic>
        <p:nvPicPr>
          <p:cNvPr id="106550" name="Picture 54" descr="cross1"/>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962400" y="3429000"/>
            <a:ext cx="217488" cy="217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6551" name="Picture 55" descr="0toInfinity"/>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505200" y="3886200"/>
            <a:ext cx="3810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06552" name="AutoShape 56"/>
          <p:cNvCxnSpPr>
            <a:cxnSpLocks noChangeShapeType="1"/>
            <a:stCxn id="106500" idx="2"/>
            <a:endCxn id="106549" idx="1"/>
          </p:cNvCxnSpPr>
          <p:nvPr/>
        </p:nvCxnSpPr>
        <p:spPr bwMode="auto">
          <a:xfrm rot="16200000" flipH="1">
            <a:off x="501650" y="2305051"/>
            <a:ext cx="1849437" cy="804862"/>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Tree>
    <p:extLst>
      <p:ext uri="{BB962C8B-B14F-4D97-AF65-F5344CB8AC3E}">
        <p14:creationId xmlns:p14="http://schemas.microsoft.com/office/powerpoint/2010/main" xmlns="" val="2407919507"/>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51"/>
          <p:cNvSpPr>
            <a:spLocks noGrp="1" noChangeArrowheads="1"/>
          </p:cNvSpPr>
          <p:nvPr>
            <p:ph type="title"/>
          </p:nvPr>
        </p:nvSpPr>
        <p:spPr/>
        <p:txBody>
          <a:bodyPr/>
          <a:lstStyle/>
          <a:p>
            <a:pPr eaLnBrk="1" hangingPunct="1"/>
            <a:r>
              <a:rPr lang="en-GB">
                <a:latin typeface="Arial" charset="0"/>
              </a:rPr>
              <a:t>ODM Element</a:t>
            </a:r>
          </a:p>
        </p:txBody>
      </p:sp>
      <p:sp>
        <p:nvSpPr>
          <p:cNvPr id="107523" name="Foliennummernplatzhalter 3"/>
          <p:cNvSpPr>
            <a:spLocks noGrp="1"/>
          </p:cNvSpPr>
          <p:nvPr>
            <p:ph type="sldNum" sz="quarter" idx="4294967295"/>
          </p:nvPr>
        </p:nvSpPr>
        <p:spPr>
          <a:xfrm>
            <a:off x="7010400" y="6492875"/>
            <a:ext cx="2133600" cy="3460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3C76EFB3-F65C-174F-83FF-030F6CD6D124}" type="slidenum">
              <a:rPr lang="en-US">
                <a:solidFill>
                  <a:srgbClr val="000000"/>
                </a:solidFill>
              </a:rPr>
              <a:pPr eaLnBrk="1" hangingPunct="1"/>
              <a:t>12</a:t>
            </a:fld>
            <a:r>
              <a:rPr lang="en-US">
                <a:solidFill>
                  <a:srgbClr val="000000"/>
                </a:solidFill>
              </a:rPr>
              <a:t> </a:t>
            </a:r>
            <a:br>
              <a:rPr lang="en-US">
                <a:solidFill>
                  <a:srgbClr val="000000"/>
                </a:solidFill>
              </a:rPr>
            </a:br>
            <a:endParaRPr lang="en-US">
              <a:solidFill>
                <a:srgbClr val="000000"/>
              </a:solidFill>
            </a:endParaRPr>
          </a:p>
        </p:txBody>
      </p:sp>
      <p:sp>
        <p:nvSpPr>
          <p:cNvPr id="107524" name="Text Box 2"/>
          <p:cNvSpPr txBox="1">
            <a:spLocks noChangeArrowheads="1"/>
          </p:cNvSpPr>
          <p:nvPr/>
        </p:nvSpPr>
        <p:spPr bwMode="auto">
          <a:xfrm>
            <a:off x="611188" y="1347788"/>
            <a:ext cx="823912" cy="422275"/>
          </a:xfrm>
          <a:prstGeom prst="rect">
            <a:avLst/>
          </a:prstGeom>
          <a:noFill/>
          <a:ln w="254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2000" b="1">
                <a:solidFill>
                  <a:srgbClr val="000000"/>
                </a:solidFill>
                <a:latin typeface="Tahoma" charset="0"/>
                <a:cs typeface="Arial" charset="0"/>
              </a:rPr>
              <a:t>ODM</a:t>
            </a:r>
          </a:p>
        </p:txBody>
      </p:sp>
      <p:sp>
        <p:nvSpPr>
          <p:cNvPr id="107525" name="Text Box 3"/>
          <p:cNvSpPr txBox="1">
            <a:spLocks noChangeArrowheads="1"/>
          </p:cNvSpPr>
          <p:nvPr/>
        </p:nvSpPr>
        <p:spPr bwMode="auto">
          <a:xfrm>
            <a:off x="1835150" y="2060575"/>
            <a:ext cx="927100" cy="406400"/>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2000" b="1">
                <a:solidFill>
                  <a:srgbClr val="000000"/>
                </a:solidFill>
                <a:latin typeface="Tahoma" charset="0"/>
                <a:cs typeface="Arial" charset="0"/>
              </a:rPr>
              <a:t>Study</a:t>
            </a:r>
            <a:endParaRPr lang="en-GB" sz="2000" b="1">
              <a:solidFill>
                <a:srgbClr val="000000"/>
              </a:solidFill>
              <a:latin typeface="Tahoma" charset="0"/>
              <a:cs typeface="Tahoma" charset="0"/>
            </a:endParaRPr>
          </a:p>
        </p:txBody>
      </p:sp>
      <p:cxnSp>
        <p:nvCxnSpPr>
          <p:cNvPr id="107526" name="AutoShape 4"/>
          <p:cNvCxnSpPr>
            <a:cxnSpLocks noChangeShapeType="1"/>
            <a:stCxn id="107524" idx="2"/>
            <a:endCxn id="107525" idx="1"/>
          </p:cNvCxnSpPr>
          <p:nvPr/>
        </p:nvCxnSpPr>
        <p:spPr bwMode="auto">
          <a:xfrm rot="16200000" flipH="1">
            <a:off x="1189038" y="1617663"/>
            <a:ext cx="481012" cy="811212"/>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07527" name="Text Box 5"/>
          <p:cNvSpPr txBox="1">
            <a:spLocks noChangeArrowheads="1"/>
          </p:cNvSpPr>
          <p:nvPr/>
        </p:nvSpPr>
        <p:spPr bwMode="auto">
          <a:xfrm>
            <a:off x="1835150" y="2781300"/>
            <a:ext cx="1611313" cy="406400"/>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2000" b="1">
                <a:solidFill>
                  <a:srgbClr val="000000"/>
                </a:solidFill>
                <a:latin typeface="Tahoma" charset="0"/>
                <a:cs typeface="Arial" charset="0"/>
              </a:rPr>
              <a:t>AdminData</a:t>
            </a:r>
          </a:p>
        </p:txBody>
      </p:sp>
      <p:cxnSp>
        <p:nvCxnSpPr>
          <p:cNvPr id="107528" name="AutoShape 6"/>
          <p:cNvCxnSpPr>
            <a:cxnSpLocks noChangeShapeType="1"/>
            <a:stCxn id="107524" idx="2"/>
            <a:endCxn id="107527" idx="1"/>
          </p:cNvCxnSpPr>
          <p:nvPr/>
        </p:nvCxnSpPr>
        <p:spPr bwMode="auto">
          <a:xfrm rot="16200000" flipH="1">
            <a:off x="828675" y="1978026"/>
            <a:ext cx="1201737" cy="811212"/>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07529" name="Text Box 7"/>
          <p:cNvSpPr txBox="1">
            <a:spLocks noChangeArrowheads="1"/>
          </p:cNvSpPr>
          <p:nvPr/>
        </p:nvSpPr>
        <p:spPr bwMode="auto">
          <a:xfrm>
            <a:off x="6400800" y="3124200"/>
            <a:ext cx="1100138" cy="330200"/>
          </a:xfrm>
          <a:prstGeom prst="rect">
            <a:avLst/>
          </a:prstGeom>
          <a:noFill/>
          <a:ln w="254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FileOID</a:t>
            </a:r>
          </a:p>
        </p:txBody>
      </p:sp>
      <p:cxnSp>
        <p:nvCxnSpPr>
          <p:cNvPr id="107530" name="AutoShape 8"/>
          <p:cNvCxnSpPr>
            <a:cxnSpLocks noChangeShapeType="1"/>
            <a:stCxn id="107524" idx="3"/>
            <a:endCxn id="107531" idx="1"/>
          </p:cNvCxnSpPr>
          <p:nvPr/>
        </p:nvCxnSpPr>
        <p:spPr bwMode="auto">
          <a:xfrm flipV="1">
            <a:off x="1447800" y="1236663"/>
            <a:ext cx="3700463" cy="322262"/>
          </a:xfrm>
          <a:prstGeom prst="bentConnector3">
            <a:avLst>
              <a:gd name="adj1" fmla="val 49806"/>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07531" name="Text Box 9"/>
          <p:cNvSpPr txBox="1">
            <a:spLocks noChangeArrowheads="1"/>
          </p:cNvSpPr>
          <p:nvPr/>
        </p:nvSpPr>
        <p:spPr bwMode="auto">
          <a:xfrm>
            <a:off x="5148263" y="1052513"/>
            <a:ext cx="1317625" cy="366712"/>
          </a:xfrm>
          <a:prstGeom prst="rect">
            <a:avLst/>
          </a:prstGeom>
          <a:gradFill rotWithShape="1">
            <a:gsLst>
              <a:gs pos="0">
                <a:srgbClr val="99CCFF"/>
              </a:gs>
              <a:gs pos="100000">
                <a:schemeClr val="bg1"/>
              </a:gs>
            </a:gsLst>
            <a:lin ang="5400000" scaled="1"/>
          </a:gradFill>
          <a:ln>
            <a:noFill/>
          </a:ln>
          <a:extLst>
            <a:ext uri="{91240B29-F687-4F45-9708-019B960494DF}">
              <a14:hiddenLine xmlns:a14="http://schemas.microsoft.com/office/drawing/2010/main" xmlns="" w="9525">
                <a:solidFill>
                  <a:srgbClr val="000000"/>
                </a:solidFill>
                <a:prstDash val="dash"/>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b="1" i="1">
                <a:solidFill>
                  <a:srgbClr val="000000"/>
                </a:solidFill>
                <a:latin typeface="Tahoma" charset="0"/>
                <a:cs typeface="Arial" charset="0"/>
              </a:rPr>
              <a:t>attributes</a:t>
            </a:r>
          </a:p>
        </p:txBody>
      </p:sp>
      <p:cxnSp>
        <p:nvCxnSpPr>
          <p:cNvPr id="107532" name="AutoShape 10"/>
          <p:cNvCxnSpPr>
            <a:cxnSpLocks noChangeShapeType="1"/>
            <a:stCxn id="107529" idx="1"/>
            <a:endCxn id="107531" idx="2"/>
          </p:cNvCxnSpPr>
          <p:nvPr/>
        </p:nvCxnSpPr>
        <p:spPr bwMode="auto">
          <a:xfrm rot="10800000">
            <a:off x="5807075" y="1419225"/>
            <a:ext cx="581025" cy="1870075"/>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07533" name="Text Box 11"/>
          <p:cNvSpPr txBox="1">
            <a:spLocks noChangeArrowheads="1"/>
          </p:cNvSpPr>
          <p:nvPr/>
        </p:nvSpPr>
        <p:spPr bwMode="auto">
          <a:xfrm>
            <a:off x="1828800" y="4114800"/>
            <a:ext cx="1717675" cy="406400"/>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2000" b="1">
                <a:solidFill>
                  <a:srgbClr val="000000"/>
                </a:solidFill>
                <a:latin typeface="Tahoma" charset="0"/>
                <a:cs typeface="Arial" charset="0"/>
              </a:rPr>
              <a:t>ClinicalData</a:t>
            </a:r>
          </a:p>
        </p:txBody>
      </p:sp>
      <p:sp>
        <p:nvSpPr>
          <p:cNvPr id="107534" name="Text Box 12"/>
          <p:cNvSpPr txBox="1">
            <a:spLocks noChangeArrowheads="1"/>
          </p:cNvSpPr>
          <p:nvPr/>
        </p:nvSpPr>
        <p:spPr bwMode="auto">
          <a:xfrm>
            <a:off x="1828800" y="4835525"/>
            <a:ext cx="1647825" cy="406400"/>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2000" b="1">
                <a:solidFill>
                  <a:srgbClr val="000000"/>
                </a:solidFill>
                <a:latin typeface="Tahoma" charset="0"/>
                <a:cs typeface="Arial" charset="0"/>
              </a:rPr>
              <a:t>Association</a:t>
            </a:r>
          </a:p>
        </p:txBody>
      </p:sp>
      <p:sp>
        <p:nvSpPr>
          <p:cNvPr id="107535" name="Text Box 13"/>
          <p:cNvSpPr txBox="1">
            <a:spLocks noChangeArrowheads="1"/>
          </p:cNvSpPr>
          <p:nvPr/>
        </p:nvSpPr>
        <p:spPr bwMode="auto">
          <a:xfrm>
            <a:off x="1822450" y="5567363"/>
            <a:ext cx="1784350" cy="406400"/>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2000" b="1">
                <a:solidFill>
                  <a:srgbClr val="000000"/>
                </a:solidFill>
                <a:latin typeface="Tahoma" charset="0"/>
                <a:cs typeface="Arial" charset="0"/>
              </a:rPr>
              <a:t>ds:signature</a:t>
            </a:r>
            <a:endParaRPr lang="en-GB" sz="2000" b="1">
              <a:solidFill>
                <a:srgbClr val="000000"/>
              </a:solidFill>
              <a:latin typeface="Tahoma" charset="0"/>
              <a:cs typeface="Tahoma" charset="0"/>
            </a:endParaRPr>
          </a:p>
        </p:txBody>
      </p:sp>
      <p:cxnSp>
        <p:nvCxnSpPr>
          <p:cNvPr id="107536" name="AutoShape 14"/>
          <p:cNvCxnSpPr>
            <a:cxnSpLocks noChangeShapeType="1"/>
            <a:stCxn id="107524" idx="2"/>
            <a:endCxn id="107533" idx="1"/>
          </p:cNvCxnSpPr>
          <p:nvPr/>
        </p:nvCxnSpPr>
        <p:spPr bwMode="auto">
          <a:xfrm rot="16200000" flipH="1">
            <a:off x="158750" y="2647951"/>
            <a:ext cx="2535237" cy="804862"/>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07537" name="AutoShape 15"/>
          <p:cNvCxnSpPr>
            <a:cxnSpLocks noChangeShapeType="1"/>
            <a:stCxn id="107524" idx="2"/>
            <a:endCxn id="107534" idx="1"/>
          </p:cNvCxnSpPr>
          <p:nvPr/>
        </p:nvCxnSpPr>
        <p:spPr bwMode="auto">
          <a:xfrm rot="16200000" flipH="1">
            <a:off x="-201612" y="3008313"/>
            <a:ext cx="3255962" cy="804862"/>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07538" name="AutoShape 16"/>
          <p:cNvCxnSpPr>
            <a:cxnSpLocks noChangeShapeType="1"/>
            <a:stCxn id="107524" idx="2"/>
            <a:endCxn id="107535" idx="1"/>
          </p:cNvCxnSpPr>
          <p:nvPr/>
        </p:nvCxnSpPr>
        <p:spPr bwMode="auto">
          <a:xfrm rot="16200000" flipH="1">
            <a:off x="-570706" y="3377407"/>
            <a:ext cx="3987800" cy="798512"/>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pic>
        <p:nvPicPr>
          <p:cNvPr id="107539" name="Picture 17" descr="cross1"/>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819400" y="2057400"/>
            <a:ext cx="217488" cy="217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7540" name="Picture 18" descr="cross1"/>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505200" y="2819400"/>
            <a:ext cx="217488" cy="217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7541" name="Picture 19" descr="cross1"/>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575050" y="4119563"/>
            <a:ext cx="217488" cy="217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7542" name="Text Box 20"/>
          <p:cNvSpPr txBox="1">
            <a:spLocks noChangeArrowheads="1"/>
          </p:cNvSpPr>
          <p:nvPr/>
        </p:nvSpPr>
        <p:spPr bwMode="auto">
          <a:xfrm>
            <a:off x="6400800" y="3505200"/>
            <a:ext cx="2049463" cy="330200"/>
          </a:xfrm>
          <a:prstGeom prst="rect">
            <a:avLst/>
          </a:prstGeom>
          <a:noFill/>
          <a:ln w="254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CreationDateTime</a:t>
            </a:r>
          </a:p>
        </p:txBody>
      </p:sp>
      <p:cxnSp>
        <p:nvCxnSpPr>
          <p:cNvPr id="107543" name="AutoShape 21"/>
          <p:cNvCxnSpPr>
            <a:cxnSpLocks noChangeShapeType="1"/>
            <a:stCxn id="107542" idx="1"/>
            <a:endCxn id="107531" idx="2"/>
          </p:cNvCxnSpPr>
          <p:nvPr/>
        </p:nvCxnSpPr>
        <p:spPr bwMode="auto">
          <a:xfrm rot="10800000">
            <a:off x="5807075" y="1419225"/>
            <a:ext cx="581025" cy="2251075"/>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pic>
        <p:nvPicPr>
          <p:cNvPr id="107544" name="Picture 22" descr="0toInfinity"/>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362200" y="2514600"/>
            <a:ext cx="3810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7545" name="Picture 23" descr="0toInfinity"/>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048000" y="3200400"/>
            <a:ext cx="3810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7546" name="Picture 24" descr="0toInfinity"/>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117850" y="4576763"/>
            <a:ext cx="3810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7547" name="Picture 25" descr="0toInfinity"/>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117850" y="5262563"/>
            <a:ext cx="3810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7548" name="Picture 26" descr="0toInfinity"/>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194050" y="6024563"/>
            <a:ext cx="3810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7549" name="Picture 27" descr="cross1"/>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498850" y="4805363"/>
            <a:ext cx="217488" cy="217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7550" name="Picture 28" descr="cross1"/>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651250" y="5567363"/>
            <a:ext cx="217488" cy="217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7551" name="Text Box 29"/>
          <p:cNvSpPr txBox="1">
            <a:spLocks noChangeArrowheads="1"/>
          </p:cNvSpPr>
          <p:nvPr/>
        </p:nvSpPr>
        <p:spPr bwMode="auto">
          <a:xfrm>
            <a:off x="6400800" y="1600200"/>
            <a:ext cx="1431925"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Description</a:t>
            </a:r>
          </a:p>
        </p:txBody>
      </p:sp>
      <p:cxnSp>
        <p:nvCxnSpPr>
          <p:cNvPr id="107552" name="AutoShape 30"/>
          <p:cNvCxnSpPr>
            <a:cxnSpLocks noChangeShapeType="1"/>
            <a:stCxn id="107551" idx="1"/>
            <a:endCxn id="107531" idx="2"/>
          </p:cNvCxnSpPr>
          <p:nvPr/>
        </p:nvCxnSpPr>
        <p:spPr bwMode="auto">
          <a:xfrm rot="10800000">
            <a:off x="5807075" y="1419225"/>
            <a:ext cx="593725" cy="33813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07553" name="Text Box 31"/>
          <p:cNvSpPr txBox="1">
            <a:spLocks noChangeArrowheads="1"/>
          </p:cNvSpPr>
          <p:nvPr/>
        </p:nvSpPr>
        <p:spPr bwMode="auto">
          <a:xfrm>
            <a:off x="6400800" y="1981200"/>
            <a:ext cx="1171575" cy="330200"/>
          </a:xfrm>
          <a:prstGeom prst="rect">
            <a:avLst/>
          </a:prstGeom>
          <a:noFill/>
          <a:ln w="254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FileType</a:t>
            </a:r>
          </a:p>
        </p:txBody>
      </p:sp>
      <p:cxnSp>
        <p:nvCxnSpPr>
          <p:cNvPr id="107554" name="AutoShape 32"/>
          <p:cNvCxnSpPr>
            <a:cxnSpLocks noChangeShapeType="1"/>
            <a:stCxn id="107553" idx="1"/>
            <a:endCxn id="107531" idx="2"/>
          </p:cNvCxnSpPr>
          <p:nvPr/>
        </p:nvCxnSpPr>
        <p:spPr bwMode="auto">
          <a:xfrm rot="10800000">
            <a:off x="5807075" y="1419225"/>
            <a:ext cx="581025" cy="727075"/>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07555" name="Text Box 33"/>
          <p:cNvSpPr txBox="1">
            <a:spLocks noChangeArrowheads="1"/>
          </p:cNvSpPr>
          <p:nvPr/>
        </p:nvSpPr>
        <p:spPr bwMode="auto">
          <a:xfrm>
            <a:off x="6400800" y="2362200"/>
            <a:ext cx="1422400"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Granularity</a:t>
            </a:r>
          </a:p>
        </p:txBody>
      </p:sp>
      <p:sp>
        <p:nvSpPr>
          <p:cNvPr id="107556" name="Text Box 34"/>
          <p:cNvSpPr txBox="1">
            <a:spLocks noChangeArrowheads="1"/>
          </p:cNvSpPr>
          <p:nvPr/>
        </p:nvSpPr>
        <p:spPr bwMode="auto">
          <a:xfrm>
            <a:off x="6400800" y="2743200"/>
            <a:ext cx="1135063"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Archival</a:t>
            </a:r>
          </a:p>
        </p:txBody>
      </p:sp>
      <p:cxnSp>
        <p:nvCxnSpPr>
          <p:cNvPr id="107557" name="AutoShape 35"/>
          <p:cNvCxnSpPr>
            <a:cxnSpLocks noChangeShapeType="1"/>
            <a:stCxn id="107555" idx="1"/>
            <a:endCxn id="107531" idx="2"/>
          </p:cNvCxnSpPr>
          <p:nvPr/>
        </p:nvCxnSpPr>
        <p:spPr bwMode="auto">
          <a:xfrm rot="10800000">
            <a:off x="5807075" y="1419225"/>
            <a:ext cx="593725" cy="110013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07558" name="AutoShape 36"/>
          <p:cNvCxnSpPr>
            <a:cxnSpLocks noChangeShapeType="1"/>
            <a:stCxn id="107556" idx="1"/>
            <a:endCxn id="107531" idx="2"/>
          </p:cNvCxnSpPr>
          <p:nvPr/>
        </p:nvCxnSpPr>
        <p:spPr bwMode="auto">
          <a:xfrm rot="10800000">
            <a:off x="5807075" y="1419225"/>
            <a:ext cx="593725" cy="148113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07559" name="Text Box 37"/>
          <p:cNvSpPr txBox="1">
            <a:spLocks noChangeArrowheads="1"/>
          </p:cNvSpPr>
          <p:nvPr/>
        </p:nvSpPr>
        <p:spPr bwMode="auto">
          <a:xfrm>
            <a:off x="6400800" y="3886200"/>
            <a:ext cx="1520825"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PriorFileOID</a:t>
            </a:r>
          </a:p>
        </p:txBody>
      </p:sp>
      <p:sp>
        <p:nvSpPr>
          <p:cNvPr id="107560" name="Text Box 38"/>
          <p:cNvSpPr txBox="1">
            <a:spLocks noChangeArrowheads="1"/>
          </p:cNvSpPr>
          <p:nvPr/>
        </p:nvSpPr>
        <p:spPr bwMode="auto">
          <a:xfrm>
            <a:off x="6400800" y="4267200"/>
            <a:ext cx="1690688"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AsOfDateTime</a:t>
            </a:r>
          </a:p>
        </p:txBody>
      </p:sp>
      <p:cxnSp>
        <p:nvCxnSpPr>
          <p:cNvPr id="107561" name="AutoShape 39"/>
          <p:cNvCxnSpPr>
            <a:cxnSpLocks noChangeShapeType="1"/>
            <a:stCxn id="107559" idx="1"/>
            <a:endCxn id="107531" idx="2"/>
          </p:cNvCxnSpPr>
          <p:nvPr/>
        </p:nvCxnSpPr>
        <p:spPr bwMode="auto">
          <a:xfrm rot="10800000">
            <a:off x="5807075" y="1419225"/>
            <a:ext cx="593725" cy="262413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07562" name="AutoShape 40"/>
          <p:cNvCxnSpPr>
            <a:cxnSpLocks noChangeShapeType="1"/>
            <a:stCxn id="107560" idx="1"/>
            <a:endCxn id="107531" idx="2"/>
          </p:cNvCxnSpPr>
          <p:nvPr/>
        </p:nvCxnSpPr>
        <p:spPr bwMode="auto">
          <a:xfrm rot="10800000">
            <a:off x="5807075" y="1419225"/>
            <a:ext cx="593725" cy="300513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07563" name="Text Box 41"/>
          <p:cNvSpPr txBox="1">
            <a:spLocks noChangeArrowheads="1"/>
          </p:cNvSpPr>
          <p:nvPr/>
        </p:nvSpPr>
        <p:spPr bwMode="auto">
          <a:xfrm>
            <a:off x="6400800" y="4648200"/>
            <a:ext cx="1514475"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ODMVersion</a:t>
            </a:r>
          </a:p>
        </p:txBody>
      </p:sp>
      <p:sp>
        <p:nvSpPr>
          <p:cNvPr id="107564" name="Text Box 42"/>
          <p:cNvSpPr txBox="1">
            <a:spLocks noChangeArrowheads="1"/>
          </p:cNvSpPr>
          <p:nvPr/>
        </p:nvSpPr>
        <p:spPr bwMode="auto">
          <a:xfrm>
            <a:off x="6400800" y="5029200"/>
            <a:ext cx="1325563"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Originator</a:t>
            </a:r>
          </a:p>
        </p:txBody>
      </p:sp>
      <p:cxnSp>
        <p:nvCxnSpPr>
          <p:cNvPr id="107565" name="AutoShape 43"/>
          <p:cNvCxnSpPr>
            <a:cxnSpLocks noChangeShapeType="1"/>
            <a:stCxn id="107563" idx="1"/>
            <a:endCxn id="107531" idx="2"/>
          </p:cNvCxnSpPr>
          <p:nvPr/>
        </p:nvCxnSpPr>
        <p:spPr bwMode="auto">
          <a:xfrm rot="10800000">
            <a:off x="5807075" y="1419225"/>
            <a:ext cx="593725" cy="338613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07566" name="AutoShape 44"/>
          <p:cNvCxnSpPr>
            <a:cxnSpLocks noChangeShapeType="1"/>
            <a:stCxn id="107564" idx="1"/>
            <a:endCxn id="107531" idx="2"/>
          </p:cNvCxnSpPr>
          <p:nvPr/>
        </p:nvCxnSpPr>
        <p:spPr bwMode="auto">
          <a:xfrm rot="10800000">
            <a:off x="5807075" y="1419225"/>
            <a:ext cx="593725" cy="376713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07567" name="Text Box 45"/>
          <p:cNvSpPr txBox="1">
            <a:spLocks noChangeArrowheads="1"/>
          </p:cNvSpPr>
          <p:nvPr/>
        </p:nvSpPr>
        <p:spPr bwMode="auto">
          <a:xfrm>
            <a:off x="6400800" y="5410200"/>
            <a:ext cx="1681163"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SourceSystem</a:t>
            </a:r>
          </a:p>
        </p:txBody>
      </p:sp>
      <p:sp>
        <p:nvSpPr>
          <p:cNvPr id="107568" name="Text Box 46"/>
          <p:cNvSpPr txBox="1">
            <a:spLocks noChangeArrowheads="1"/>
          </p:cNvSpPr>
          <p:nvPr/>
        </p:nvSpPr>
        <p:spPr bwMode="auto">
          <a:xfrm>
            <a:off x="6400800" y="5791200"/>
            <a:ext cx="2355850"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SourceSystemVersion</a:t>
            </a:r>
          </a:p>
        </p:txBody>
      </p:sp>
      <p:sp>
        <p:nvSpPr>
          <p:cNvPr id="107569" name="Text Box 47"/>
          <p:cNvSpPr txBox="1">
            <a:spLocks noChangeArrowheads="1"/>
          </p:cNvSpPr>
          <p:nvPr/>
        </p:nvSpPr>
        <p:spPr bwMode="auto">
          <a:xfrm>
            <a:off x="6400800" y="6172200"/>
            <a:ext cx="630238"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ID</a:t>
            </a:r>
          </a:p>
        </p:txBody>
      </p:sp>
      <p:cxnSp>
        <p:nvCxnSpPr>
          <p:cNvPr id="107570" name="AutoShape 48"/>
          <p:cNvCxnSpPr>
            <a:cxnSpLocks noChangeShapeType="1"/>
            <a:stCxn id="107567" idx="1"/>
            <a:endCxn id="107531" idx="2"/>
          </p:cNvCxnSpPr>
          <p:nvPr/>
        </p:nvCxnSpPr>
        <p:spPr bwMode="auto">
          <a:xfrm rot="10800000">
            <a:off x="5807075" y="1419225"/>
            <a:ext cx="593725" cy="414813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07571" name="AutoShape 49"/>
          <p:cNvCxnSpPr>
            <a:cxnSpLocks noChangeShapeType="1"/>
            <a:stCxn id="107568" idx="1"/>
            <a:endCxn id="107531" idx="2"/>
          </p:cNvCxnSpPr>
          <p:nvPr/>
        </p:nvCxnSpPr>
        <p:spPr bwMode="auto">
          <a:xfrm rot="10800000">
            <a:off x="5807075" y="1419225"/>
            <a:ext cx="593725" cy="452913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07572" name="AutoShape 50"/>
          <p:cNvCxnSpPr>
            <a:cxnSpLocks noChangeShapeType="1"/>
            <a:stCxn id="107569" idx="1"/>
            <a:endCxn id="107531" idx="2"/>
          </p:cNvCxnSpPr>
          <p:nvPr/>
        </p:nvCxnSpPr>
        <p:spPr bwMode="auto">
          <a:xfrm rot="10800000">
            <a:off x="5807075" y="1419225"/>
            <a:ext cx="593725" cy="491013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07573" name="Text Box 52"/>
          <p:cNvSpPr txBox="1">
            <a:spLocks noChangeArrowheads="1"/>
          </p:cNvSpPr>
          <p:nvPr/>
        </p:nvSpPr>
        <p:spPr bwMode="auto">
          <a:xfrm>
            <a:off x="1828800" y="3429000"/>
            <a:ext cx="2084388" cy="406400"/>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2000" b="1">
                <a:solidFill>
                  <a:srgbClr val="000000"/>
                </a:solidFill>
                <a:latin typeface="Tahoma" charset="0"/>
                <a:cs typeface="Arial" charset="0"/>
              </a:rPr>
              <a:t>ReferenceData</a:t>
            </a:r>
          </a:p>
        </p:txBody>
      </p:sp>
      <p:pic>
        <p:nvPicPr>
          <p:cNvPr id="107574" name="Picture 53" descr="cross1"/>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962400" y="3429000"/>
            <a:ext cx="217488" cy="217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7575" name="Picture 54" descr="0toInfinity"/>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505200" y="3886200"/>
            <a:ext cx="3810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07576" name="AutoShape 55"/>
          <p:cNvCxnSpPr>
            <a:cxnSpLocks noChangeShapeType="1"/>
            <a:stCxn id="107524" idx="2"/>
            <a:endCxn id="107573" idx="1"/>
          </p:cNvCxnSpPr>
          <p:nvPr/>
        </p:nvCxnSpPr>
        <p:spPr bwMode="auto">
          <a:xfrm rot="16200000" flipH="1">
            <a:off x="501650" y="2305051"/>
            <a:ext cx="1849437" cy="804862"/>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grpSp>
        <p:nvGrpSpPr>
          <p:cNvPr id="2" name="Group 56"/>
          <p:cNvGrpSpPr>
            <a:grpSpLocks/>
          </p:cNvGrpSpPr>
          <p:nvPr/>
        </p:nvGrpSpPr>
        <p:grpSpPr bwMode="auto">
          <a:xfrm>
            <a:off x="1752600" y="1981200"/>
            <a:ext cx="5029200" cy="685800"/>
            <a:chOff x="1104" y="1248"/>
            <a:chExt cx="3168" cy="432"/>
          </a:xfrm>
        </p:grpSpPr>
        <p:sp>
          <p:nvSpPr>
            <p:cNvPr id="107581" name="Rectangle 57"/>
            <p:cNvSpPr>
              <a:spLocks noChangeArrowheads="1"/>
            </p:cNvSpPr>
            <p:nvPr/>
          </p:nvSpPr>
          <p:spPr bwMode="auto">
            <a:xfrm>
              <a:off x="1104" y="1248"/>
              <a:ext cx="1488" cy="432"/>
            </a:xfrm>
            <a:prstGeom prst="rect">
              <a:avLst/>
            </a:prstGeom>
            <a:noFill/>
            <a:ln w="38100">
              <a:solidFill>
                <a:schemeClr val="accent2"/>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pPr fontAlgn="base">
                <a:spcBef>
                  <a:spcPct val="0"/>
                </a:spcBef>
                <a:spcAft>
                  <a:spcPct val="0"/>
                </a:spcAft>
              </a:pPr>
              <a:endParaRPr lang="de-DE">
                <a:solidFill>
                  <a:srgbClr val="000000"/>
                </a:solidFill>
              </a:endParaRPr>
            </a:p>
          </p:txBody>
        </p:sp>
        <p:sp>
          <p:nvSpPr>
            <p:cNvPr id="107582" name="Text Box 58"/>
            <p:cNvSpPr txBox="1">
              <a:spLocks noChangeArrowheads="1"/>
            </p:cNvSpPr>
            <p:nvPr/>
          </p:nvSpPr>
          <p:spPr bwMode="auto">
            <a:xfrm>
              <a:off x="2592" y="1248"/>
              <a:ext cx="1680" cy="432"/>
            </a:xfrm>
            <a:prstGeom prst="rect">
              <a:avLst/>
            </a:prstGeom>
            <a:solidFill>
              <a:schemeClr val="accent2"/>
            </a:solidFill>
            <a:ln w="38100">
              <a:solidFill>
                <a:schemeClr val="accent2"/>
              </a:solidFill>
              <a:miter lim="800000"/>
              <a:headEnd/>
              <a:tailEnd/>
            </a:ln>
          </p:spPr>
          <p:txBody>
            <a:bodyPr wrap="none"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2400" b="1">
                  <a:solidFill>
                    <a:srgbClr val="FFFFFF"/>
                  </a:solidFill>
                  <a:latin typeface="Tahoma" charset="0"/>
                </a:rPr>
                <a:t>MetaData</a:t>
              </a:r>
            </a:p>
          </p:txBody>
        </p:sp>
      </p:grpSp>
      <p:grpSp>
        <p:nvGrpSpPr>
          <p:cNvPr id="3" name="Group 59"/>
          <p:cNvGrpSpPr>
            <a:grpSpLocks/>
          </p:cNvGrpSpPr>
          <p:nvPr/>
        </p:nvGrpSpPr>
        <p:grpSpPr bwMode="auto">
          <a:xfrm>
            <a:off x="1752600" y="3962400"/>
            <a:ext cx="5029200" cy="685800"/>
            <a:chOff x="1104" y="2496"/>
            <a:chExt cx="3168" cy="432"/>
          </a:xfrm>
        </p:grpSpPr>
        <p:sp>
          <p:nvSpPr>
            <p:cNvPr id="107579" name="Rectangle 60"/>
            <p:cNvSpPr>
              <a:spLocks noChangeArrowheads="1"/>
            </p:cNvSpPr>
            <p:nvPr/>
          </p:nvSpPr>
          <p:spPr bwMode="auto">
            <a:xfrm>
              <a:off x="1104" y="2496"/>
              <a:ext cx="1488" cy="432"/>
            </a:xfrm>
            <a:prstGeom prst="rect">
              <a:avLst/>
            </a:prstGeom>
            <a:noFill/>
            <a:ln w="38100">
              <a:solidFill>
                <a:schemeClr val="accent2"/>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pPr fontAlgn="base">
                <a:spcBef>
                  <a:spcPct val="0"/>
                </a:spcBef>
                <a:spcAft>
                  <a:spcPct val="0"/>
                </a:spcAft>
              </a:pPr>
              <a:endParaRPr lang="de-DE">
                <a:solidFill>
                  <a:srgbClr val="000000"/>
                </a:solidFill>
              </a:endParaRPr>
            </a:p>
          </p:txBody>
        </p:sp>
        <p:sp>
          <p:nvSpPr>
            <p:cNvPr id="107580" name="Text Box 61"/>
            <p:cNvSpPr txBox="1">
              <a:spLocks noChangeArrowheads="1"/>
            </p:cNvSpPr>
            <p:nvPr/>
          </p:nvSpPr>
          <p:spPr bwMode="auto">
            <a:xfrm>
              <a:off x="2592" y="2496"/>
              <a:ext cx="1680" cy="432"/>
            </a:xfrm>
            <a:prstGeom prst="rect">
              <a:avLst/>
            </a:prstGeom>
            <a:solidFill>
              <a:schemeClr val="accent2"/>
            </a:solidFill>
            <a:ln w="38100">
              <a:solidFill>
                <a:schemeClr val="accent2"/>
              </a:solidFill>
              <a:miter lim="800000"/>
              <a:headEnd/>
              <a:tailEnd/>
            </a:ln>
          </p:spPr>
          <p:txBody>
            <a:bodyPr wrap="none"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2400" b="1">
                  <a:solidFill>
                    <a:srgbClr val="FFFFFF"/>
                  </a:solidFill>
                  <a:latin typeface="Tahoma" charset="0"/>
                </a:rPr>
                <a:t>Data &amp; Audit</a:t>
              </a:r>
            </a:p>
          </p:txBody>
        </p:sp>
      </p:grpSp>
    </p:spTree>
    <p:extLst>
      <p:ext uri="{BB962C8B-B14F-4D97-AF65-F5344CB8AC3E}">
        <p14:creationId xmlns:p14="http://schemas.microsoft.com/office/powerpoint/2010/main" xmlns="" val="2522124920"/>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5"/>
          <p:cNvSpPr>
            <a:spLocks noGrp="1" noChangeArrowheads="1"/>
          </p:cNvSpPr>
          <p:nvPr>
            <p:ph type="title"/>
          </p:nvPr>
        </p:nvSpPr>
        <p:spPr>
          <a:xfrm>
            <a:off x="1368426" y="295274"/>
            <a:ext cx="7307262" cy="662408"/>
          </a:xfrm>
        </p:spPr>
        <p:txBody>
          <a:bodyPr/>
          <a:lstStyle/>
          <a:p>
            <a:pPr eaLnBrk="1" hangingPunct="1"/>
            <a:r>
              <a:rPr lang="en-GB" dirty="0" err="1">
                <a:latin typeface="Arial" charset="0"/>
              </a:rPr>
              <a:t>SubjectData</a:t>
            </a:r>
            <a:r>
              <a:rPr lang="en-GB" dirty="0">
                <a:latin typeface="Arial" charset="0"/>
              </a:rPr>
              <a:t> Element</a:t>
            </a:r>
          </a:p>
        </p:txBody>
      </p:sp>
      <p:sp>
        <p:nvSpPr>
          <p:cNvPr id="168963" name="Foliennummernplatzhalter 3"/>
          <p:cNvSpPr>
            <a:spLocks noGrp="1"/>
          </p:cNvSpPr>
          <p:nvPr>
            <p:ph type="sldNum" sz="quarter" idx="4294967295"/>
          </p:nvPr>
        </p:nvSpPr>
        <p:spPr>
          <a:xfrm>
            <a:off x="7010400" y="6640512"/>
            <a:ext cx="2133600" cy="3460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F9885B5-3816-314A-B89B-1D5D5762028C}" type="slidenum">
              <a:rPr lang="en-US">
                <a:solidFill>
                  <a:srgbClr val="000000"/>
                </a:solidFill>
              </a:rPr>
              <a:pPr eaLnBrk="1" hangingPunct="1"/>
              <a:t>13</a:t>
            </a:fld>
            <a:r>
              <a:rPr lang="en-US">
                <a:solidFill>
                  <a:srgbClr val="000000"/>
                </a:solidFill>
              </a:rPr>
              <a:t> </a:t>
            </a:r>
            <a:br>
              <a:rPr lang="en-US">
                <a:solidFill>
                  <a:srgbClr val="000000"/>
                </a:solidFill>
              </a:rPr>
            </a:br>
            <a:endParaRPr lang="en-US">
              <a:solidFill>
                <a:srgbClr val="000000"/>
              </a:solidFill>
            </a:endParaRPr>
          </a:p>
        </p:txBody>
      </p:sp>
      <p:sp>
        <p:nvSpPr>
          <p:cNvPr id="168964" name="Text Box 2"/>
          <p:cNvSpPr txBox="1">
            <a:spLocks noChangeArrowheads="1"/>
          </p:cNvSpPr>
          <p:nvPr/>
        </p:nvSpPr>
        <p:spPr bwMode="auto">
          <a:xfrm>
            <a:off x="141288" y="1057274"/>
            <a:ext cx="1295400"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SubjectData</a:t>
            </a:r>
          </a:p>
        </p:txBody>
      </p:sp>
      <p:cxnSp>
        <p:nvCxnSpPr>
          <p:cNvPr id="168965" name="AutoShape 3"/>
          <p:cNvCxnSpPr>
            <a:cxnSpLocks noChangeShapeType="1"/>
            <a:stCxn id="168964" idx="2"/>
            <a:endCxn id="168966" idx="1"/>
          </p:cNvCxnSpPr>
          <p:nvPr/>
        </p:nvCxnSpPr>
        <p:spPr bwMode="auto">
          <a:xfrm rot="16200000" flipH="1">
            <a:off x="734219" y="1426368"/>
            <a:ext cx="376238" cy="266700"/>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68966" name="Text Box 4"/>
          <p:cNvSpPr txBox="1">
            <a:spLocks noChangeArrowheads="1"/>
          </p:cNvSpPr>
          <p:nvPr/>
        </p:nvSpPr>
        <p:spPr bwMode="auto">
          <a:xfrm>
            <a:off x="1055688" y="1590674"/>
            <a:ext cx="669925"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Audit</a:t>
            </a:r>
          </a:p>
        </p:txBody>
      </p:sp>
      <p:cxnSp>
        <p:nvCxnSpPr>
          <p:cNvPr id="168967" name="AutoShape 10"/>
          <p:cNvCxnSpPr>
            <a:cxnSpLocks noChangeShapeType="1"/>
            <a:stCxn id="168964" idx="2"/>
            <a:endCxn id="168968" idx="1"/>
          </p:cNvCxnSpPr>
          <p:nvPr/>
        </p:nvCxnSpPr>
        <p:spPr bwMode="auto">
          <a:xfrm rot="16200000" flipH="1">
            <a:off x="543719" y="1616868"/>
            <a:ext cx="757238" cy="266700"/>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68968" name="Text Box 11"/>
          <p:cNvSpPr txBox="1">
            <a:spLocks noChangeArrowheads="1"/>
          </p:cNvSpPr>
          <p:nvPr/>
        </p:nvSpPr>
        <p:spPr bwMode="auto">
          <a:xfrm>
            <a:off x="1055688" y="1971674"/>
            <a:ext cx="1065213"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Signature</a:t>
            </a:r>
          </a:p>
        </p:txBody>
      </p:sp>
      <p:sp>
        <p:nvSpPr>
          <p:cNvPr id="168969" name="Text Box 15"/>
          <p:cNvSpPr txBox="1">
            <a:spLocks noChangeArrowheads="1"/>
          </p:cNvSpPr>
          <p:nvPr/>
        </p:nvSpPr>
        <p:spPr bwMode="auto">
          <a:xfrm>
            <a:off x="1055688" y="2352674"/>
            <a:ext cx="1606550"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InvestigatorRef</a:t>
            </a:r>
          </a:p>
        </p:txBody>
      </p:sp>
      <p:sp>
        <p:nvSpPr>
          <p:cNvPr id="168970" name="Text Box 16"/>
          <p:cNvSpPr txBox="1">
            <a:spLocks noChangeArrowheads="1"/>
          </p:cNvSpPr>
          <p:nvPr/>
        </p:nvSpPr>
        <p:spPr bwMode="auto">
          <a:xfrm>
            <a:off x="1055688" y="2733674"/>
            <a:ext cx="844550"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SiteRef</a:t>
            </a:r>
          </a:p>
        </p:txBody>
      </p:sp>
      <p:sp>
        <p:nvSpPr>
          <p:cNvPr id="168971" name="Text Box 17"/>
          <p:cNvSpPr txBox="1">
            <a:spLocks noChangeArrowheads="1"/>
          </p:cNvSpPr>
          <p:nvPr/>
        </p:nvSpPr>
        <p:spPr bwMode="auto">
          <a:xfrm>
            <a:off x="1055688" y="3114674"/>
            <a:ext cx="1187450"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dirty="0">
                <a:solidFill>
                  <a:srgbClr val="000000"/>
                </a:solidFill>
                <a:latin typeface="Tahoma" charset="0"/>
                <a:cs typeface="Arial" charset="0"/>
              </a:rPr>
              <a:t>Annotation</a:t>
            </a:r>
          </a:p>
        </p:txBody>
      </p:sp>
      <p:cxnSp>
        <p:nvCxnSpPr>
          <p:cNvPr id="168972" name="AutoShape 18"/>
          <p:cNvCxnSpPr>
            <a:cxnSpLocks noChangeShapeType="1"/>
            <a:stCxn id="168964" idx="2"/>
            <a:endCxn id="168969" idx="1"/>
          </p:cNvCxnSpPr>
          <p:nvPr/>
        </p:nvCxnSpPr>
        <p:spPr bwMode="auto">
          <a:xfrm rot="16200000" flipH="1">
            <a:off x="353219" y="1807368"/>
            <a:ext cx="1138238" cy="266700"/>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68973" name="AutoShape 19"/>
          <p:cNvCxnSpPr>
            <a:cxnSpLocks noChangeShapeType="1"/>
            <a:stCxn id="168964" idx="2"/>
            <a:endCxn id="168970" idx="1"/>
          </p:cNvCxnSpPr>
          <p:nvPr/>
        </p:nvCxnSpPr>
        <p:spPr bwMode="auto">
          <a:xfrm rot="16200000" flipH="1">
            <a:off x="162719" y="1997868"/>
            <a:ext cx="1519238" cy="266700"/>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68974" name="AutoShape 20"/>
          <p:cNvCxnSpPr>
            <a:cxnSpLocks noChangeShapeType="1"/>
            <a:stCxn id="168964" idx="2"/>
            <a:endCxn id="168971" idx="1"/>
          </p:cNvCxnSpPr>
          <p:nvPr/>
        </p:nvCxnSpPr>
        <p:spPr bwMode="auto">
          <a:xfrm rot="16200000" flipH="1">
            <a:off x="-27781" y="2188368"/>
            <a:ext cx="1900238" cy="266700"/>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68975" name="Text Box 21"/>
          <p:cNvSpPr txBox="1">
            <a:spLocks noChangeArrowheads="1"/>
          </p:cNvSpPr>
          <p:nvPr/>
        </p:nvSpPr>
        <p:spPr bwMode="auto">
          <a:xfrm>
            <a:off x="1055688" y="3724274"/>
            <a:ext cx="1638300"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StudyEventData</a:t>
            </a:r>
          </a:p>
        </p:txBody>
      </p:sp>
      <p:cxnSp>
        <p:nvCxnSpPr>
          <p:cNvPr id="168976" name="AutoShape 22"/>
          <p:cNvCxnSpPr>
            <a:cxnSpLocks noChangeShapeType="1"/>
            <a:stCxn id="168964" idx="2"/>
            <a:endCxn id="168975" idx="1"/>
          </p:cNvCxnSpPr>
          <p:nvPr/>
        </p:nvCxnSpPr>
        <p:spPr bwMode="auto">
          <a:xfrm rot="16200000" flipH="1">
            <a:off x="-332581" y="2493168"/>
            <a:ext cx="2509838" cy="266700"/>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68977" name="Text Box 23"/>
          <p:cNvSpPr txBox="1">
            <a:spLocks noChangeArrowheads="1"/>
          </p:cNvSpPr>
          <p:nvPr/>
        </p:nvSpPr>
        <p:spPr bwMode="auto">
          <a:xfrm>
            <a:off x="3265488" y="4181474"/>
            <a:ext cx="1076325"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FormData</a:t>
            </a:r>
          </a:p>
        </p:txBody>
      </p:sp>
      <p:sp>
        <p:nvSpPr>
          <p:cNvPr id="168978" name="Text Box 24"/>
          <p:cNvSpPr txBox="1">
            <a:spLocks noChangeArrowheads="1"/>
          </p:cNvSpPr>
          <p:nvPr/>
        </p:nvSpPr>
        <p:spPr bwMode="auto">
          <a:xfrm>
            <a:off x="5018088" y="5553074"/>
            <a:ext cx="1597025"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ItemGroupData</a:t>
            </a:r>
          </a:p>
        </p:txBody>
      </p:sp>
      <p:sp>
        <p:nvSpPr>
          <p:cNvPr id="168979" name="Text Box 25"/>
          <p:cNvSpPr txBox="1">
            <a:spLocks noChangeArrowheads="1"/>
          </p:cNvSpPr>
          <p:nvPr/>
        </p:nvSpPr>
        <p:spPr bwMode="auto">
          <a:xfrm>
            <a:off x="7532688" y="6238874"/>
            <a:ext cx="1052513"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ItemData</a:t>
            </a:r>
          </a:p>
        </p:txBody>
      </p:sp>
      <p:cxnSp>
        <p:nvCxnSpPr>
          <p:cNvPr id="168980" name="AutoShape 26"/>
          <p:cNvCxnSpPr>
            <a:cxnSpLocks noChangeShapeType="1"/>
            <a:stCxn id="168978" idx="3"/>
            <a:endCxn id="168979" idx="1"/>
          </p:cNvCxnSpPr>
          <p:nvPr/>
        </p:nvCxnSpPr>
        <p:spPr bwMode="auto">
          <a:xfrm>
            <a:off x="6615113" y="5710237"/>
            <a:ext cx="917575" cy="685800"/>
          </a:xfrm>
          <a:prstGeom prst="bentConnector3">
            <a:avLst>
              <a:gd name="adj1" fmla="val 50000"/>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68981" name="AutoShape 27"/>
          <p:cNvCxnSpPr>
            <a:cxnSpLocks noChangeShapeType="1"/>
            <a:stCxn id="168977" idx="3"/>
            <a:endCxn id="168978" idx="1"/>
          </p:cNvCxnSpPr>
          <p:nvPr/>
        </p:nvCxnSpPr>
        <p:spPr bwMode="auto">
          <a:xfrm>
            <a:off x="4341813" y="4338637"/>
            <a:ext cx="676275" cy="1371600"/>
          </a:xfrm>
          <a:prstGeom prst="bentConnector3">
            <a:avLst>
              <a:gd name="adj1" fmla="val 50000"/>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68982" name="AutoShape 28"/>
          <p:cNvCxnSpPr>
            <a:cxnSpLocks noChangeShapeType="1"/>
            <a:stCxn id="168975" idx="3"/>
            <a:endCxn id="168977" idx="1"/>
          </p:cNvCxnSpPr>
          <p:nvPr/>
        </p:nvCxnSpPr>
        <p:spPr bwMode="auto">
          <a:xfrm>
            <a:off x="2693988" y="3881437"/>
            <a:ext cx="571500" cy="457200"/>
          </a:xfrm>
          <a:prstGeom prst="bentConnector3">
            <a:avLst>
              <a:gd name="adj1" fmla="val 50000"/>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68983" name="AutoShape 29"/>
          <p:cNvCxnSpPr>
            <a:cxnSpLocks noChangeShapeType="1"/>
            <a:stCxn id="168977" idx="3"/>
            <a:endCxn id="168984" idx="1"/>
          </p:cNvCxnSpPr>
          <p:nvPr/>
        </p:nvCxnSpPr>
        <p:spPr bwMode="auto">
          <a:xfrm flipV="1">
            <a:off x="4341813" y="3957637"/>
            <a:ext cx="676275" cy="381000"/>
          </a:xfrm>
          <a:prstGeom prst="bentConnector3">
            <a:avLst>
              <a:gd name="adj1" fmla="val 50000"/>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68984" name="Text Box 30"/>
          <p:cNvSpPr txBox="1">
            <a:spLocks noChangeArrowheads="1"/>
          </p:cNvSpPr>
          <p:nvPr/>
        </p:nvSpPr>
        <p:spPr bwMode="auto">
          <a:xfrm>
            <a:off x="5018088" y="3800474"/>
            <a:ext cx="669925"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Audit</a:t>
            </a:r>
          </a:p>
        </p:txBody>
      </p:sp>
      <p:cxnSp>
        <p:nvCxnSpPr>
          <p:cNvPr id="168985" name="AutoShape 31"/>
          <p:cNvCxnSpPr>
            <a:cxnSpLocks noChangeShapeType="1"/>
            <a:stCxn id="168977" idx="3"/>
            <a:endCxn id="168986" idx="1"/>
          </p:cNvCxnSpPr>
          <p:nvPr/>
        </p:nvCxnSpPr>
        <p:spPr bwMode="auto">
          <a:xfrm>
            <a:off x="4341813" y="4338637"/>
            <a:ext cx="676275" cy="0"/>
          </a:xfrm>
          <a:prstGeom prst="straightConnector1">
            <a:avLst/>
          </a:prstGeom>
          <a:noFill/>
          <a:ln w="38100">
            <a:solidFill>
              <a:srgbClr val="99CCFF"/>
            </a:solidFill>
            <a:round/>
            <a:headEnd/>
            <a:tailEnd/>
          </a:ln>
          <a:extLst>
            <a:ext uri="{909E8E84-426E-40DD-AFC4-6F175D3DCCD1}">
              <a14:hiddenFill xmlns:a14="http://schemas.microsoft.com/office/drawing/2010/main" xmlns="">
                <a:noFill/>
              </a14:hiddenFill>
            </a:ext>
          </a:extLst>
        </p:spPr>
      </p:cxnSp>
      <p:sp>
        <p:nvSpPr>
          <p:cNvPr id="168986" name="Text Box 32"/>
          <p:cNvSpPr txBox="1">
            <a:spLocks noChangeArrowheads="1"/>
          </p:cNvSpPr>
          <p:nvPr/>
        </p:nvSpPr>
        <p:spPr bwMode="auto">
          <a:xfrm>
            <a:off x="5018088" y="4181474"/>
            <a:ext cx="1065213"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Signature</a:t>
            </a:r>
          </a:p>
        </p:txBody>
      </p:sp>
      <p:sp>
        <p:nvSpPr>
          <p:cNvPr id="168987" name="Text Box 33"/>
          <p:cNvSpPr txBox="1">
            <a:spLocks noChangeArrowheads="1"/>
          </p:cNvSpPr>
          <p:nvPr/>
        </p:nvSpPr>
        <p:spPr bwMode="auto">
          <a:xfrm>
            <a:off x="5018088" y="4943474"/>
            <a:ext cx="1187450"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Annotation</a:t>
            </a:r>
          </a:p>
        </p:txBody>
      </p:sp>
      <p:cxnSp>
        <p:nvCxnSpPr>
          <p:cNvPr id="168988" name="AutoShape 35"/>
          <p:cNvCxnSpPr>
            <a:cxnSpLocks noChangeShapeType="1"/>
            <a:stCxn id="168977" idx="3"/>
            <a:endCxn id="168987" idx="1"/>
          </p:cNvCxnSpPr>
          <p:nvPr/>
        </p:nvCxnSpPr>
        <p:spPr bwMode="auto">
          <a:xfrm>
            <a:off x="4341813" y="4338637"/>
            <a:ext cx="676275" cy="762000"/>
          </a:xfrm>
          <a:prstGeom prst="bentConnector3">
            <a:avLst>
              <a:gd name="adj1" fmla="val 50000"/>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68989" name="AutoShape 37"/>
          <p:cNvCxnSpPr>
            <a:cxnSpLocks noChangeShapeType="1"/>
            <a:stCxn id="168975" idx="3"/>
            <a:endCxn id="168990" idx="1"/>
          </p:cNvCxnSpPr>
          <p:nvPr/>
        </p:nvCxnSpPr>
        <p:spPr bwMode="auto">
          <a:xfrm flipV="1">
            <a:off x="2693988" y="2967037"/>
            <a:ext cx="571500" cy="914400"/>
          </a:xfrm>
          <a:prstGeom prst="bentConnector3">
            <a:avLst>
              <a:gd name="adj1" fmla="val 50000"/>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68990" name="Text Box 38"/>
          <p:cNvSpPr txBox="1">
            <a:spLocks noChangeArrowheads="1"/>
          </p:cNvSpPr>
          <p:nvPr/>
        </p:nvSpPr>
        <p:spPr bwMode="auto">
          <a:xfrm>
            <a:off x="3265488" y="2809874"/>
            <a:ext cx="669925"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Audit</a:t>
            </a:r>
          </a:p>
        </p:txBody>
      </p:sp>
      <p:cxnSp>
        <p:nvCxnSpPr>
          <p:cNvPr id="168991" name="AutoShape 39"/>
          <p:cNvCxnSpPr>
            <a:cxnSpLocks noChangeShapeType="1"/>
            <a:stCxn id="168975" idx="3"/>
            <a:endCxn id="168992" idx="1"/>
          </p:cNvCxnSpPr>
          <p:nvPr/>
        </p:nvCxnSpPr>
        <p:spPr bwMode="auto">
          <a:xfrm flipV="1">
            <a:off x="2693988" y="3348037"/>
            <a:ext cx="571500" cy="533400"/>
          </a:xfrm>
          <a:prstGeom prst="bentConnector3">
            <a:avLst>
              <a:gd name="adj1" fmla="val 50000"/>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68992" name="Text Box 40"/>
          <p:cNvSpPr txBox="1">
            <a:spLocks noChangeArrowheads="1"/>
          </p:cNvSpPr>
          <p:nvPr/>
        </p:nvSpPr>
        <p:spPr bwMode="auto">
          <a:xfrm>
            <a:off x="3265488" y="3190874"/>
            <a:ext cx="1065213"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Signature</a:t>
            </a:r>
          </a:p>
        </p:txBody>
      </p:sp>
      <p:cxnSp>
        <p:nvCxnSpPr>
          <p:cNvPr id="168993" name="AutoShape 41"/>
          <p:cNvCxnSpPr>
            <a:cxnSpLocks noChangeShapeType="1"/>
            <a:stCxn id="168975" idx="3"/>
            <a:endCxn id="168994" idx="1"/>
          </p:cNvCxnSpPr>
          <p:nvPr/>
        </p:nvCxnSpPr>
        <p:spPr bwMode="auto">
          <a:xfrm flipV="1">
            <a:off x="2693988" y="3729037"/>
            <a:ext cx="571500" cy="152400"/>
          </a:xfrm>
          <a:prstGeom prst="bentConnector3">
            <a:avLst>
              <a:gd name="adj1" fmla="val 50000"/>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68994" name="Text Box 42"/>
          <p:cNvSpPr txBox="1">
            <a:spLocks noChangeArrowheads="1"/>
          </p:cNvSpPr>
          <p:nvPr/>
        </p:nvSpPr>
        <p:spPr bwMode="auto">
          <a:xfrm>
            <a:off x="3265488" y="3571874"/>
            <a:ext cx="1187450"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Annotation</a:t>
            </a:r>
          </a:p>
        </p:txBody>
      </p:sp>
      <p:sp>
        <p:nvSpPr>
          <p:cNvPr id="168995" name="Text Box 43"/>
          <p:cNvSpPr txBox="1">
            <a:spLocks noChangeArrowheads="1"/>
          </p:cNvSpPr>
          <p:nvPr/>
        </p:nvSpPr>
        <p:spPr bwMode="auto">
          <a:xfrm>
            <a:off x="5018088" y="4562474"/>
            <a:ext cx="1776413"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ArchiveLayoutRef</a:t>
            </a:r>
          </a:p>
        </p:txBody>
      </p:sp>
      <p:cxnSp>
        <p:nvCxnSpPr>
          <p:cNvPr id="168996" name="AutoShape 44"/>
          <p:cNvCxnSpPr>
            <a:cxnSpLocks noChangeShapeType="1"/>
            <a:stCxn id="168977" idx="3"/>
            <a:endCxn id="168995" idx="1"/>
          </p:cNvCxnSpPr>
          <p:nvPr/>
        </p:nvCxnSpPr>
        <p:spPr bwMode="auto">
          <a:xfrm>
            <a:off x="4341813" y="4338637"/>
            <a:ext cx="676275" cy="381000"/>
          </a:xfrm>
          <a:prstGeom prst="bentConnector3">
            <a:avLst>
              <a:gd name="adj1" fmla="val 50000"/>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68997" name="Text Box 45"/>
          <p:cNvSpPr txBox="1">
            <a:spLocks noChangeArrowheads="1"/>
          </p:cNvSpPr>
          <p:nvPr/>
        </p:nvSpPr>
        <p:spPr bwMode="auto">
          <a:xfrm>
            <a:off x="7532688" y="4867274"/>
            <a:ext cx="669925"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Audit</a:t>
            </a:r>
          </a:p>
        </p:txBody>
      </p:sp>
      <p:sp>
        <p:nvSpPr>
          <p:cNvPr id="168998" name="Text Box 46"/>
          <p:cNvSpPr txBox="1">
            <a:spLocks noChangeArrowheads="1"/>
          </p:cNvSpPr>
          <p:nvPr/>
        </p:nvSpPr>
        <p:spPr bwMode="auto">
          <a:xfrm>
            <a:off x="7532688" y="5248274"/>
            <a:ext cx="1065213"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Signature</a:t>
            </a:r>
          </a:p>
        </p:txBody>
      </p:sp>
      <p:sp>
        <p:nvSpPr>
          <p:cNvPr id="168999" name="Text Box 47"/>
          <p:cNvSpPr txBox="1">
            <a:spLocks noChangeArrowheads="1"/>
          </p:cNvSpPr>
          <p:nvPr/>
        </p:nvSpPr>
        <p:spPr bwMode="auto">
          <a:xfrm>
            <a:off x="7532688" y="5629274"/>
            <a:ext cx="1187450"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Annotation</a:t>
            </a:r>
          </a:p>
        </p:txBody>
      </p:sp>
      <p:cxnSp>
        <p:nvCxnSpPr>
          <p:cNvPr id="169000" name="AutoShape 48"/>
          <p:cNvCxnSpPr>
            <a:cxnSpLocks noChangeShapeType="1"/>
            <a:stCxn id="168978" idx="3"/>
            <a:endCxn id="168999" idx="1"/>
          </p:cNvCxnSpPr>
          <p:nvPr/>
        </p:nvCxnSpPr>
        <p:spPr bwMode="auto">
          <a:xfrm>
            <a:off x="6615113" y="5710237"/>
            <a:ext cx="917575" cy="76200"/>
          </a:xfrm>
          <a:prstGeom prst="bentConnector3">
            <a:avLst>
              <a:gd name="adj1" fmla="val 50000"/>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69001" name="AutoShape 49"/>
          <p:cNvCxnSpPr>
            <a:cxnSpLocks noChangeShapeType="1"/>
            <a:stCxn id="168978" idx="3"/>
            <a:endCxn id="168998" idx="1"/>
          </p:cNvCxnSpPr>
          <p:nvPr/>
        </p:nvCxnSpPr>
        <p:spPr bwMode="auto">
          <a:xfrm flipV="1">
            <a:off x="6615113" y="5405437"/>
            <a:ext cx="917575" cy="304800"/>
          </a:xfrm>
          <a:prstGeom prst="bentConnector3">
            <a:avLst>
              <a:gd name="adj1" fmla="val 50000"/>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69002" name="AutoShape 50"/>
          <p:cNvCxnSpPr>
            <a:cxnSpLocks noChangeShapeType="1"/>
            <a:stCxn id="168978" idx="3"/>
            <a:endCxn id="168997" idx="1"/>
          </p:cNvCxnSpPr>
          <p:nvPr/>
        </p:nvCxnSpPr>
        <p:spPr bwMode="auto">
          <a:xfrm flipV="1">
            <a:off x="6615113" y="5024437"/>
            <a:ext cx="917575" cy="685800"/>
          </a:xfrm>
          <a:prstGeom prst="bentConnector3">
            <a:avLst>
              <a:gd name="adj1" fmla="val 50000"/>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pic>
        <p:nvPicPr>
          <p:cNvPr id="169003" name="Picture 51" descr="0toInfinity"/>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893888" y="3495674"/>
            <a:ext cx="3810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9004" name="Picture 52" descr="0toInfinity"/>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351088" y="4105274"/>
            <a:ext cx="3810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9005" name="Picture 53" descr="0toInfinity"/>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951288" y="4562474"/>
            <a:ext cx="3810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9006" name="Picture 54" descr="0toInfinity"/>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103688" y="3952874"/>
            <a:ext cx="3810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9007" name="Picture 55" descr="0toInfinity"/>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237288" y="5934074"/>
            <a:ext cx="3810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9008" name="Picture 56" descr="0toInfinity"/>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856288" y="5324474"/>
            <a:ext cx="3810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9009" name="Picture 57" descr="0toInfinity"/>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142288" y="6619874"/>
            <a:ext cx="3810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9010" name="Picture 58" descr="0toInfinity"/>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8294688" y="6010274"/>
            <a:ext cx="3810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9011" name="Text Box 59"/>
          <p:cNvSpPr txBox="1">
            <a:spLocks noChangeArrowheads="1"/>
          </p:cNvSpPr>
          <p:nvPr/>
        </p:nvSpPr>
        <p:spPr bwMode="auto">
          <a:xfrm>
            <a:off x="4948238" y="1465262"/>
            <a:ext cx="1071563" cy="304800"/>
          </a:xfrm>
          <a:prstGeom prst="rect">
            <a:avLst/>
          </a:prstGeom>
          <a:gradFill rotWithShape="1">
            <a:gsLst>
              <a:gs pos="0">
                <a:srgbClr val="99CCFF"/>
              </a:gs>
              <a:gs pos="100000">
                <a:schemeClr val="bg1"/>
              </a:gs>
            </a:gsLst>
            <a:lin ang="5400000" scaled="1"/>
          </a:gradFill>
          <a:ln>
            <a:noFill/>
          </a:ln>
          <a:extLst>
            <a:ext uri="{91240B29-F687-4F45-9708-019B960494DF}">
              <a14:hiddenLine xmlns:a14="http://schemas.microsoft.com/office/drawing/2010/main" xmlns="" w="9525">
                <a:solidFill>
                  <a:srgbClr val="000000"/>
                </a:solidFill>
                <a:prstDash val="dash"/>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i="1">
                <a:solidFill>
                  <a:srgbClr val="000000"/>
                </a:solidFill>
                <a:latin typeface="Tahoma" charset="0"/>
                <a:cs typeface="Arial" charset="0"/>
              </a:rPr>
              <a:t>attributes</a:t>
            </a:r>
          </a:p>
        </p:txBody>
      </p:sp>
      <p:sp>
        <p:nvSpPr>
          <p:cNvPr id="169012" name="Text Box 62"/>
          <p:cNvSpPr txBox="1">
            <a:spLocks noChangeArrowheads="1"/>
          </p:cNvSpPr>
          <p:nvPr/>
        </p:nvSpPr>
        <p:spPr bwMode="auto">
          <a:xfrm>
            <a:off x="5856288" y="2352674"/>
            <a:ext cx="1890713"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TransactionType</a:t>
            </a:r>
          </a:p>
        </p:txBody>
      </p:sp>
      <p:cxnSp>
        <p:nvCxnSpPr>
          <p:cNvPr id="169013" name="AutoShape 63"/>
          <p:cNvCxnSpPr>
            <a:cxnSpLocks noChangeShapeType="1"/>
            <a:stCxn id="169012" idx="1"/>
            <a:endCxn id="169011" idx="2"/>
          </p:cNvCxnSpPr>
          <p:nvPr/>
        </p:nvCxnSpPr>
        <p:spPr bwMode="auto">
          <a:xfrm rot="10800000">
            <a:off x="5484813" y="1770062"/>
            <a:ext cx="371475" cy="739775"/>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69014" name="Text Box 64"/>
          <p:cNvSpPr txBox="1">
            <a:spLocks noChangeArrowheads="1"/>
          </p:cNvSpPr>
          <p:nvPr/>
        </p:nvSpPr>
        <p:spPr bwMode="auto">
          <a:xfrm>
            <a:off x="5856288" y="1897062"/>
            <a:ext cx="1436688" cy="330200"/>
          </a:xfrm>
          <a:prstGeom prst="rect">
            <a:avLst/>
          </a:prstGeom>
          <a:noFill/>
          <a:ln w="254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SubjectKey</a:t>
            </a:r>
          </a:p>
        </p:txBody>
      </p:sp>
      <p:cxnSp>
        <p:nvCxnSpPr>
          <p:cNvPr id="169015" name="AutoShape 65"/>
          <p:cNvCxnSpPr>
            <a:cxnSpLocks noChangeShapeType="1"/>
            <a:stCxn id="169014" idx="1"/>
            <a:endCxn id="169011" idx="2"/>
          </p:cNvCxnSpPr>
          <p:nvPr/>
        </p:nvCxnSpPr>
        <p:spPr bwMode="auto">
          <a:xfrm rot="10800000">
            <a:off x="5484813" y="1770062"/>
            <a:ext cx="358775" cy="292100"/>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69016" name="AutoShape 66"/>
          <p:cNvCxnSpPr>
            <a:cxnSpLocks noChangeShapeType="1"/>
            <a:stCxn id="169011" idx="1"/>
            <a:endCxn id="168964" idx="3"/>
          </p:cNvCxnSpPr>
          <p:nvPr/>
        </p:nvCxnSpPr>
        <p:spPr bwMode="auto">
          <a:xfrm rot="10800000">
            <a:off x="1436688" y="1214437"/>
            <a:ext cx="3511550" cy="403225"/>
          </a:xfrm>
          <a:prstGeom prst="bentConnector3">
            <a:avLst>
              <a:gd name="adj1" fmla="val 50000"/>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pic>
        <p:nvPicPr>
          <p:cNvPr id="169017" name="Picture 67" descr="cross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274888" y="3114674"/>
            <a:ext cx="190500" cy="190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9018" name="Picture 68" descr="cross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484688" y="3571874"/>
            <a:ext cx="190500" cy="190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9019" name="Picture 69" descr="cross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741488" y="1590674"/>
            <a:ext cx="190500" cy="190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9020" name="Picture 70" descr="cross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6237288" y="4943474"/>
            <a:ext cx="190500" cy="190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9021" name="Picture 71" descr="cross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8751888" y="5629274"/>
            <a:ext cx="190500" cy="190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9022" name="Picture 72" descr="cross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122488" y="1971674"/>
            <a:ext cx="190500" cy="190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9023" name="Picture 73" descr="cross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951288" y="2809874"/>
            <a:ext cx="190500" cy="190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9024" name="Picture 74" descr="cross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332288" y="3190874"/>
            <a:ext cx="190500" cy="190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9025" name="Picture 75" descr="cross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703888" y="3800474"/>
            <a:ext cx="190500" cy="190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9026" name="Picture 76" descr="cross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6084888" y="4181474"/>
            <a:ext cx="190500" cy="190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9027" name="Picture 77" descr="cross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8218488" y="4867274"/>
            <a:ext cx="190500" cy="190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9028" name="Picture 78" descr="cross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8599488" y="5248274"/>
            <a:ext cx="190500" cy="190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703497462"/>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5"/>
          <p:cNvSpPr>
            <a:spLocks noGrp="1" noChangeArrowheads="1"/>
          </p:cNvSpPr>
          <p:nvPr>
            <p:ph type="title"/>
          </p:nvPr>
        </p:nvSpPr>
        <p:spPr>
          <a:xfrm>
            <a:off x="1379537" y="532083"/>
            <a:ext cx="7307262" cy="569818"/>
          </a:xfrm>
        </p:spPr>
        <p:txBody>
          <a:bodyPr>
            <a:normAutofit fontScale="90000"/>
          </a:bodyPr>
          <a:lstStyle/>
          <a:p>
            <a:pPr eaLnBrk="1" hangingPunct="1"/>
            <a:r>
              <a:rPr lang="en-GB" dirty="0" err="1">
                <a:latin typeface="Arial" charset="0"/>
              </a:rPr>
              <a:t>AuditRecord</a:t>
            </a:r>
            <a:r>
              <a:rPr lang="en-GB" dirty="0">
                <a:latin typeface="Arial" charset="0"/>
              </a:rPr>
              <a:t> Element</a:t>
            </a:r>
          </a:p>
        </p:txBody>
      </p:sp>
      <p:sp>
        <p:nvSpPr>
          <p:cNvPr id="196611" name="Foliennummernplatzhalter 3"/>
          <p:cNvSpPr>
            <a:spLocks noGrp="1"/>
          </p:cNvSpPr>
          <p:nvPr>
            <p:ph type="sldNum" sz="quarter" idx="4294967295"/>
          </p:nvPr>
        </p:nvSpPr>
        <p:spPr>
          <a:xfrm>
            <a:off x="7010399" y="6816725"/>
            <a:ext cx="2133600" cy="3460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5D11CAF3-DA2B-D340-97B0-AB940E748238}" type="slidenum">
              <a:rPr lang="en-US">
                <a:solidFill>
                  <a:srgbClr val="000000"/>
                </a:solidFill>
              </a:rPr>
              <a:pPr eaLnBrk="1" hangingPunct="1"/>
              <a:t>14</a:t>
            </a:fld>
            <a:r>
              <a:rPr lang="en-US">
                <a:solidFill>
                  <a:srgbClr val="000000"/>
                </a:solidFill>
              </a:rPr>
              <a:t> </a:t>
            </a:r>
            <a:br>
              <a:rPr lang="en-US">
                <a:solidFill>
                  <a:srgbClr val="000000"/>
                </a:solidFill>
              </a:rPr>
            </a:br>
            <a:endParaRPr lang="en-US">
              <a:solidFill>
                <a:srgbClr val="000000"/>
              </a:solidFill>
            </a:endParaRPr>
          </a:p>
        </p:txBody>
      </p:sp>
      <p:sp>
        <p:nvSpPr>
          <p:cNvPr id="196612" name="Text Box 2"/>
          <p:cNvSpPr txBox="1">
            <a:spLocks noChangeArrowheads="1"/>
          </p:cNvSpPr>
          <p:nvPr/>
        </p:nvSpPr>
        <p:spPr bwMode="auto">
          <a:xfrm>
            <a:off x="288924" y="1162050"/>
            <a:ext cx="1052513"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ItemData</a:t>
            </a:r>
          </a:p>
        </p:txBody>
      </p:sp>
      <p:cxnSp>
        <p:nvCxnSpPr>
          <p:cNvPr id="196613" name="AutoShape 3"/>
          <p:cNvCxnSpPr>
            <a:cxnSpLocks noChangeShapeType="1"/>
            <a:stCxn id="196612" idx="2"/>
            <a:endCxn id="196614" idx="1"/>
          </p:cNvCxnSpPr>
          <p:nvPr/>
        </p:nvCxnSpPr>
        <p:spPr bwMode="auto">
          <a:xfrm rot="16200000" flipH="1">
            <a:off x="372268" y="1920081"/>
            <a:ext cx="1062038" cy="174625"/>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96614" name="Text Box 4"/>
          <p:cNvSpPr txBox="1">
            <a:spLocks noChangeArrowheads="1"/>
          </p:cNvSpPr>
          <p:nvPr/>
        </p:nvSpPr>
        <p:spPr bwMode="auto">
          <a:xfrm>
            <a:off x="990599" y="2381250"/>
            <a:ext cx="1296988"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AuditRecord</a:t>
            </a:r>
          </a:p>
        </p:txBody>
      </p:sp>
      <p:cxnSp>
        <p:nvCxnSpPr>
          <p:cNvPr id="196615" name="AutoShape 6"/>
          <p:cNvCxnSpPr>
            <a:cxnSpLocks noChangeShapeType="1"/>
            <a:stCxn id="196612" idx="2"/>
            <a:endCxn id="196616" idx="1"/>
          </p:cNvCxnSpPr>
          <p:nvPr/>
        </p:nvCxnSpPr>
        <p:spPr bwMode="auto">
          <a:xfrm rot="16200000" flipH="1">
            <a:off x="-1103313" y="3395662"/>
            <a:ext cx="4083050" cy="244475"/>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96616" name="Text Box 7"/>
          <p:cNvSpPr txBox="1">
            <a:spLocks noChangeArrowheads="1"/>
          </p:cNvSpPr>
          <p:nvPr/>
        </p:nvSpPr>
        <p:spPr bwMode="auto">
          <a:xfrm>
            <a:off x="1060449" y="5402263"/>
            <a:ext cx="1065213"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Signature</a:t>
            </a:r>
          </a:p>
        </p:txBody>
      </p:sp>
      <p:sp>
        <p:nvSpPr>
          <p:cNvPr id="196617" name="Text Box 8"/>
          <p:cNvSpPr txBox="1">
            <a:spLocks noChangeArrowheads="1"/>
          </p:cNvSpPr>
          <p:nvPr/>
        </p:nvSpPr>
        <p:spPr bwMode="auto">
          <a:xfrm>
            <a:off x="1060449" y="5783263"/>
            <a:ext cx="2098675"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MeasurementUnitRef</a:t>
            </a:r>
          </a:p>
        </p:txBody>
      </p:sp>
      <p:sp>
        <p:nvSpPr>
          <p:cNvPr id="196618" name="Text Box 9"/>
          <p:cNvSpPr txBox="1">
            <a:spLocks noChangeArrowheads="1"/>
          </p:cNvSpPr>
          <p:nvPr/>
        </p:nvSpPr>
        <p:spPr bwMode="auto">
          <a:xfrm>
            <a:off x="1060449" y="6164263"/>
            <a:ext cx="1187450"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Annotation</a:t>
            </a:r>
          </a:p>
        </p:txBody>
      </p:sp>
      <p:cxnSp>
        <p:nvCxnSpPr>
          <p:cNvPr id="196619" name="AutoShape 10"/>
          <p:cNvCxnSpPr>
            <a:cxnSpLocks noChangeShapeType="1"/>
            <a:stCxn id="196612" idx="2"/>
            <a:endCxn id="196617" idx="1"/>
          </p:cNvCxnSpPr>
          <p:nvPr/>
        </p:nvCxnSpPr>
        <p:spPr bwMode="auto">
          <a:xfrm rot="16200000" flipH="1">
            <a:off x="-1293813" y="3586162"/>
            <a:ext cx="4464050" cy="244475"/>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96620" name="AutoShape 11"/>
          <p:cNvCxnSpPr>
            <a:cxnSpLocks noChangeShapeType="1"/>
            <a:stCxn id="196612" idx="2"/>
            <a:endCxn id="196618" idx="1"/>
          </p:cNvCxnSpPr>
          <p:nvPr/>
        </p:nvCxnSpPr>
        <p:spPr bwMode="auto">
          <a:xfrm rot="16200000" flipH="1">
            <a:off x="-1484313" y="3776662"/>
            <a:ext cx="4845050" cy="244475"/>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pic>
        <p:nvPicPr>
          <p:cNvPr id="196621" name="Picture 12" descr="0toInfinity"/>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898649" y="6545263"/>
            <a:ext cx="3810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6622" name="Text Box 13"/>
          <p:cNvSpPr txBox="1">
            <a:spLocks noChangeArrowheads="1"/>
          </p:cNvSpPr>
          <p:nvPr/>
        </p:nvSpPr>
        <p:spPr bwMode="auto">
          <a:xfrm>
            <a:off x="5943599" y="1314450"/>
            <a:ext cx="1071563" cy="304800"/>
          </a:xfrm>
          <a:prstGeom prst="rect">
            <a:avLst/>
          </a:prstGeom>
          <a:gradFill rotWithShape="1">
            <a:gsLst>
              <a:gs pos="0">
                <a:srgbClr val="99CCFF"/>
              </a:gs>
              <a:gs pos="100000">
                <a:schemeClr val="bg1"/>
              </a:gs>
            </a:gsLst>
            <a:lin ang="5400000" scaled="1"/>
          </a:gradFill>
          <a:ln>
            <a:noFill/>
          </a:ln>
          <a:extLst>
            <a:ext uri="{91240B29-F687-4F45-9708-019B960494DF}">
              <a14:hiddenLine xmlns:a14="http://schemas.microsoft.com/office/drawing/2010/main" xmlns="" w="9525">
                <a:solidFill>
                  <a:srgbClr val="000000"/>
                </a:solidFill>
                <a:prstDash val="dash"/>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i="1">
                <a:solidFill>
                  <a:srgbClr val="000000"/>
                </a:solidFill>
                <a:latin typeface="Tahoma" charset="0"/>
                <a:cs typeface="Arial" charset="0"/>
              </a:rPr>
              <a:t>attributes</a:t>
            </a:r>
          </a:p>
        </p:txBody>
      </p:sp>
      <p:sp>
        <p:nvSpPr>
          <p:cNvPr id="196623" name="Text Box 14"/>
          <p:cNvSpPr txBox="1">
            <a:spLocks noChangeArrowheads="1"/>
          </p:cNvSpPr>
          <p:nvPr/>
        </p:nvSpPr>
        <p:spPr bwMode="auto">
          <a:xfrm>
            <a:off x="6857999" y="1695450"/>
            <a:ext cx="1219200" cy="330200"/>
          </a:xfrm>
          <a:prstGeom prst="rect">
            <a:avLst/>
          </a:prstGeom>
          <a:noFill/>
          <a:ln w="254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ItemOID</a:t>
            </a:r>
          </a:p>
        </p:txBody>
      </p:sp>
      <p:cxnSp>
        <p:nvCxnSpPr>
          <p:cNvPr id="196624" name="AutoShape 15"/>
          <p:cNvCxnSpPr>
            <a:cxnSpLocks noChangeShapeType="1"/>
            <a:stCxn id="196623" idx="1"/>
            <a:endCxn id="196622" idx="2"/>
          </p:cNvCxnSpPr>
          <p:nvPr/>
        </p:nvCxnSpPr>
        <p:spPr bwMode="auto">
          <a:xfrm rot="10800000">
            <a:off x="6480174" y="1619250"/>
            <a:ext cx="365125" cy="241300"/>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96625" name="AutoShape 16"/>
          <p:cNvCxnSpPr>
            <a:cxnSpLocks noChangeShapeType="1"/>
            <a:stCxn id="196612" idx="3"/>
            <a:endCxn id="196622" idx="1"/>
          </p:cNvCxnSpPr>
          <p:nvPr/>
        </p:nvCxnSpPr>
        <p:spPr bwMode="auto">
          <a:xfrm>
            <a:off x="1341437" y="1319213"/>
            <a:ext cx="4602162" cy="147637"/>
          </a:xfrm>
          <a:prstGeom prst="bentConnector3">
            <a:avLst>
              <a:gd name="adj1" fmla="val 49981"/>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96626" name="Text Box 17"/>
          <p:cNvSpPr txBox="1">
            <a:spLocks noChangeArrowheads="1"/>
          </p:cNvSpPr>
          <p:nvPr/>
        </p:nvSpPr>
        <p:spPr bwMode="auto">
          <a:xfrm>
            <a:off x="6857999" y="2152650"/>
            <a:ext cx="1890713"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TransactionType</a:t>
            </a:r>
          </a:p>
        </p:txBody>
      </p:sp>
      <p:cxnSp>
        <p:nvCxnSpPr>
          <p:cNvPr id="196627" name="AutoShape 18"/>
          <p:cNvCxnSpPr>
            <a:cxnSpLocks noChangeShapeType="1"/>
            <a:stCxn id="196626" idx="1"/>
            <a:endCxn id="196622" idx="2"/>
          </p:cNvCxnSpPr>
          <p:nvPr/>
        </p:nvCxnSpPr>
        <p:spPr bwMode="auto">
          <a:xfrm rot="10800000">
            <a:off x="6480174" y="1619250"/>
            <a:ext cx="377825" cy="690563"/>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96628" name="Text Box 19"/>
          <p:cNvSpPr txBox="1">
            <a:spLocks noChangeArrowheads="1"/>
          </p:cNvSpPr>
          <p:nvPr/>
        </p:nvSpPr>
        <p:spPr bwMode="auto">
          <a:xfrm>
            <a:off x="6857999" y="2609850"/>
            <a:ext cx="911225"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Value</a:t>
            </a:r>
          </a:p>
        </p:txBody>
      </p:sp>
      <p:sp>
        <p:nvSpPr>
          <p:cNvPr id="196629" name="Text Box 20"/>
          <p:cNvSpPr txBox="1">
            <a:spLocks noChangeArrowheads="1"/>
          </p:cNvSpPr>
          <p:nvPr/>
        </p:nvSpPr>
        <p:spPr bwMode="auto">
          <a:xfrm>
            <a:off x="6857999" y="3067050"/>
            <a:ext cx="946150"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IsNull</a:t>
            </a:r>
          </a:p>
        </p:txBody>
      </p:sp>
      <p:cxnSp>
        <p:nvCxnSpPr>
          <p:cNvPr id="196630" name="AutoShape 21"/>
          <p:cNvCxnSpPr>
            <a:cxnSpLocks noChangeShapeType="1"/>
            <a:stCxn id="196628" idx="1"/>
            <a:endCxn id="196622" idx="2"/>
          </p:cNvCxnSpPr>
          <p:nvPr/>
        </p:nvCxnSpPr>
        <p:spPr bwMode="auto">
          <a:xfrm rot="10800000">
            <a:off x="6480174" y="1619250"/>
            <a:ext cx="377825" cy="1147763"/>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96631" name="AutoShape 22"/>
          <p:cNvCxnSpPr>
            <a:cxnSpLocks noChangeShapeType="1"/>
            <a:stCxn id="196629" idx="1"/>
            <a:endCxn id="196622" idx="2"/>
          </p:cNvCxnSpPr>
          <p:nvPr/>
        </p:nvCxnSpPr>
        <p:spPr bwMode="auto">
          <a:xfrm rot="10800000">
            <a:off x="6480174" y="1619250"/>
            <a:ext cx="377825" cy="1604963"/>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96632" name="Text Box 23"/>
          <p:cNvSpPr txBox="1">
            <a:spLocks noChangeArrowheads="1"/>
          </p:cNvSpPr>
          <p:nvPr/>
        </p:nvSpPr>
        <p:spPr bwMode="auto">
          <a:xfrm>
            <a:off x="2743199" y="2457450"/>
            <a:ext cx="1071563" cy="304800"/>
          </a:xfrm>
          <a:prstGeom prst="rect">
            <a:avLst/>
          </a:prstGeom>
          <a:gradFill rotWithShape="1">
            <a:gsLst>
              <a:gs pos="0">
                <a:srgbClr val="99CCFF"/>
              </a:gs>
              <a:gs pos="100000">
                <a:schemeClr val="bg1"/>
              </a:gs>
            </a:gsLst>
            <a:lin ang="5400000" scaled="1"/>
          </a:gradFill>
          <a:ln>
            <a:noFill/>
          </a:ln>
          <a:extLst>
            <a:ext uri="{91240B29-F687-4F45-9708-019B960494DF}">
              <a14:hiddenLine xmlns:a14="http://schemas.microsoft.com/office/drawing/2010/main" xmlns="" w="9525">
                <a:solidFill>
                  <a:srgbClr val="000000"/>
                </a:solidFill>
                <a:prstDash val="dash"/>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i="1">
                <a:solidFill>
                  <a:srgbClr val="000000"/>
                </a:solidFill>
                <a:latin typeface="Tahoma" charset="0"/>
                <a:cs typeface="Arial" charset="0"/>
              </a:rPr>
              <a:t>attributes</a:t>
            </a:r>
          </a:p>
        </p:txBody>
      </p:sp>
      <p:sp>
        <p:nvSpPr>
          <p:cNvPr id="196633" name="Text Box 24"/>
          <p:cNvSpPr txBox="1">
            <a:spLocks noChangeArrowheads="1"/>
          </p:cNvSpPr>
          <p:nvPr/>
        </p:nvSpPr>
        <p:spPr bwMode="auto">
          <a:xfrm>
            <a:off x="3651249" y="2963863"/>
            <a:ext cx="1244600" cy="330200"/>
          </a:xfrm>
          <a:prstGeom prst="rect">
            <a:avLst/>
          </a:prstGeom>
          <a:noFill/>
          <a:ln w="254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EditPoint</a:t>
            </a:r>
          </a:p>
        </p:txBody>
      </p:sp>
      <p:cxnSp>
        <p:nvCxnSpPr>
          <p:cNvPr id="196634" name="AutoShape 25"/>
          <p:cNvCxnSpPr>
            <a:cxnSpLocks noChangeShapeType="1"/>
            <a:stCxn id="196633" idx="1"/>
            <a:endCxn id="196632" idx="2"/>
          </p:cNvCxnSpPr>
          <p:nvPr/>
        </p:nvCxnSpPr>
        <p:spPr bwMode="auto">
          <a:xfrm rot="10800000">
            <a:off x="3279774" y="2762250"/>
            <a:ext cx="358775" cy="366713"/>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96635" name="Text Box 26"/>
          <p:cNvSpPr txBox="1">
            <a:spLocks noChangeArrowheads="1"/>
          </p:cNvSpPr>
          <p:nvPr/>
        </p:nvSpPr>
        <p:spPr bwMode="auto">
          <a:xfrm>
            <a:off x="3651249" y="3421063"/>
            <a:ext cx="2540000"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UsedImputationMethod</a:t>
            </a:r>
          </a:p>
        </p:txBody>
      </p:sp>
      <p:cxnSp>
        <p:nvCxnSpPr>
          <p:cNvPr id="196636" name="AutoShape 27"/>
          <p:cNvCxnSpPr>
            <a:cxnSpLocks noChangeShapeType="1"/>
            <a:stCxn id="196635" idx="1"/>
            <a:endCxn id="196632" idx="2"/>
          </p:cNvCxnSpPr>
          <p:nvPr/>
        </p:nvCxnSpPr>
        <p:spPr bwMode="auto">
          <a:xfrm rot="10800000">
            <a:off x="3279774" y="2762250"/>
            <a:ext cx="371475" cy="815975"/>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96637" name="AutoShape 28"/>
          <p:cNvCxnSpPr>
            <a:cxnSpLocks noChangeShapeType="1"/>
            <a:stCxn id="196614" idx="3"/>
            <a:endCxn id="196632" idx="1"/>
          </p:cNvCxnSpPr>
          <p:nvPr/>
        </p:nvCxnSpPr>
        <p:spPr bwMode="auto">
          <a:xfrm>
            <a:off x="2287587" y="2538413"/>
            <a:ext cx="455612" cy="71437"/>
          </a:xfrm>
          <a:prstGeom prst="bentConnector3">
            <a:avLst>
              <a:gd name="adj1" fmla="val 49824"/>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96638" name="Text Box 29"/>
          <p:cNvSpPr txBox="1">
            <a:spLocks noChangeArrowheads="1"/>
          </p:cNvSpPr>
          <p:nvPr/>
        </p:nvSpPr>
        <p:spPr bwMode="auto">
          <a:xfrm>
            <a:off x="1762124" y="3167063"/>
            <a:ext cx="920750" cy="330200"/>
          </a:xfrm>
          <a:prstGeom prst="rect">
            <a:avLst/>
          </a:prstGeom>
          <a:noFill/>
          <a:ln w="254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UserRef</a:t>
            </a:r>
          </a:p>
        </p:txBody>
      </p:sp>
      <p:cxnSp>
        <p:nvCxnSpPr>
          <p:cNvPr id="196639" name="AutoShape 30"/>
          <p:cNvCxnSpPr>
            <a:cxnSpLocks noChangeShapeType="1"/>
            <a:stCxn id="196638" idx="1"/>
            <a:endCxn id="196614" idx="2"/>
          </p:cNvCxnSpPr>
          <p:nvPr/>
        </p:nvCxnSpPr>
        <p:spPr bwMode="auto">
          <a:xfrm rot="10800000">
            <a:off x="1639887" y="2695575"/>
            <a:ext cx="109537" cy="63658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96640" name="Text Box 31"/>
          <p:cNvSpPr txBox="1">
            <a:spLocks noChangeArrowheads="1"/>
          </p:cNvSpPr>
          <p:nvPr/>
        </p:nvSpPr>
        <p:spPr bwMode="auto">
          <a:xfrm>
            <a:off x="1762124" y="3624263"/>
            <a:ext cx="1276350" cy="330200"/>
          </a:xfrm>
          <a:prstGeom prst="rect">
            <a:avLst/>
          </a:prstGeom>
          <a:noFill/>
          <a:ln w="254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LocationRef</a:t>
            </a:r>
          </a:p>
        </p:txBody>
      </p:sp>
      <p:sp>
        <p:nvSpPr>
          <p:cNvPr id="196641" name="Text Box 32"/>
          <p:cNvSpPr txBox="1">
            <a:spLocks noChangeArrowheads="1"/>
          </p:cNvSpPr>
          <p:nvPr/>
        </p:nvSpPr>
        <p:spPr bwMode="auto">
          <a:xfrm>
            <a:off x="1752599" y="4057650"/>
            <a:ext cx="1646238" cy="330200"/>
          </a:xfrm>
          <a:prstGeom prst="rect">
            <a:avLst/>
          </a:prstGeom>
          <a:noFill/>
          <a:ln w="254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DateTimeStamp</a:t>
            </a:r>
          </a:p>
        </p:txBody>
      </p:sp>
      <p:sp>
        <p:nvSpPr>
          <p:cNvPr id="196642" name="Text Box 33"/>
          <p:cNvSpPr txBox="1">
            <a:spLocks noChangeArrowheads="1"/>
          </p:cNvSpPr>
          <p:nvPr/>
        </p:nvSpPr>
        <p:spPr bwMode="auto">
          <a:xfrm>
            <a:off x="1746249" y="4487863"/>
            <a:ext cx="1812925"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ReasonForChange</a:t>
            </a:r>
          </a:p>
        </p:txBody>
      </p:sp>
      <p:sp>
        <p:nvSpPr>
          <p:cNvPr id="196643" name="Text Box 34"/>
          <p:cNvSpPr txBox="1">
            <a:spLocks noChangeArrowheads="1"/>
          </p:cNvSpPr>
          <p:nvPr/>
        </p:nvSpPr>
        <p:spPr bwMode="auto">
          <a:xfrm>
            <a:off x="1746249" y="4868863"/>
            <a:ext cx="1028700"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SourceID</a:t>
            </a:r>
          </a:p>
        </p:txBody>
      </p:sp>
      <p:cxnSp>
        <p:nvCxnSpPr>
          <p:cNvPr id="196644" name="AutoShape 35"/>
          <p:cNvCxnSpPr>
            <a:cxnSpLocks noChangeShapeType="1"/>
            <a:stCxn id="196640" idx="1"/>
            <a:endCxn id="196614" idx="2"/>
          </p:cNvCxnSpPr>
          <p:nvPr/>
        </p:nvCxnSpPr>
        <p:spPr bwMode="auto">
          <a:xfrm rot="10800000">
            <a:off x="1639887" y="2695575"/>
            <a:ext cx="109537" cy="109378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96645" name="AutoShape 36"/>
          <p:cNvCxnSpPr>
            <a:cxnSpLocks noChangeShapeType="1"/>
            <a:stCxn id="196641" idx="1"/>
            <a:endCxn id="196614" idx="2"/>
          </p:cNvCxnSpPr>
          <p:nvPr/>
        </p:nvCxnSpPr>
        <p:spPr bwMode="auto">
          <a:xfrm rot="10800000">
            <a:off x="1639887" y="2695575"/>
            <a:ext cx="100012" cy="1527175"/>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96646" name="AutoShape 37"/>
          <p:cNvCxnSpPr>
            <a:cxnSpLocks noChangeShapeType="1"/>
            <a:stCxn id="196642" idx="1"/>
            <a:endCxn id="196614" idx="2"/>
          </p:cNvCxnSpPr>
          <p:nvPr/>
        </p:nvCxnSpPr>
        <p:spPr bwMode="auto">
          <a:xfrm rot="10800000">
            <a:off x="1639887" y="2695575"/>
            <a:ext cx="106362" cy="1949450"/>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96647" name="AutoShape 38"/>
          <p:cNvCxnSpPr>
            <a:cxnSpLocks noChangeShapeType="1"/>
            <a:stCxn id="196643" idx="1"/>
            <a:endCxn id="196614" idx="2"/>
          </p:cNvCxnSpPr>
          <p:nvPr/>
        </p:nvCxnSpPr>
        <p:spPr bwMode="auto">
          <a:xfrm rot="10800000">
            <a:off x="1639887" y="2695575"/>
            <a:ext cx="106362" cy="2330450"/>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pic>
        <p:nvPicPr>
          <p:cNvPr id="196648" name="Picture 39" descr="cross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285999" y="6191250"/>
            <a:ext cx="190500" cy="190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96649" name="Picture 40" descr="cross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133599" y="5353050"/>
            <a:ext cx="190500" cy="190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244438727"/>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2"/>
          <p:cNvSpPr>
            <a:spLocks noGrp="1" noChangeArrowheads="1"/>
          </p:cNvSpPr>
          <p:nvPr>
            <p:ph type="title"/>
          </p:nvPr>
        </p:nvSpPr>
        <p:spPr>
          <a:xfrm>
            <a:off x="406400" y="-152400"/>
            <a:ext cx="8204200" cy="1092200"/>
          </a:xfrm>
        </p:spPr>
        <p:txBody>
          <a:bodyPr/>
          <a:lstStyle/>
          <a:p>
            <a:pPr eaLnBrk="1" hangingPunct="1"/>
            <a:r>
              <a:rPr lang="en-GB" altLang="zh-CN" dirty="0" smtClean="0">
                <a:latin typeface="Arial" pitchFamily="34" charset="0"/>
                <a:ea typeface="ＭＳ Ｐゴシック" pitchFamily="34" charset="-128"/>
                <a:cs typeface="Arial" pitchFamily="34" charset="0"/>
              </a:rPr>
              <a:t>ODM &amp; Audit Trail</a:t>
            </a:r>
          </a:p>
        </p:txBody>
      </p:sp>
      <p:sp>
        <p:nvSpPr>
          <p:cNvPr id="145410" name="Slide Number Placeholder 3"/>
          <p:cNvSpPr>
            <a:spLocks noGrp="1"/>
          </p:cNvSpPr>
          <p:nvPr>
            <p:ph type="sldNum" sz="quarter" idx="4294967295"/>
          </p:nvPr>
        </p:nvSpPr>
        <p:spPr>
          <a:xfrm>
            <a:off x="7010400" y="6492875"/>
            <a:ext cx="2133600" cy="3460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fld id="{B6DFC987-AF02-45C9-9C22-FB332985DF6C}" type="slidenum">
              <a:rPr lang="en-US" sz="1000">
                <a:solidFill>
                  <a:srgbClr val="FFFFFF"/>
                </a:solidFill>
              </a:rPr>
              <a:pPr eaLnBrk="1" hangingPunct="1"/>
              <a:t>15</a:t>
            </a:fld>
            <a:endParaRPr lang="en-US" sz="1000">
              <a:solidFill>
                <a:srgbClr val="FFFFFF"/>
              </a:solidFill>
            </a:endParaRPr>
          </a:p>
        </p:txBody>
      </p:sp>
      <p:pic>
        <p:nvPicPr>
          <p:cNvPr id="145411" name="Picture 3" descr="s8"/>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81000" y="858838"/>
            <a:ext cx="5638800" cy="52371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3" name="Group 4"/>
          <p:cNvGrpSpPr>
            <a:grpSpLocks/>
          </p:cNvGrpSpPr>
          <p:nvPr/>
        </p:nvGrpSpPr>
        <p:grpSpPr bwMode="auto">
          <a:xfrm>
            <a:off x="152400" y="2514600"/>
            <a:ext cx="1465263" cy="1543050"/>
            <a:chOff x="96" y="1476"/>
            <a:chExt cx="923" cy="972"/>
          </a:xfrm>
        </p:grpSpPr>
        <p:sp>
          <p:nvSpPr>
            <p:cNvPr id="145426" name="Oval 5"/>
            <p:cNvSpPr>
              <a:spLocks noChangeArrowheads="1"/>
            </p:cNvSpPr>
            <p:nvPr/>
          </p:nvSpPr>
          <p:spPr bwMode="auto">
            <a:xfrm>
              <a:off x="96" y="2064"/>
              <a:ext cx="864" cy="384"/>
            </a:xfrm>
            <a:prstGeom prst="ellipse">
              <a:avLst/>
            </a:prstGeom>
            <a:noFill/>
            <a:ln w="50800">
              <a:solidFill>
                <a:srgbClr val="FF99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fontAlgn="base">
                <a:spcBef>
                  <a:spcPct val="0"/>
                </a:spcBef>
                <a:spcAft>
                  <a:spcPct val="0"/>
                </a:spcAft>
              </a:pPr>
              <a:endParaRPr lang="en-US">
                <a:solidFill>
                  <a:srgbClr val="000000"/>
                </a:solidFill>
                <a:latin typeface="Georgia" pitchFamily="18" charset="0"/>
              </a:endParaRPr>
            </a:p>
          </p:txBody>
        </p:sp>
        <p:sp>
          <p:nvSpPr>
            <p:cNvPr id="145427" name="Text Box 6"/>
            <p:cNvSpPr txBox="1">
              <a:spLocks noChangeArrowheads="1"/>
            </p:cNvSpPr>
            <p:nvPr/>
          </p:nvSpPr>
          <p:spPr bwMode="auto">
            <a:xfrm>
              <a:off x="518" y="1476"/>
              <a:ext cx="501" cy="218"/>
            </a:xfrm>
            <a:prstGeom prst="rect">
              <a:avLst/>
            </a:prstGeom>
            <a:gradFill rotWithShape="0">
              <a:gsLst>
                <a:gs pos="0">
                  <a:srgbClr val="FF9900"/>
                </a:gs>
                <a:gs pos="100000">
                  <a:srgbClr val="FFFFFF"/>
                </a:gs>
              </a:gsLst>
              <a:lin ang="5400000" scaled="1"/>
            </a:gradFill>
            <a:ln w="9525">
              <a:solidFill>
                <a:srgbClr val="FF9900"/>
              </a:solidFill>
              <a:miter lim="800000"/>
              <a:headEnd/>
              <a:tailEnd/>
            </a:ln>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fontAlgn="base" hangingPunct="1">
                <a:spcBef>
                  <a:spcPct val="0"/>
                </a:spcBef>
                <a:spcAft>
                  <a:spcPct val="0"/>
                </a:spcAft>
              </a:pPr>
              <a:r>
                <a:rPr lang="en-GB" sz="1600" b="1">
                  <a:solidFill>
                    <a:srgbClr val="000000"/>
                  </a:solidFill>
                  <a:latin typeface="Verdana" pitchFamily="34" charset="0"/>
                </a:rPr>
                <a:t>What</a:t>
              </a:r>
            </a:p>
          </p:txBody>
        </p:sp>
        <p:cxnSp>
          <p:nvCxnSpPr>
            <p:cNvPr id="145428" name="AutoShape 7"/>
            <p:cNvCxnSpPr>
              <a:cxnSpLocks noChangeShapeType="1"/>
              <a:stCxn id="145426" idx="0"/>
              <a:endCxn id="145427" idx="2"/>
            </p:cNvCxnSpPr>
            <p:nvPr/>
          </p:nvCxnSpPr>
          <p:spPr bwMode="auto">
            <a:xfrm flipV="1">
              <a:off x="528" y="1694"/>
              <a:ext cx="241" cy="354"/>
            </a:xfrm>
            <a:prstGeom prst="straightConnector1">
              <a:avLst/>
            </a:prstGeom>
            <a:noFill/>
            <a:ln w="38100">
              <a:solidFill>
                <a:srgbClr val="FF9900"/>
              </a:solidFill>
              <a:round/>
              <a:headEnd/>
              <a:tailEnd/>
            </a:ln>
            <a:extLst>
              <a:ext uri="{909E8E84-426E-40DD-AFC4-6F175D3DCCD1}">
                <a14:hiddenFill xmlns:a14="http://schemas.microsoft.com/office/drawing/2010/main" xmlns="">
                  <a:noFill/>
                </a14:hiddenFill>
              </a:ext>
            </a:extLst>
          </p:spPr>
        </p:cxnSp>
      </p:grpSp>
      <p:grpSp>
        <p:nvGrpSpPr>
          <p:cNvPr id="4" name="Group 8"/>
          <p:cNvGrpSpPr>
            <a:grpSpLocks/>
          </p:cNvGrpSpPr>
          <p:nvPr/>
        </p:nvGrpSpPr>
        <p:grpSpPr bwMode="auto">
          <a:xfrm>
            <a:off x="4038600" y="2023074"/>
            <a:ext cx="4051300" cy="533400"/>
            <a:chOff x="2496" y="1200"/>
            <a:chExt cx="2552" cy="336"/>
          </a:xfrm>
        </p:grpSpPr>
        <p:sp>
          <p:nvSpPr>
            <p:cNvPr id="145423" name="Oval 9"/>
            <p:cNvSpPr>
              <a:spLocks noChangeArrowheads="1"/>
            </p:cNvSpPr>
            <p:nvPr/>
          </p:nvSpPr>
          <p:spPr bwMode="auto">
            <a:xfrm>
              <a:off x="2496" y="1200"/>
              <a:ext cx="1248" cy="336"/>
            </a:xfrm>
            <a:prstGeom prst="ellipse">
              <a:avLst/>
            </a:prstGeom>
            <a:noFill/>
            <a:ln w="50800">
              <a:solidFill>
                <a:srgbClr val="FF99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fontAlgn="base">
                <a:spcBef>
                  <a:spcPct val="0"/>
                </a:spcBef>
                <a:spcAft>
                  <a:spcPct val="0"/>
                </a:spcAft>
              </a:pPr>
              <a:endParaRPr lang="en-US">
                <a:solidFill>
                  <a:srgbClr val="000000"/>
                </a:solidFill>
                <a:latin typeface="Georgia" pitchFamily="18" charset="0"/>
              </a:endParaRPr>
            </a:p>
          </p:txBody>
        </p:sp>
        <p:sp>
          <p:nvSpPr>
            <p:cNvPr id="145424" name="Text Box 10"/>
            <p:cNvSpPr txBox="1">
              <a:spLocks noChangeArrowheads="1"/>
            </p:cNvSpPr>
            <p:nvPr/>
          </p:nvSpPr>
          <p:spPr bwMode="auto">
            <a:xfrm>
              <a:off x="4608" y="1200"/>
              <a:ext cx="440" cy="218"/>
            </a:xfrm>
            <a:prstGeom prst="rect">
              <a:avLst/>
            </a:prstGeom>
            <a:gradFill rotWithShape="0">
              <a:gsLst>
                <a:gs pos="0">
                  <a:srgbClr val="FF9900"/>
                </a:gs>
                <a:gs pos="100000">
                  <a:srgbClr val="FFFFFF"/>
                </a:gs>
              </a:gsLst>
              <a:lin ang="5400000" scaled="1"/>
            </a:gradFill>
            <a:ln w="9525">
              <a:solidFill>
                <a:srgbClr val="FF9900"/>
              </a:solidFill>
              <a:miter lim="800000"/>
              <a:headEnd/>
              <a:tailEnd/>
            </a:ln>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fontAlgn="base" hangingPunct="1">
                <a:spcBef>
                  <a:spcPct val="0"/>
                </a:spcBef>
                <a:spcAft>
                  <a:spcPct val="0"/>
                </a:spcAft>
              </a:pPr>
              <a:r>
                <a:rPr lang="en-GB" sz="1600" b="1">
                  <a:solidFill>
                    <a:srgbClr val="000000"/>
                  </a:solidFill>
                  <a:latin typeface="Verdana" pitchFamily="34" charset="0"/>
                </a:rPr>
                <a:t>Why</a:t>
              </a:r>
            </a:p>
          </p:txBody>
        </p:sp>
        <p:cxnSp>
          <p:nvCxnSpPr>
            <p:cNvPr id="145425" name="AutoShape 11"/>
            <p:cNvCxnSpPr>
              <a:cxnSpLocks noChangeShapeType="1"/>
              <a:stCxn id="145423" idx="6"/>
              <a:endCxn id="145424" idx="1"/>
            </p:cNvCxnSpPr>
            <p:nvPr/>
          </p:nvCxnSpPr>
          <p:spPr bwMode="auto">
            <a:xfrm flipV="1">
              <a:off x="3760" y="1309"/>
              <a:ext cx="848" cy="59"/>
            </a:xfrm>
            <a:prstGeom prst="straightConnector1">
              <a:avLst/>
            </a:prstGeom>
            <a:noFill/>
            <a:ln w="38100">
              <a:solidFill>
                <a:srgbClr val="FF9900"/>
              </a:solidFill>
              <a:round/>
              <a:headEnd/>
              <a:tailEnd/>
            </a:ln>
            <a:extLst>
              <a:ext uri="{909E8E84-426E-40DD-AFC4-6F175D3DCCD1}">
                <a14:hiddenFill xmlns:a14="http://schemas.microsoft.com/office/drawing/2010/main" xmlns="">
                  <a:noFill/>
                </a14:hiddenFill>
              </a:ext>
            </a:extLst>
          </p:spPr>
        </p:cxnSp>
      </p:grpSp>
      <p:grpSp>
        <p:nvGrpSpPr>
          <p:cNvPr id="5" name="Group 12"/>
          <p:cNvGrpSpPr>
            <a:grpSpLocks/>
          </p:cNvGrpSpPr>
          <p:nvPr/>
        </p:nvGrpSpPr>
        <p:grpSpPr bwMode="auto">
          <a:xfrm>
            <a:off x="4038600" y="914400"/>
            <a:ext cx="3906838" cy="533400"/>
            <a:chOff x="2400" y="480"/>
            <a:chExt cx="2461" cy="336"/>
          </a:xfrm>
        </p:grpSpPr>
        <p:sp>
          <p:nvSpPr>
            <p:cNvPr id="145420" name="Oval 13"/>
            <p:cNvSpPr>
              <a:spLocks noChangeArrowheads="1"/>
            </p:cNvSpPr>
            <p:nvPr/>
          </p:nvSpPr>
          <p:spPr bwMode="auto">
            <a:xfrm>
              <a:off x="2400" y="480"/>
              <a:ext cx="864" cy="336"/>
            </a:xfrm>
            <a:prstGeom prst="ellipse">
              <a:avLst/>
            </a:prstGeom>
            <a:noFill/>
            <a:ln w="50800">
              <a:solidFill>
                <a:srgbClr val="FF99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fontAlgn="base">
                <a:spcBef>
                  <a:spcPct val="0"/>
                </a:spcBef>
                <a:spcAft>
                  <a:spcPct val="0"/>
                </a:spcAft>
              </a:pPr>
              <a:endParaRPr lang="en-US">
                <a:solidFill>
                  <a:srgbClr val="000000"/>
                </a:solidFill>
                <a:latin typeface="Georgia" pitchFamily="18" charset="0"/>
              </a:endParaRPr>
            </a:p>
          </p:txBody>
        </p:sp>
        <p:sp>
          <p:nvSpPr>
            <p:cNvPr id="145421" name="Text Box 14"/>
            <p:cNvSpPr txBox="1">
              <a:spLocks noChangeArrowheads="1"/>
            </p:cNvSpPr>
            <p:nvPr/>
          </p:nvSpPr>
          <p:spPr bwMode="auto">
            <a:xfrm>
              <a:off x="4416" y="480"/>
              <a:ext cx="445" cy="218"/>
            </a:xfrm>
            <a:prstGeom prst="rect">
              <a:avLst/>
            </a:prstGeom>
            <a:gradFill rotWithShape="0">
              <a:gsLst>
                <a:gs pos="0">
                  <a:srgbClr val="FF9900"/>
                </a:gs>
                <a:gs pos="100000">
                  <a:srgbClr val="FFFFFF"/>
                </a:gs>
              </a:gsLst>
              <a:lin ang="5400000" scaled="1"/>
            </a:gradFill>
            <a:ln w="9525">
              <a:solidFill>
                <a:srgbClr val="FF9900"/>
              </a:solidFill>
              <a:miter lim="800000"/>
              <a:headEnd/>
              <a:tailEnd/>
            </a:ln>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fontAlgn="base" hangingPunct="1">
                <a:spcBef>
                  <a:spcPct val="0"/>
                </a:spcBef>
                <a:spcAft>
                  <a:spcPct val="0"/>
                </a:spcAft>
              </a:pPr>
              <a:r>
                <a:rPr lang="en-GB" sz="1600" b="1">
                  <a:solidFill>
                    <a:srgbClr val="000000"/>
                  </a:solidFill>
                  <a:latin typeface="Verdana" pitchFamily="34" charset="0"/>
                </a:rPr>
                <a:t>Who</a:t>
              </a:r>
            </a:p>
          </p:txBody>
        </p:sp>
        <p:cxnSp>
          <p:nvCxnSpPr>
            <p:cNvPr id="145422" name="AutoShape 15"/>
            <p:cNvCxnSpPr>
              <a:cxnSpLocks noChangeShapeType="1"/>
              <a:stCxn id="145420" idx="6"/>
              <a:endCxn id="145421" idx="1"/>
            </p:cNvCxnSpPr>
            <p:nvPr/>
          </p:nvCxnSpPr>
          <p:spPr bwMode="auto">
            <a:xfrm flipV="1">
              <a:off x="3280" y="589"/>
              <a:ext cx="1136" cy="59"/>
            </a:xfrm>
            <a:prstGeom prst="straightConnector1">
              <a:avLst/>
            </a:prstGeom>
            <a:noFill/>
            <a:ln w="38100">
              <a:solidFill>
                <a:srgbClr val="FF9900"/>
              </a:solidFill>
              <a:round/>
              <a:headEnd/>
              <a:tailEnd/>
            </a:ln>
            <a:extLst>
              <a:ext uri="{909E8E84-426E-40DD-AFC4-6F175D3DCCD1}">
                <a14:hiddenFill xmlns:a14="http://schemas.microsoft.com/office/drawing/2010/main" xmlns="">
                  <a:noFill/>
                </a14:hiddenFill>
              </a:ext>
            </a:extLst>
          </p:spPr>
        </p:cxnSp>
      </p:grpSp>
      <p:grpSp>
        <p:nvGrpSpPr>
          <p:cNvPr id="6" name="Group 16"/>
          <p:cNvGrpSpPr>
            <a:grpSpLocks/>
          </p:cNvGrpSpPr>
          <p:nvPr/>
        </p:nvGrpSpPr>
        <p:grpSpPr bwMode="auto">
          <a:xfrm>
            <a:off x="3962400" y="3810000"/>
            <a:ext cx="4427538" cy="574675"/>
            <a:chOff x="2400" y="2400"/>
            <a:chExt cx="2789" cy="362"/>
          </a:xfrm>
        </p:grpSpPr>
        <p:sp>
          <p:nvSpPr>
            <p:cNvPr id="145417" name="Oval 17"/>
            <p:cNvSpPr>
              <a:spLocks noChangeArrowheads="1"/>
            </p:cNvSpPr>
            <p:nvPr/>
          </p:nvSpPr>
          <p:spPr bwMode="auto">
            <a:xfrm>
              <a:off x="2400" y="2400"/>
              <a:ext cx="1008" cy="336"/>
            </a:xfrm>
            <a:prstGeom prst="ellipse">
              <a:avLst/>
            </a:prstGeom>
            <a:noFill/>
            <a:ln w="50800">
              <a:solidFill>
                <a:srgbClr val="FF99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fontAlgn="base">
                <a:spcBef>
                  <a:spcPct val="0"/>
                </a:spcBef>
                <a:spcAft>
                  <a:spcPct val="0"/>
                </a:spcAft>
              </a:pPr>
              <a:endParaRPr lang="en-US">
                <a:solidFill>
                  <a:srgbClr val="000000"/>
                </a:solidFill>
                <a:latin typeface="Georgia" pitchFamily="18" charset="0"/>
              </a:endParaRPr>
            </a:p>
          </p:txBody>
        </p:sp>
        <p:sp>
          <p:nvSpPr>
            <p:cNvPr id="145418" name="Text Box 18"/>
            <p:cNvSpPr txBox="1">
              <a:spLocks noChangeArrowheads="1"/>
            </p:cNvSpPr>
            <p:nvPr/>
          </p:nvSpPr>
          <p:spPr bwMode="auto">
            <a:xfrm>
              <a:off x="4656" y="2544"/>
              <a:ext cx="533" cy="218"/>
            </a:xfrm>
            <a:prstGeom prst="rect">
              <a:avLst/>
            </a:prstGeom>
            <a:gradFill rotWithShape="0">
              <a:gsLst>
                <a:gs pos="0">
                  <a:srgbClr val="FF9900"/>
                </a:gs>
                <a:gs pos="100000">
                  <a:srgbClr val="FFFFFF"/>
                </a:gs>
              </a:gsLst>
              <a:lin ang="5400000" scaled="1"/>
            </a:gradFill>
            <a:ln w="9525">
              <a:solidFill>
                <a:srgbClr val="FF9900"/>
              </a:solidFill>
              <a:miter lim="800000"/>
              <a:headEnd/>
              <a:tailEnd/>
            </a:ln>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fontAlgn="base" hangingPunct="1">
                <a:spcBef>
                  <a:spcPct val="0"/>
                </a:spcBef>
                <a:spcAft>
                  <a:spcPct val="0"/>
                </a:spcAft>
              </a:pPr>
              <a:r>
                <a:rPr lang="en-GB" sz="1600" b="1">
                  <a:solidFill>
                    <a:srgbClr val="000000"/>
                  </a:solidFill>
                  <a:latin typeface="Verdana" pitchFamily="34" charset="0"/>
                </a:rPr>
                <a:t>When</a:t>
              </a:r>
            </a:p>
          </p:txBody>
        </p:sp>
        <p:cxnSp>
          <p:nvCxnSpPr>
            <p:cNvPr id="145419" name="AutoShape 19"/>
            <p:cNvCxnSpPr>
              <a:cxnSpLocks noChangeShapeType="1"/>
              <a:stCxn id="145417" idx="6"/>
              <a:endCxn id="145418" idx="1"/>
            </p:cNvCxnSpPr>
            <p:nvPr/>
          </p:nvCxnSpPr>
          <p:spPr bwMode="auto">
            <a:xfrm>
              <a:off x="3424" y="2568"/>
              <a:ext cx="1232" cy="85"/>
            </a:xfrm>
            <a:prstGeom prst="straightConnector1">
              <a:avLst/>
            </a:prstGeom>
            <a:noFill/>
            <a:ln w="38100">
              <a:solidFill>
                <a:srgbClr val="FF9900"/>
              </a:solidFill>
              <a:round/>
              <a:headEnd/>
              <a:tailEnd/>
            </a:ln>
            <a:extLst>
              <a:ext uri="{909E8E84-426E-40DD-AFC4-6F175D3DCCD1}">
                <a14:hiddenFill xmlns:a14="http://schemas.microsoft.com/office/drawing/2010/main" xmlns="">
                  <a:noFill/>
                </a14:hiddenFill>
              </a:ext>
            </a:extLst>
          </p:spPr>
        </p:cxnSp>
      </p:grpSp>
      <p:sp>
        <p:nvSpPr>
          <p:cNvPr id="145416" name="Text Box 20"/>
          <p:cNvSpPr txBox="1">
            <a:spLocks noChangeArrowheads="1"/>
          </p:cNvSpPr>
          <p:nvPr/>
        </p:nvSpPr>
        <p:spPr bwMode="auto">
          <a:xfrm>
            <a:off x="5272362" y="6581775"/>
            <a:ext cx="3638550"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fontAlgn="base" hangingPunct="1">
              <a:spcBef>
                <a:spcPct val="0"/>
              </a:spcBef>
              <a:spcAft>
                <a:spcPct val="0"/>
              </a:spcAft>
            </a:pPr>
            <a:r>
              <a:rPr lang="en-US" sz="1200" b="1" i="1" dirty="0">
                <a:solidFill>
                  <a:srgbClr val="000000"/>
                </a:solidFill>
                <a:latin typeface="Georgia" pitchFamily="18" charset="0"/>
              </a:rPr>
              <a:t>Slide courtesy Dave </a:t>
            </a:r>
            <a:r>
              <a:rPr lang="en-US" sz="1200" b="1" i="1" dirty="0" err="1">
                <a:solidFill>
                  <a:srgbClr val="000000"/>
                </a:solidFill>
                <a:latin typeface="Georgia" pitchFamily="18" charset="0"/>
              </a:rPr>
              <a:t>Iberson</a:t>
            </a:r>
            <a:r>
              <a:rPr lang="en-US" sz="1200" b="1" i="1" dirty="0">
                <a:solidFill>
                  <a:srgbClr val="000000"/>
                </a:solidFill>
                <a:latin typeface="Georgia" pitchFamily="18" charset="0"/>
              </a:rPr>
              <a:t>-Hurst, </a:t>
            </a:r>
            <a:r>
              <a:rPr lang="en-US" sz="1200" b="1" i="1" dirty="0" err="1">
                <a:solidFill>
                  <a:srgbClr val="000000"/>
                </a:solidFill>
                <a:latin typeface="Georgia" pitchFamily="18" charset="0"/>
              </a:rPr>
              <a:t>Assero</a:t>
            </a:r>
            <a:endParaRPr lang="en-US" sz="1200" b="1" i="1" dirty="0">
              <a:solidFill>
                <a:srgbClr val="000000"/>
              </a:solidFill>
              <a:latin typeface="Georgia" pitchFamily="18" charset="0"/>
            </a:endParaRPr>
          </a:p>
        </p:txBody>
      </p:sp>
      <p:grpSp>
        <p:nvGrpSpPr>
          <p:cNvPr id="7" name="Group 16"/>
          <p:cNvGrpSpPr>
            <a:grpSpLocks/>
          </p:cNvGrpSpPr>
          <p:nvPr/>
        </p:nvGrpSpPr>
        <p:grpSpPr bwMode="auto">
          <a:xfrm>
            <a:off x="4103359" y="1273552"/>
            <a:ext cx="4518025" cy="566738"/>
            <a:chOff x="2400" y="2400"/>
            <a:chExt cx="2846" cy="357"/>
          </a:xfrm>
        </p:grpSpPr>
        <p:sp>
          <p:nvSpPr>
            <p:cNvPr id="23" name="Oval 17"/>
            <p:cNvSpPr>
              <a:spLocks noChangeArrowheads="1"/>
            </p:cNvSpPr>
            <p:nvPr/>
          </p:nvSpPr>
          <p:spPr bwMode="auto">
            <a:xfrm>
              <a:off x="2400" y="2400"/>
              <a:ext cx="1008" cy="336"/>
            </a:xfrm>
            <a:prstGeom prst="ellipse">
              <a:avLst/>
            </a:prstGeom>
            <a:noFill/>
            <a:ln w="50800">
              <a:solidFill>
                <a:srgbClr val="FF99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fontAlgn="base">
                <a:spcBef>
                  <a:spcPct val="0"/>
                </a:spcBef>
                <a:spcAft>
                  <a:spcPct val="0"/>
                </a:spcAft>
              </a:pPr>
              <a:endParaRPr lang="en-US">
                <a:solidFill>
                  <a:srgbClr val="000000"/>
                </a:solidFill>
                <a:latin typeface="Georgia" pitchFamily="18" charset="0"/>
              </a:endParaRPr>
            </a:p>
          </p:txBody>
        </p:sp>
        <p:sp>
          <p:nvSpPr>
            <p:cNvPr id="24" name="Text Box 18"/>
            <p:cNvSpPr txBox="1">
              <a:spLocks noChangeArrowheads="1"/>
            </p:cNvSpPr>
            <p:nvPr/>
          </p:nvSpPr>
          <p:spPr bwMode="auto">
            <a:xfrm>
              <a:off x="4656" y="2544"/>
              <a:ext cx="590" cy="213"/>
            </a:xfrm>
            <a:prstGeom prst="rect">
              <a:avLst/>
            </a:prstGeom>
            <a:gradFill rotWithShape="0">
              <a:gsLst>
                <a:gs pos="0">
                  <a:srgbClr val="FF9900"/>
                </a:gs>
                <a:gs pos="100000">
                  <a:srgbClr val="FFFFFF"/>
                </a:gs>
              </a:gsLst>
              <a:lin ang="5400000" scaled="1"/>
            </a:gradFill>
            <a:ln w="9525">
              <a:solidFill>
                <a:srgbClr val="FF9900"/>
              </a:solidFill>
              <a:miter lim="800000"/>
              <a:headEnd/>
              <a:tailEnd/>
            </a:ln>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fontAlgn="base" hangingPunct="1">
                <a:spcBef>
                  <a:spcPct val="0"/>
                </a:spcBef>
                <a:spcAft>
                  <a:spcPct val="0"/>
                </a:spcAft>
              </a:pPr>
              <a:r>
                <a:rPr lang="en-GB" sz="1600" b="1" dirty="0" smtClean="0">
                  <a:solidFill>
                    <a:srgbClr val="000000"/>
                  </a:solidFill>
                  <a:latin typeface="Verdana" pitchFamily="34" charset="0"/>
                </a:rPr>
                <a:t>Where</a:t>
              </a:r>
              <a:endParaRPr lang="en-GB" sz="1600" b="1" dirty="0">
                <a:solidFill>
                  <a:srgbClr val="000000"/>
                </a:solidFill>
                <a:latin typeface="Verdana" pitchFamily="34" charset="0"/>
              </a:endParaRPr>
            </a:p>
          </p:txBody>
        </p:sp>
        <p:cxnSp>
          <p:nvCxnSpPr>
            <p:cNvPr id="25" name="AutoShape 19"/>
            <p:cNvCxnSpPr>
              <a:cxnSpLocks noChangeShapeType="1"/>
              <a:stCxn id="23" idx="6"/>
              <a:endCxn id="24" idx="1"/>
            </p:cNvCxnSpPr>
            <p:nvPr/>
          </p:nvCxnSpPr>
          <p:spPr bwMode="auto">
            <a:xfrm>
              <a:off x="3408" y="2568"/>
              <a:ext cx="1248" cy="83"/>
            </a:xfrm>
            <a:prstGeom prst="straightConnector1">
              <a:avLst/>
            </a:prstGeom>
            <a:noFill/>
            <a:ln w="38100">
              <a:solidFill>
                <a:srgbClr val="FF9900"/>
              </a:solidFill>
              <a:round/>
              <a:headEnd/>
              <a:tailEnd/>
            </a:ln>
            <a:extLst>
              <a:ext uri="{909E8E84-426E-40DD-AFC4-6F175D3DCCD1}">
                <a14:hiddenFill xmlns:a14="http://schemas.microsoft.com/office/drawing/2010/main" xmlns="">
                  <a:noFill/>
                </a14:hiddenFill>
              </a:ext>
            </a:extLst>
          </p:spPr>
        </p:cxnSp>
      </p:grpSp>
      <p:grpSp>
        <p:nvGrpSpPr>
          <p:cNvPr id="8" name="Group 16"/>
          <p:cNvGrpSpPr>
            <a:grpSpLocks/>
          </p:cNvGrpSpPr>
          <p:nvPr/>
        </p:nvGrpSpPr>
        <p:grpSpPr bwMode="auto">
          <a:xfrm>
            <a:off x="5205530" y="5686632"/>
            <a:ext cx="3844084" cy="743407"/>
            <a:chOff x="2400" y="2400"/>
            <a:chExt cx="2687" cy="336"/>
          </a:xfrm>
        </p:grpSpPr>
        <p:sp>
          <p:nvSpPr>
            <p:cNvPr id="27" name="Oval 17"/>
            <p:cNvSpPr>
              <a:spLocks noChangeArrowheads="1"/>
            </p:cNvSpPr>
            <p:nvPr/>
          </p:nvSpPr>
          <p:spPr bwMode="auto">
            <a:xfrm>
              <a:off x="2400" y="2400"/>
              <a:ext cx="1008" cy="336"/>
            </a:xfrm>
            <a:prstGeom prst="ellipse">
              <a:avLst/>
            </a:prstGeom>
            <a:noFill/>
            <a:ln w="50800">
              <a:solidFill>
                <a:srgbClr val="FF9900"/>
              </a:solidFill>
              <a:round/>
              <a:headEnd/>
              <a:tailEnd/>
            </a:ln>
            <a:extLst>
              <a:ext uri="{909E8E84-426E-40DD-AFC4-6F175D3DCCD1}">
                <a14:hiddenFill xmlns:a14="http://schemas.microsoft.com/office/drawing/2010/main" xmlns="">
                  <a:solidFill>
                    <a:srgbClr val="FFFFFF"/>
                  </a:solidFill>
                </a14:hiddenFill>
              </a:ext>
            </a:extLst>
          </p:spPr>
          <p:txBody>
            <a:bodyPr wrap="none" anchor="ctr"/>
            <a:lstStyle/>
            <a:p>
              <a:pPr fontAlgn="base">
                <a:spcBef>
                  <a:spcPct val="0"/>
                </a:spcBef>
                <a:spcAft>
                  <a:spcPct val="0"/>
                </a:spcAft>
              </a:pPr>
              <a:endParaRPr lang="en-US">
                <a:solidFill>
                  <a:srgbClr val="000000"/>
                </a:solidFill>
                <a:latin typeface="Georgia" pitchFamily="18" charset="0"/>
              </a:endParaRPr>
            </a:p>
          </p:txBody>
        </p:sp>
        <p:sp>
          <p:nvSpPr>
            <p:cNvPr id="28" name="Text Box 18"/>
            <p:cNvSpPr txBox="1">
              <a:spLocks noChangeArrowheads="1"/>
            </p:cNvSpPr>
            <p:nvPr/>
          </p:nvSpPr>
          <p:spPr bwMode="auto">
            <a:xfrm>
              <a:off x="4656" y="2544"/>
              <a:ext cx="431" cy="153"/>
            </a:xfrm>
            <a:prstGeom prst="rect">
              <a:avLst/>
            </a:prstGeom>
            <a:gradFill rotWithShape="0">
              <a:gsLst>
                <a:gs pos="0">
                  <a:srgbClr val="FF9900"/>
                </a:gs>
                <a:gs pos="100000">
                  <a:srgbClr val="FFFFFF"/>
                </a:gs>
              </a:gsLst>
              <a:lin ang="5400000" scaled="1"/>
            </a:gradFill>
            <a:ln w="9525">
              <a:solidFill>
                <a:srgbClr val="FF9900"/>
              </a:solidFill>
              <a:miter lim="800000"/>
              <a:headEnd/>
              <a:tailEnd/>
            </a:ln>
          </p:spPr>
          <p:txBody>
            <a:bodyPr wrap="none">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fontAlgn="base" hangingPunct="1">
                <a:spcBef>
                  <a:spcPct val="0"/>
                </a:spcBef>
                <a:spcAft>
                  <a:spcPct val="0"/>
                </a:spcAft>
              </a:pPr>
              <a:r>
                <a:rPr lang="en-GB" sz="1600" b="1" dirty="0" smtClean="0">
                  <a:solidFill>
                    <a:srgbClr val="000000"/>
                  </a:solidFill>
                  <a:latin typeface="Verdana" pitchFamily="34" charset="0"/>
                </a:rPr>
                <a:t>How</a:t>
              </a:r>
              <a:endParaRPr lang="en-GB" sz="1600" b="1" dirty="0">
                <a:solidFill>
                  <a:srgbClr val="000000"/>
                </a:solidFill>
                <a:latin typeface="Verdana" pitchFamily="34" charset="0"/>
              </a:endParaRPr>
            </a:p>
          </p:txBody>
        </p:sp>
        <p:cxnSp>
          <p:nvCxnSpPr>
            <p:cNvPr id="29" name="AutoShape 19"/>
            <p:cNvCxnSpPr>
              <a:cxnSpLocks noChangeShapeType="1"/>
              <a:stCxn id="27" idx="6"/>
              <a:endCxn id="28" idx="1"/>
            </p:cNvCxnSpPr>
            <p:nvPr/>
          </p:nvCxnSpPr>
          <p:spPr bwMode="auto">
            <a:xfrm>
              <a:off x="3408" y="2568"/>
              <a:ext cx="1248" cy="52"/>
            </a:xfrm>
            <a:prstGeom prst="straightConnector1">
              <a:avLst/>
            </a:prstGeom>
            <a:noFill/>
            <a:ln w="38100">
              <a:solidFill>
                <a:srgbClr val="FF9900"/>
              </a:solidFill>
              <a:round/>
              <a:headEnd/>
              <a:tailEnd/>
            </a:ln>
            <a:extLst>
              <a:ext uri="{909E8E84-426E-40DD-AFC4-6F175D3DCCD1}">
                <a14:hiddenFill xmlns:a14="http://schemas.microsoft.com/office/drawing/2010/main" xmlns="">
                  <a:noFill/>
                </a14:hiddenFill>
              </a:ext>
            </a:extLst>
          </p:spPr>
        </p:cxnSp>
      </p:grpSp>
      <p:sp>
        <p:nvSpPr>
          <p:cNvPr id="2" name="TextBox 1"/>
          <p:cNvSpPr txBox="1"/>
          <p:nvPr/>
        </p:nvSpPr>
        <p:spPr>
          <a:xfrm>
            <a:off x="5457226" y="5755288"/>
            <a:ext cx="979755" cy="523220"/>
          </a:xfrm>
          <a:prstGeom prst="rect">
            <a:avLst/>
          </a:prstGeom>
          <a:noFill/>
        </p:spPr>
        <p:txBody>
          <a:bodyPr wrap="none" rtlCol="0">
            <a:spAutoFit/>
          </a:bodyPr>
          <a:lstStyle/>
          <a:p>
            <a:pPr fontAlgn="base">
              <a:spcBef>
                <a:spcPct val="0"/>
              </a:spcBef>
              <a:spcAft>
                <a:spcPct val="0"/>
              </a:spcAft>
            </a:pPr>
            <a:r>
              <a:rPr lang="en-US" sz="1400" b="1" dirty="0" err="1" smtClean="0">
                <a:solidFill>
                  <a:srgbClr val="000000"/>
                </a:solidFill>
              </a:rPr>
              <a:t>ItemDef</a:t>
            </a:r>
            <a:r>
              <a:rPr lang="en-US" sz="1400" b="1" dirty="0">
                <a:solidFill>
                  <a:srgbClr val="000000"/>
                </a:solidFill>
              </a:rPr>
              <a:t> </a:t>
            </a:r>
            <a:endParaRPr lang="en-US" sz="1400" b="1" dirty="0" smtClean="0">
              <a:solidFill>
                <a:srgbClr val="000000"/>
              </a:solidFill>
            </a:endParaRPr>
          </a:p>
          <a:p>
            <a:pPr fontAlgn="base">
              <a:spcBef>
                <a:spcPct val="0"/>
              </a:spcBef>
              <a:spcAft>
                <a:spcPct val="0"/>
              </a:spcAft>
            </a:pPr>
            <a:r>
              <a:rPr lang="en-US" sz="1400" b="1" dirty="0" smtClean="0">
                <a:solidFill>
                  <a:srgbClr val="000000"/>
                </a:solidFill>
              </a:rPr>
              <a:t>metadata</a:t>
            </a:r>
            <a:endParaRPr lang="en-US" sz="1400" b="1" dirty="0">
              <a:solidFill>
                <a:srgbClr val="000000"/>
              </a:solidFill>
            </a:endParaRPr>
          </a:p>
        </p:txBody>
      </p:sp>
    </p:spTree>
    <p:extLst>
      <p:ext uri="{BB962C8B-B14F-4D97-AF65-F5344CB8AC3E}">
        <p14:creationId xmlns:p14="http://schemas.microsoft.com/office/powerpoint/2010/main" xmlns="" val="2915577466"/>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3"/>
          <p:cNvSpPr>
            <a:spLocks noGrp="1"/>
          </p:cNvSpPr>
          <p:nvPr>
            <p:ph type="sldNum" sz="quarter" idx="4294967295"/>
          </p:nvPr>
        </p:nvSpPr>
        <p:spPr>
          <a:xfrm>
            <a:off x="7010400" y="6492875"/>
            <a:ext cx="2133600" cy="3460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800">
                <a:solidFill>
                  <a:srgbClr val="292929"/>
                </a:solidFill>
                <a:latin typeface="Arial" charset="0"/>
                <a:ea typeface="ＭＳ Ｐゴシック" charset="0"/>
              </a:defRPr>
            </a:lvl1pPr>
            <a:lvl2pPr>
              <a:defRPr sz="2400">
                <a:solidFill>
                  <a:srgbClr val="292929"/>
                </a:solidFill>
                <a:latin typeface="Arial" charset="0"/>
                <a:ea typeface="ＭＳ Ｐゴシック" charset="0"/>
              </a:defRPr>
            </a:lvl2pPr>
            <a:lvl3pPr>
              <a:defRPr sz="2000">
                <a:solidFill>
                  <a:srgbClr val="292929"/>
                </a:solidFill>
                <a:latin typeface="Arial" charset="0"/>
                <a:ea typeface="ＭＳ Ｐゴシック" charset="0"/>
              </a:defRPr>
            </a:lvl3pPr>
            <a:lvl4pPr>
              <a:defRPr sz="2000">
                <a:solidFill>
                  <a:srgbClr val="292929"/>
                </a:solidFill>
                <a:latin typeface="Arial" charset="0"/>
                <a:ea typeface="ＭＳ Ｐゴシック" charset="0"/>
              </a:defRPr>
            </a:lvl4pPr>
            <a:lvl5pPr marL="2057400" indent="-228600">
              <a:defRPr sz="2000">
                <a:solidFill>
                  <a:srgbClr val="292929"/>
                </a:solidFill>
                <a:latin typeface="Arial" charset="0"/>
                <a:ea typeface="ＭＳ Ｐゴシック" charset="0"/>
              </a:defRPr>
            </a:lvl5pPr>
            <a:lvl6pPr marL="2514600" indent="-228600" eaLnBrk="0" hangingPunct="0">
              <a:buChar char="»"/>
              <a:defRPr sz="2000">
                <a:solidFill>
                  <a:srgbClr val="292929"/>
                </a:solidFill>
                <a:latin typeface="Arial" charset="0"/>
                <a:ea typeface="ＭＳ Ｐゴシック" charset="0"/>
              </a:defRPr>
            </a:lvl6pPr>
            <a:lvl7pPr marL="2971800" indent="-228600" eaLnBrk="0" hangingPunct="0">
              <a:buChar char="»"/>
              <a:defRPr sz="2000">
                <a:solidFill>
                  <a:srgbClr val="292929"/>
                </a:solidFill>
                <a:latin typeface="Arial" charset="0"/>
                <a:ea typeface="ＭＳ Ｐゴシック" charset="0"/>
              </a:defRPr>
            </a:lvl7pPr>
            <a:lvl8pPr marL="3429000" indent="-228600" eaLnBrk="0" hangingPunct="0">
              <a:buChar char="»"/>
              <a:defRPr sz="2000">
                <a:solidFill>
                  <a:srgbClr val="292929"/>
                </a:solidFill>
                <a:latin typeface="Arial" charset="0"/>
                <a:ea typeface="ＭＳ Ｐゴシック" charset="0"/>
              </a:defRPr>
            </a:lvl8pPr>
            <a:lvl9pPr marL="3886200" indent="-228600" eaLnBrk="0" hangingPunct="0">
              <a:buChar char="»"/>
              <a:defRPr sz="2000">
                <a:solidFill>
                  <a:srgbClr val="292929"/>
                </a:solidFill>
                <a:latin typeface="Arial" charset="0"/>
                <a:ea typeface="ＭＳ Ｐゴシック" charset="0"/>
              </a:defRPr>
            </a:lvl9pPr>
          </a:lstStyle>
          <a:p>
            <a:fld id="{4420884B-7412-E040-BE39-14D9F12E9D12}" type="slidenum">
              <a:rPr lang="en-US" sz="1200">
                <a:solidFill>
                  <a:srgbClr val="FFFFFF"/>
                </a:solidFill>
              </a:rPr>
              <a:pPr/>
              <a:t>16</a:t>
            </a:fld>
            <a:endParaRPr lang="en-US" sz="1200">
              <a:solidFill>
                <a:srgbClr val="FFFFFF"/>
              </a:solidFill>
            </a:endParaRPr>
          </a:p>
        </p:txBody>
      </p:sp>
      <p:pic>
        <p:nvPicPr>
          <p:cNvPr id="8195" name="Picture 2" descr="tabulation"/>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971800" y="3962400"/>
            <a:ext cx="3657600" cy="1838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196" name="Picture 3" descr="tabulation"/>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971800" y="1295400"/>
            <a:ext cx="3657600" cy="1838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8197" name="AutoShape 4"/>
          <p:cNvCxnSpPr>
            <a:cxnSpLocks noChangeShapeType="1"/>
            <a:stCxn id="8222" idx="1"/>
            <a:endCxn id="8224" idx="3"/>
          </p:cNvCxnSpPr>
          <p:nvPr/>
        </p:nvCxnSpPr>
        <p:spPr bwMode="auto">
          <a:xfrm rot="10800000" flipV="1">
            <a:off x="4368800" y="2705100"/>
            <a:ext cx="3454400" cy="1676400"/>
          </a:xfrm>
          <a:prstGeom prst="bentConnector3">
            <a:avLst>
              <a:gd name="adj1" fmla="val 50000"/>
            </a:avLst>
          </a:prstGeom>
          <a:noFill/>
          <a:ln w="50800">
            <a:solidFill>
              <a:schemeClr val="tx1"/>
            </a:solidFill>
            <a:miter lim="800000"/>
            <a:headEnd/>
            <a:tailEnd type="triangle" w="med" len="med"/>
          </a:ln>
          <a:extLst>
            <a:ext uri="{909E8E84-426E-40DD-AFC4-6F175D3DCCD1}">
              <a14:hiddenFill xmlns:a14="http://schemas.microsoft.com/office/drawing/2010/main" xmlns="">
                <a:noFill/>
              </a14:hiddenFill>
            </a:ext>
          </a:extLst>
        </p:spPr>
      </p:cxnSp>
      <p:sp>
        <p:nvSpPr>
          <p:cNvPr id="8198" name="Rectangle 5"/>
          <p:cNvSpPr>
            <a:spLocks noChangeArrowheads="1"/>
          </p:cNvSpPr>
          <p:nvPr/>
        </p:nvSpPr>
        <p:spPr bwMode="auto">
          <a:xfrm>
            <a:off x="4343400" y="4191000"/>
            <a:ext cx="457200" cy="228600"/>
          </a:xfrm>
          <a:prstGeom prst="rect">
            <a:avLst/>
          </a:prstGeom>
          <a:noFill/>
          <a:ln w="508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lstStyle/>
          <a:p>
            <a:pPr fontAlgn="base">
              <a:spcBef>
                <a:spcPct val="0"/>
              </a:spcBef>
              <a:spcAft>
                <a:spcPct val="0"/>
              </a:spcAft>
            </a:pPr>
            <a:endParaRPr lang="en-US">
              <a:solidFill>
                <a:srgbClr val="000000"/>
              </a:solidFill>
            </a:endParaRPr>
          </a:p>
        </p:txBody>
      </p:sp>
      <p:sp>
        <p:nvSpPr>
          <p:cNvPr id="8199" name="Rectangle 6"/>
          <p:cNvSpPr>
            <a:spLocks noGrp="1" noChangeArrowheads="1"/>
          </p:cNvSpPr>
          <p:nvPr>
            <p:ph type="title"/>
          </p:nvPr>
        </p:nvSpPr>
        <p:spPr>
          <a:xfrm>
            <a:off x="327025" y="0"/>
            <a:ext cx="8229600" cy="868363"/>
          </a:xfrm>
        </p:spPr>
        <p:txBody>
          <a:bodyPr/>
          <a:lstStyle/>
          <a:p>
            <a:r>
              <a:rPr lang="en-GB">
                <a:latin typeface="Arial" charset="0"/>
              </a:rPr>
              <a:t>Traceability and the Audit Trail</a:t>
            </a:r>
          </a:p>
        </p:txBody>
      </p:sp>
      <p:pic>
        <p:nvPicPr>
          <p:cNvPr id="8200" name="Picture 7" descr="Baseline"/>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57200" y="1295400"/>
            <a:ext cx="1887538" cy="2590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201" name="Picture 8" descr="Lab"/>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457200" y="4953000"/>
            <a:ext cx="19050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202" name="Rectangle 9"/>
          <p:cNvSpPr>
            <a:spLocks noChangeArrowheads="1"/>
          </p:cNvSpPr>
          <p:nvPr/>
        </p:nvSpPr>
        <p:spPr bwMode="auto">
          <a:xfrm>
            <a:off x="914400" y="2590800"/>
            <a:ext cx="152400" cy="152400"/>
          </a:xfrm>
          <a:prstGeom prst="rect">
            <a:avLst/>
          </a:prstGeom>
          <a:solidFill>
            <a:srgbClr val="FF6600"/>
          </a:solidFill>
          <a:ln w="50800">
            <a:solidFill>
              <a:schemeClr val="tx1"/>
            </a:solidFill>
            <a:miter lim="800000"/>
            <a:headEnd/>
            <a:tailEnd/>
          </a:ln>
        </p:spPr>
        <p:txBody>
          <a:bodyPr/>
          <a:lstStyle/>
          <a:p>
            <a:pPr fontAlgn="base">
              <a:spcBef>
                <a:spcPct val="0"/>
              </a:spcBef>
              <a:spcAft>
                <a:spcPct val="0"/>
              </a:spcAft>
            </a:pPr>
            <a:endParaRPr lang="en-US">
              <a:solidFill>
                <a:srgbClr val="000000"/>
              </a:solidFill>
            </a:endParaRPr>
          </a:p>
        </p:txBody>
      </p:sp>
      <p:sp>
        <p:nvSpPr>
          <p:cNvPr id="8203" name="Rectangle 10"/>
          <p:cNvSpPr>
            <a:spLocks noChangeArrowheads="1"/>
          </p:cNvSpPr>
          <p:nvPr/>
        </p:nvSpPr>
        <p:spPr bwMode="auto">
          <a:xfrm>
            <a:off x="914400" y="3429000"/>
            <a:ext cx="152400" cy="152400"/>
          </a:xfrm>
          <a:prstGeom prst="rect">
            <a:avLst/>
          </a:prstGeom>
          <a:noFill/>
          <a:ln w="50800">
            <a:solidFill>
              <a:srgbClr val="969696"/>
            </a:solidFill>
            <a:miter lim="800000"/>
            <a:headEnd/>
            <a:tailEnd/>
          </a:ln>
          <a:extLst>
            <a:ext uri="{909E8E84-426E-40DD-AFC4-6F175D3DCCD1}">
              <a14:hiddenFill xmlns:a14="http://schemas.microsoft.com/office/drawing/2010/main" xmlns="">
                <a:solidFill>
                  <a:srgbClr val="FFFFFF"/>
                </a:solidFill>
              </a14:hiddenFill>
            </a:ext>
          </a:extLst>
        </p:spPr>
        <p:txBody>
          <a:bodyPr/>
          <a:lstStyle/>
          <a:p>
            <a:pPr fontAlgn="base">
              <a:spcBef>
                <a:spcPct val="0"/>
              </a:spcBef>
              <a:spcAft>
                <a:spcPct val="0"/>
              </a:spcAft>
            </a:pPr>
            <a:endParaRPr lang="en-US">
              <a:solidFill>
                <a:srgbClr val="000000"/>
              </a:solidFill>
            </a:endParaRPr>
          </a:p>
        </p:txBody>
      </p:sp>
      <p:sp>
        <p:nvSpPr>
          <p:cNvPr id="8204" name="Rectangle 11"/>
          <p:cNvSpPr>
            <a:spLocks noChangeArrowheads="1"/>
          </p:cNvSpPr>
          <p:nvPr/>
        </p:nvSpPr>
        <p:spPr bwMode="auto">
          <a:xfrm>
            <a:off x="838200" y="5410200"/>
            <a:ext cx="152400" cy="152400"/>
          </a:xfrm>
          <a:prstGeom prst="rect">
            <a:avLst/>
          </a:prstGeom>
          <a:solidFill>
            <a:srgbClr val="FF6600"/>
          </a:solidFill>
          <a:ln w="50800">
            <a:solidFill>
              <a:schemeClr val="tx1"/>
            </a:solidFill>
            <a:miter lim="800000"/>
            <a:headEnd/>
            <a:tailEnd/>
          </a:ln>
        </p:spPr>
        <p:txBody>
          <a:bodyPr/>
          <a:lstStyle/>
          <a:p>
            <a:pPr fontAlgn="base">
              <a:spcBef>
                <a:spcPct val="0"/>
              </a:spcBef>
              <a:spcAft>
                <a:spcPct val="0"/>
              </a:spcAft>
            </a:pPr>
            <a:endParaRPr lang="en-US">
              <a:solidFill>
                <a:srgbClr val="000000"/>
              </a:solidFill>
            </a:endParaRPr>
          </a:p>
        </p:txBody>
      </p:sp>
      <p:sp>
        <p:nvSpPr>
          <p:cNvPr id="8205" name="Rectangle 12"/>
          <p:cNvSpPr>
            <a:spLocks noChangeArrowheads="1"/>
          </p:cNvSpPr>
          <p:nvPr/>
        </p:nvSpPr>
        <p:spPr bwMode="auto">
          <a:xfrm>
            <a:off x="3505200" y="1295400"/>
            <a:ext cx="381000" cy="1828800"/>
          </a:xfrm>
          <a:prstGeom prst="rect">
            <a:avLst/>
          </a:prstGeom>
          <a:noFill/>
          <a:ln w="50800">
            <a:solidFill>
              <a:srgbClr val="969696"/>
            </a:solidFill>
            <a:miter lim="800000"/>
            <a:headEnd/>
            <a:tailEnd/>
          </a:ln>
          <a:extLst>
            <a:ext uri="{909E8E84-426E-40DD-AFC4-6F175D3DCCD1}">
              <a14:hiddenFill xmlns:a14="http://schemas.microsoft.com/office/drawing/2010/main" xmlns="">
                <a:solidFill>
                  <a:srgbClr val="FFFFFF"/>
                </a:solidFill>
              </a14:hiddenFill>
            </a:ext>
          </a:extLst>
        </p:spPr>
        <p:txBody>
          <a:bodyPr/>
          <a:lstStyle/>
          <a:p>
            <a:pPr fontAlgn="base">
              <a:spcBef>
                <a:spcPct val="0"/>
              </a:spcBef>
              <a:spcAft>
                <a:spcPct val="0"/>
              </a:spcAft>
            </a:pPr>
            <a:endParaRPr lang="en-US">
              <a:solidFill>
                <a:srgbClr val="000000"/>
              </a:solidFill>
            </a:endParaRPr>
          </a:p>
        </p:txBody>
      </p:sp>
      <p:cxnSp>
        <p:nvCxnSpPr>
          <p:cNvPr id="8206" name="AutoShape 13"/>
          <p:cNvCxnSpPr>
            <a:cxnSpLocks noChangeShapeType="1"/>
            <a:stCxn id="8202" idx="3"/>
            <a:endCxn id="8205" idx="1"/>
          </p:cNvCxnSpPr>
          <p:nvPr/>
        </p:nvCxnSpPr>
        <p:spPr bwMode="auto">
          <a:xfrm flipV="1">
            <a:off x="1092200" y="2209800"/>
            <a:ext cx="2387600" cy="457200"/>
          </a:xfrm>
          <a:prstGeom prst="bentConnector3">
            <a:avLst>
              <a:gd name="adj1" fmla="val 50000"/>
            </a:avLst>
          </a:prstGeom>
          <a:noFill/>
          <a:ln w="50800">
            <a:solidFill>
              <a:srgbClr val="969696"/>
            </a:solidFill>
            <a:miter lim="800000"/>
            <a:headEnd/>
            <a:tailEnd type="triangle" w="med" len="med"/>
          </a:ln>
          <a:extLst>
            <a:ext uri="{909E8E84-426E-40DD-AFC4-6F175D3DCCD1}">
              <a14:hiddenFill xmlns:a14="http://schemas.microsoft.com/office/drawing/2010/main" xmlns="">
                <a:noFill/>
              </a14:hiddenFill>
            </a:ext>
          </a:extLst>
        </p:spPr>
      </p:cxnSp>
      <p:sp>
        <p:nvSpPr>
          <p:cNvPr id="8207" name="Rectangle 14"/>
          <p:cNvSpPr>
            <a:spLocks noChangeArrowheads="1"/>
          </p:cNvSpPr>
          <p:nvPr/>
        </p:nvSpPr>
        <p:spPr bwMode="auto">
          <a:xfrm>
            <a:off x="4800600" y="1295400"/>
            <a:ext cx="381000" cy="1828800"/>
          </a:xfrm>
          <a:prstGeom prst="rect">
            <a:avLst/>
          </a:prstGeom>
          <a:noFill/>
          <a:ln w="50800">
            <a:solidFill>
              <a:srgbClr val="969696"/>
            </a:solidFill>
            <a:miter lim="800000"/>
            <a:headEnd/>
            <a:tailEnd/>
          </a:ln>
          <a:extLst>
            <a:ext uri="{909E8E84-426E-40DD-AFC4-6F175D3DCCD1}">
              <a14:hiddenFill xmlns:a14="http://schemas.microsoft.com/office/drawing/2010/main" xmlns="">
                <a:solidFill>
                  <a:srgbClr val="FFFFFF"/>
                </a:solidFill>
              </a14:hiddenFill>
            </a:ext>
          </a:extLst>
        </p:spPr>
        <p:txBody>
          <a:bodyPr/>
          <a:lstStyle/>
          <a:p>
            <a:pPr fontAlgn="base">
              <a:spcBef>
                <a:spcPct val="0"/>
              </a:spcBef>
              <a:spcAft>
                <a:spcPct val="0"/>
              </a:spcAft>
            </a:pPr>
            <a:endParaRPr lang="en-US">
              <a:solidFill>
                <a:srgbClr val="000000"/>
              </a:solidFill>
            </a:endParaRPr>
          </a:p>
        </p:txBody>
      </p:sp>
      <p:cxnSp>
        <p:nvCxnSpPr>
          <p:cNvPr id="8208" name="AutoShape 15"/>
          <p:cNvCxnSpPr>
            <a:cxnSpLocks noChangeShapeType="1"/>
            <a:stCxn id="8203" idx="3"/>
            <a:endCxn id="8207" idx="2"/>
          </p:cNvCxnSpPr>
          <p:nvPr/>
        </p:nvCxnSpPr>
        <p:spPr bwMode="auto">
          <a:xfrm flipV="1">
            <a:off x="1092200" y="3149600"/>
            <a:ext cx="3898900" cy="355600"/>
          </a:xfrm>
          <a:prstGeom prst="bentConnector2">
            <a:avLst/>
          </a:prstGeom>
          <a:noFill/>
          <a:ln w="50800">
            <a:solidFill>
              <a:srgbClr val="969696"/>
            </a:solidFill>
            <a:miter lim="800000"/>
            <a:headEnd/>
            <a:tailEnd type="triangle" w="med" len="med"/>
          </a:ln>
          <a:extLst>
            <a:ext uri="{909E8E84-426E-40DD-AFC4-6F175D3DCCD1}">
              <a14:hiddenFill xmlns:a14="http://schemas.microsoft.com/office/drawing/2010/main" xmlns="">
                <a:noFill/>
              </a14:hiddenFill>
            </a:ext>
          </a:extLst>
        </p:spPr>
      </p:cxnSp>
      <p:cxnSp>
        <p:nvCxnSpPr>
          <p:cNvPr id="8209" name="AutoShape 16"/>
          <p:cNvCxnSpPr>
            <a:cxnSpLocks noChangeShapeType="1"/>
            <a:stCxn id="8204" idx="3"/>
            <a:endCxn id="8218" idx="1"/>
          </p:cNvCxnSpPr>
          <p:nvPr/>
        </p:nvCxnSpPr>
        <p:spPr bwMode="auto">
          <a:xfrm flipV="1">
            <a:off x="1016000" y="4876800"/>
            <a:ext cx="2844800" cy="609600"/>
          </a:xfrm>
          <a:prstGeom prst="bentConnector3">
            <a:avLst>
              <a:gd name="adj1" fmla="val 50000"/>
            </a:avLst>
          </a:prstGeom>
          <a:noFill/>
          <a:ln w="50800">
            <a:solidFill>
              <a:srgbClr val="969696"/>
            </a:solidFill>
            <a:miter lim="800000"/>
            <a:headEnd/>
            <a:tailEnd type="triangle" w="med" len="med"/>
          </a:ln>
          <a:extLst>
            <a:ext uri="{909E8E84-426E-40DD-AFC4-6F175D3DCCD1}">
              <a14:hiddenFill xmlns:a14="http://schemas.microsoft.com/office/drawing/2010/main" xmlns="">
                <a:noFill/>
              </a14:hiddenFill>
            </a:ext>
          </a:extLst>
        </p:spPr>
      </p:cxnSp>
      <p:cxnSp>
        <p:nvCxnSpPr>
          <p:cNvPr id="8210" name="AutoShape 17"/>
          <p:cNvCxnSpPr>
            <a:cxnSpLocks noChangeShapeType="1"/>
            <a:stCxn id="8203" idx="3"/>
            <a:endCxn id="8219" idx="0"/>
          </p:cNvCxnSpPr>
          <p:nvPr/>
        </p:nvCxnSpPr>
        <p:spPr bwMode="auto">
          <a:xfrm>
            <a:off x="1092200" y="3505200"/>
            <a:ext cx="3479800" cy="431800"/>
          </a:xfrm>
          <a:prstGeom prst="bentConnector2">
            <a:avLst/>
          </a:prstGeom>
          <a:noFill/>
          <a:ln w="50800">
            <a:solidFill>
              <a:srgbClr val="969696"/>
            </a:solidFill>
            <a:miter lim="800000"/>
            <a:headEnd/>
            <a:tailEnd type="triangle" w="med" len="med"/>
          </a:ln>
          <a:extLst>
            <a:ext uri="{909E8E84-426E-40DD-AFC4-6F175D3DCCD1}">
              <a14:hiddenFill xmlns:a14="http://schemas.microsoft.com/office/drawing/2010/main" xmlns="">
                <a:noFill/>
              </a14:hiddenFill>
            </a:ext>
          </a:extLst>
        </p:spPr>
      </p:cxnSp>
      <p:pic>
        <p:nvPicPr>
          <p:cNvPr id="8211" name="Picture 18"/>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7315200" y="2286000"/>
            <a:ext cx="1493838" cy="1962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212" name="Rectangle 19"/>
          <p:cNvSpPr>
            <a:spLocks noChangeArrowheads="1"/>
          </p:cNvSpPr>
          <p:nvPr/>
        </p:nvSpPr>
        <p:spPr bwMode="auto">
          <a:xfrm>
            <a:off x="7848600" y="2286000"/>
            <a:ext cx="457200" cy="1981200"/>
          </a:xfrm>
          <a:prstGeom prst="rect">
            <a:avLst/>
          </a:prstGeom>
          <a:noFill/>
          <a:ln w="50800">
            <a:solidFill>
              <a:srgbClr val="969696"/>
            </a:solidFill>
            <a:miter lim="800000"/>
            <a:headEnd/>
            <a:tailEnd/>
          </a:ln>
          <a:extLst>
            <a:ext uri="{909E8E84-426E-40DD-AFC4-6F175D3DCCD1}">
              <a14:hiddenFill xmlns:a14="http://schemas.microsoft.com/office/drawing/2010/main" xmlns="">
                <a:solidFill>
                  <a:srgbClr val="FFFFFF"/>
                </a:solidFill>
              </a14:hiddenFill>
            </a:ext>
          </a:extLst>
        </p:spPr>
        <p:txBody>
          <a:bodyPr/>
          <a:lstStyle/>
          <a:p>
            <a:pPr fontAlgn="base">
              <a:spcBef>
                <a:spcPct val="0"/>
              </a:spcBef>
              <a:spcAft>
                <a:spcPct val="0"/>
              </a:spcAft>
            </a:pPr>
            <a:endParaRPr lang="en-US">
              <a:solidFill>
                <a:srgbClr val="000000"/>
              </a:solidFill>
            </a:endParaRPr>
          </a:p>
        </p:txBody>
      </p:sp>
      <p:cxnSp>
        <p:nvCxnSpPr>
          <p:cNvPr id="8213" name="AutoShape 20"/>
          <p:cNvCxnSpPr>
            <a:cxnSpLocks noChangeShapeType="1"/>
            <a:stCxn id="8205" idx="0"/>
            <a:endCxn id="8212" idx="0"/>
          </p:cNvCxnSpPr>
          <p:nvPr/>
        </p:nvCxnSpPr>
        <p:spPr bwMode="auto">
          <a:xfrm rot="5400000" flipV="1">
            <a:off x="5391150" y="-425450"/>
            <a:ext cx="990600" cy="4381500"/>
          </a:xfrm>
          <a:prstGeom prst="bentConnector3">
            <a:avLst>
              <a:gd name="adj1" fmla="val -20514"/>
            </a:avLst>
          </a:prstGeom>
          <a:noFill/>
          <a:ln w="50800">
            <a:solidFill>
              <a:srgbClr val="969696"/>
            </a:solidFill>
            <a:miter lim="800000"/>
            <a:headEnd/>
            <a:tailEnd type="triangle" w="med" len="med"/>
          </a:ln>
          <a:extLst>
            <a:ext uri="{909E8E84-426E-40DD-AFC4-6F175D3DCCD1}">
              <a14:hiddenFill xmlns:a14="http://schemas.microsoft.com/office/drawing/2010/main" xmlns="">
                <a:noFill/>
              </a14:hiddenFill>
            </a:ext>
          </a:extLst>
        </p:spPr>
      </p:cxnSp>
      <p:cxnSp>
        <p:nvCxnSpPr>
          <p:cNvPr id="8214" name="AutoShape 21"/>
          <p:cNvCxnSpPr>
            <a:cxnSpLocks noChangeShapeType="1"/>
            <a:stCxn id="8219" idx="3"/>
            <a:endCxn id="8212" idx="2"/>
          </p:cNvCxnSpPr>
          <p:nvPr/>
        </p:nvCxnSpPr>
        <p:spPr bwMode="auto">
          <a:xfrm flipV="1">
            <a:off x="4826000" y="4292600"/>
            <a:ext cx="3251200" cy="584200"/>
          </a:xfrm>
          <a:prstGeom prst="bentConnector2">
            <a:avLst/>
          </a:prstGeom>
          <a:noFill/>
          <a:ln w="50800">
            <a:solidFill>
              <a:srgbClr val="969696"/>
            </a:solidFill>
            <a:miter lim="800000"/>
            <a:headEnd/>
            <a:tailEnd type="triangle" w="med" len="med"/>
          </a:ln>
          <a:extLst>
            <a:ext uri="{909E8E84-426E-40DD-AFC4-6F175D3DCCD1}">
              <a14:hiddenFill xmlns:a14="http://schemas.microsoft.com/office/drawing/2010/main" xmlns="">
                <a:noFill/>
              </a14:hiddenFill>
            </a:ext>
          </a:extLst>
        </p:spPr>
      </p:cxnSp>
      <p:cxnSp>
        <p:nvCxnSpPr>
          <p:cNvPr id="8215" name="AutoShape 22"/>
          <p:cNvCxnSpPr>
            <a:cxnSpLocks noChangeShapeType="1"/>
            <a:stCxn id="8222" idx="1"/>
            <a:endCxn id="8223" idx="3"/>
          </p:cNvCxnSpPr>
          <p:nvPr/>
        </p:nvCxnSpPr>
        <p:spPr bwMode="auto">
          <a:xfrm rot="10800000">
            <a:off x="3911600" y="1790700"/>
            <a:ext cx="3911600" cy="914400"/>
          </a:xfrm>
          <a:prstGeom prst="bentConnector3">
            <a:avLst>
              <a:gd name="adj1" fmla="val 50000"/>
            </a:avLst>
          </a:prstGeom>
          <a:noFill/>
          <a:ln w="50800">
            <a:solidFill>
              <a:schemeClr val="tx1"/>
            </a:solidFill>
            <a:miter lim="800000"/>
            <a:headEnd/>
            <a:tailEnd type="triangle" w="med" len="med"/>
          </a:ln>
          <a:extLst>
            <a:ext uri="{909E8E84-426E-40DD-AFC4-6F175D3DCCD1}">
              <a14:hiddenFill xmlns:a14="http://schemas.microsoft.com/office/drawing/2010/main" xmlns="">
                <a:noFill/>
              </a14:hiddenFill>
            </a:ext>
          </a:extLst>
        </p:spPr>
      </p:cxnSp>
      <p:cxnSp>
        <p:nvCxnSpPr>
          <p:cNvPr id="8216" name="AutoShape 23"/>
          <p:cNvCxnSpPr>
            <a:cxnSpLocks noChangeShapeType="1"/>
            <a:stCxn id="8223" idx="1"/>
            <a:endCxn id="8202" idx="0"/>
          </p:cNvCxnSpPr>
          <p:nvPr/>
        </p:nvCxnSpPr>
        <p:spPr bwMode="auto">
          <a:xfrm rot="10800000" flipV="1">
            <a:off x="990600" y="1790700"/>
            <a:ext cx="2413000" cy="774700"/>
          </a:xfrm>
          <a:prstGeom prst="bentConnector2">
            <a:avLst/>
          </a:prstGeom>
          <a:noFill/>
          <a:ln w="50800">
            <a:solidFill>
              <a:schemeClr val="tx1"/>
            </a:solidFill>
            <a:miter lim="800000"/>
            <a:headEnd/>
            <a:tailEnd type="triangle" w="med" len="med"/>
          </a:ln>
          <a:extLst>
            <a:ext uri="{909E8E84-426E-40DD-AFC4-6F175D3DCCD1}">
              <a14:hiddenFill xmlns:a14="http://schemas.microsoft.com/office/drawing/2010/main" xmlns="">
                <a:noFill/>
              </a14:hiddenFill>
            </a:ext>
          </a:extLst>
        </p:spPr>
      </p:cxnSp>
      <p:cxnSp>
        <p:nvCxnSpPr>
          <p:cNvPr id="8217" name="AutoShape 24"/>
          <p:cNvCxnSpPr>
            <a:cxnSpLocks noChangeShapeType="1"/>
            <a:stCxn id="8224" idx="1"/>
            <a:endCxn id="8204" idx="0"/>
          </p:cNvCxnSpPr>
          <p:nvPr/>
        </p:nvCxnSpPr>
        <p:spPr bwMode="auto">
          <a:xfrm rot="10800000" flipV="1">
            <a:off x="914400" y="4381500"/>
            <a:ext cx="2946400" cy="1003300"/>
          </a:xfrm>
          <a:prstGeom prst="bentConnector2">
            <a:avLst/>
          </a:prstGeom>
          <a:noFill/>
          <a:ln w="50800">
            <a:solidFill>
              <a:schemeClr val="tx1"/>
            </a:solidFill>
            <a:miter lim="800000"/>
            <a:headEnd/>
            <a:tailEnd type="triangle" w="med" len="med"/>
          </a:ln>
          <a:extLst>
            <a:ext uri="{909E8E84-426E-40DD-AFC4-6F175D3DCCD1}">
              <a14:hiddenFill xmlns:a14="http://schemas.microsoft.com/office/drawing/2010/main" xmlns="">
                <a:noFill/>
              </a14:hiddenFill>
            </a:ext>
          </a:extLst>
        </p:spPr>
      </p:cxnSp>
      <p:sp>
        <p:nvSpPr>
          <p:cNvPr id="8218" name="Rectangle 25"/>
          <p:cNvSpPr>
            <a:spLocks noChangeArrowheads="1"/>
          </p:cNvSpPr>
          <p:nvPr/>
        </p:nvSpPr>
        <p:spPr bwMode="auto">
          <a:xfrm>
            <a:off x="3886200" y="3962400"/>
            <a:ext cx="457200" cy="1828800"/>
          </a:xfrm>
          <a:prstGeom prst="rect">
            <a:avLst/>
          </a:prstGeom>
          <a:noFill/>
          <a:ln w="50800">
            <a:solidFill>
              <a:srgbClr val="969696"/>
            </a:solidFill>
            <a:miter lim="800000"/>
            <a:headEnd/>
            <a:tailEnd/>
          </a:ln>
          <a:extLst>
            <a:ext uri="{909E8E84-426E-40DD-AFC4-6F175D3DCCD1}">
              <a14:hiddenFill xmlns:a14="http://schemas.microsoft.com/office/drawing/2010/main" xmlns="">
                <a:solidFill>
                  <a:srgbClr val="FFFFFF"/>
                </a:solidFill>
              </a14:hiddenFill>
            </a:ext>
          </a:extLst>
        </p:spPr>
        <p:txBody>
          <a:bodyPr/>
          <a:lstStyle/>
          <a:p>
            <a:pPr fontAlgn="base">
              <a:spcBef>
                <a:spcPct val="0"/>
              </a:spcBef>
              <a:spcAft>
                <a:spcPct val="0"/>
              </a:spcAft>
            </a:pPr>
            <a:endParaRPr lang="en-US">
              <a:solidFill>
                <a:srgbClr val="000000"/>
              </a:solidFill>
            </a:endParaRPr>
          </a:p>
        </p:txBody>
      </p:sp>
      <p:sp>
        <p:nvSpPr>
          <p:cNvPr id="8219" name="Rectangle 26"/>
          <p:cNvSpPr>
            <a:spLocks noChangeArrowheads="1"/>
          </p:cNvSpPr>
          <p:nvPr/>
        </p:nvSpPr>
        <p:spPr bwMode="auto">
          <a:xfrm>
            <a:off x="4343400" y="3962400"/>
            <a:ext cx="457200" cy="1828800"/>
          </a:xfrm>
          <a:prstGeom prst="rect">
            <a:avLst/>
          </a:prstGeom>
          <a:noFill/>
          <a:ln w="50800">
            <a:solidFill>
              <a:srgbClr val="969696"/>
            </a:solidFill>
            <a:miter lim="800000"/>
            <a:headEnd/>
            <a:tailEnd/>
          </a:ln>
          <a:extLst>
            <a:ext uri="{909E8E84-426E-40DD-AFC4-6F175D3DCCD1}">
              <a14:hiddenFill xmlns:a14="http://schemas.microsoft.com/office/drawing/2010/main" xmlns="">
                <a:solidFill>
                  <a:srgbClr val="FFFFFF"/>
                </a:solidFill>
              </a14:hiddenFill>
            </a:ext>
          </a:extLst>
        </p:spPr>
        <p:txBody>
          <a:bodyPr/>
          <a:lstStyle/>
          <a:p>
            <a:pPr fontAlgn="base">
              <a:spcBef>
                <a:spcPct val="0"/>
              </a:spcBef>
              <a:spcAft>
                <a:spcPct val="0"/>
              </a:spcAft>
            </a:pPr>
            <a:endParaRPr lang="en-US">
              <a:solidFill>
                <a:srgbClr val="000000"/>
              </a:solidFill>
            </a:endParaRPr>
          </a:p>
        </p:txBody>
      </p:sp>
      <p:sp>
        <p:nvSpPr>
          <p:cNvPr id="8220" name="AutoShape 27"/>
          <p:cNvSpPr>
            <a:spLocks noChangeArrowheads="1"/>
          </p:cNvSpPr>
          <p:nvPr/>
        </p:nvSpPr>
        <p:spPr bwMode="auto">
          <a:xfrm rot="10800000">
            <a:off x="7315200" y="5562600"/>
            <a:ext cx="1447800" cy="838200"/>
          </a:xfrm>
          <a:prstGeom prst="rightArrow">
            <a:avLst>
              <a:gd name="adj1" fmla="val 50000"/>
              <a:gd name="adj2" fmla="val 43182"/>
            </a:avLst>
          </a:prstGeom>
          <a:solidFill>
            <a:schemeClr val="tx2"/>
          </a:solidFill>
          <a:ln w="50800">
            <a:solidFill>
              <a:schemeClr val="tx1"/>
            </a:solidFill>
            <a:miter lim="800000"/>
            <a:headEnd/>
            <a:tailEnd/>
          </a:ln>
        </p:spPr>
        <p:txBody>
          <a:bodyPr/>
          <a:lstStyle/>
          <a:p>
            <a:pPr fontAlgn="base">
              <a:spcBef>
                <a:spcPct val="0"/>
              </a:spcBef>
              <a:spcAft>
                <a:spcPct val="0"/>
              </a:spcAft>
            </a:pPr>
            <a:endParaRPr lang="en-US">
              <a:solidFill>
                <a:srgbClr val="000000"/>
              </a:solidFill>
            </a:endParaRPr>
          </a:p>
        </p:txBody>
      </p:sp>
      <p:cxnSp>
        <p:nvCxnSpPr>
          <p:cNvPr id="8221" name="AutoShape 28"/>
          <p:cNvCxnSpPr>
            <a:cxnSpLocks noChangeShapeType="1"/>
            <a:stCxn id="8202" idx="2"/>
          </p:cNvCxnSpPr>
          <p:nvPr/>
        </p:nvCxnSpPr>
        <p:spPr bwMode="auto">
          <a:xfrm rot="16200000" flipH="1">
            <a:off x="2120900" y="1638300"/>
            <a:ext cx="482600" cy="2743200"/>
          </a:xfrm>
          <a:prstGeom prst="bentConnector3">
            <a:avLst>
              <a:gd name="adj1" fmla="val 50000"/>
            </a:avLst>
          </a:prstGeom>
          <a:noFill/>
          <a:ln w="50800">
            <a:solidFill>
              <a:schemeClr val="tx1"/>
            </a:solidFill>
            <a:miter lim="800000"/>
            <a:headEnd/>
            <a:tailEnd type="triangle" w="med" len="med"/>
          </a:ln>
          <a:extLst>
            <a:ext uri="{909E8E84-426E-40DD-AFC4-6F175D3DCCD1}">
              <a14:hiddenFill xmlns:a14="http://schemas.microsoft.com/office/drawing/2010/main" xmlns="">
                <a:noFill/>
              </a14:hiddenFill>
            </a:ext>
          </a:extLst>
        </p:spPr>
      </p:cxnSp>
      <p:sp>
        <p:nvSpPr>
          <p:cNvPr id="8222" name="Rectangle 29"/>
          <p:cNvSpPr>
            <a:spLocks noChangeArrowheads="1"/>
          </p:cNvSpPr>
          <p:nvPr/>
        </p:nvSpPr>
        <p:spPr bwMode="auto">
          <a:xfrm>
            <a:off x="7848600" y="2590800"/>
            <a:ext cx="457200" cy="228600"/>
          </a:xfrm>
          <a:prstGeom prst="rect">
            <a:avLst/>
          </a:prstGeom>
          <a:solidFill>
            <a:srgbClr val="FF6600"/>
          </a:solidFill>
          <a:ln w="50800">
            <a:solidFill>
              <a:schemeClr val="tx1"/>
            </a:solidFill>
            <a:miter lim="800000"/>
            <a:headEnd/>
            <a:tailEnd/>
          </a:ln>
        </p:spPr>
        <p:txBody>
          <a:bodyPr/>
          <a:lstStyle/>
          <a:p>
            <a:pPr fontAlgn="base">
              <a:spcBef>
                <a:spcPct val="0"/>
              </a:spcBef>
              <a:spcAft>
                <a:spcPct val="0"/>
              </a:spcAft>
            </a:pPr>
            <a:endParaRPr lang="en-US">
              <a:solidFill>
                <a:srgbClr val="000000"/>
              </a:solidFill>
            </a:endParaRPr>
          </a:p>
        </p:txBody>
      </p:sp>
      <p:sp>
        <p:nvSpPr>
          <p:cNvPr id="8223" name="Rectangle 30"/>
          <p:cNvSpPr>
            <a:spLocks noChangeArrowheads="1"/>
          </p:cNvSpPr>
          <p:nvPr/>
        </p:nvSpPr>
        <p:spPr bwMode="auto">
          <a:xfrm>
            <a:off x="3429000" y="1676400"/>
            <a:ext cx="457200" cy="228600"/>
          </a:xfrm>
          <a:prstGeom prst="rect">
            <a:avLst/>
          </a:prstGeom>
          <a:solidFill>
            <a:srgbClr val="FF6600"/>
          </a:solidFill>
          <a:ln w="50800">
            <a:solidFill>
              <a:schemeClr val="tx1"/>
            </a:solidFill>
            <a:miter lim="800000"/>
            <a:headEnd/>
            <a:tailEnd/>
          </a:ln>
        </p:spPr>
        <p:txBody>
          <a:bodyPr/>
          <a:lstStyle/>
          <a:p>
            <a:pPr fontAlgn="base">
              <a:spcBef>
                <a:spcPct val="0"/>
              </a:spcBef>
              <a:spcAft>
                <a:spcPct val="0"/>
              </a:spcAft>
            </a:pPr>
            <a:endParaRPr lang="en-US">
              <a:solidFill>
                <a:srgbClr val="000000"/>
              </a:solidFill>
            </a:endParaRPr>
          </a:p>
        </p:txBody>
      </p:sp>
      <p:sp>
        <p:nvSpPr>
          <p:cNvPr id="8224" name="Rectangle 31"/>
          <p:cNvSpPr>
            <a:spLocks noChangeArrowheads="1"/>
          </p:cNvSpPr>
          <p:nvPr/>
        </p:nvSpPr>
        <p:spPr bwMode="auto">
          <a:xfrm>
            <a:off x="3886200" y="4267200"/>
            <a:ext cx="457200" cy="228600"/>
          </a:xfrm>
          <a:prstGeom prst="rect">
            <a:avLst/>
          </a:prstGeom>
          <a:noFill/>
          <a:ln w="508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a:lstStyle/>
          <a:p>
            <a:pPr fontAlgn="base">
              <a:spcBef>
                <a:spcPct val="0"/>
              </a:spcBef>
              <a:spcAft>
                <a:spcPct val="0"/>
              </a:spcAft>
            </a:pPr>
            <a:endParaRPr lang="en-US">
              <a:solidFill>
                <a:srgbClr val="000000"/>
              </a:solidFill>
            </a:endParaRPr>
          </a:p>
        </p:txBody>
      </p:sp>
      <p:pic>
        <p:nvPicPr>
          <p:cNvPr id="8225" name="Picture 32"/>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1905000" y="3276600"/>
            <a:ext cx="3657600" cy="3248025"/>
          </a:xfrm>
          <a:prstGeom prst="rect">
            <a:avLst/>
          </a:prstGeom>
          <a:noFill/>
          <a:ln w="50800">
            <a:solidFill>
              <a:schemeClr val="tx1"/>
            </a:solidFill>
            <a:miter lim="800000"/>
            <a:headEnd/>
            <a:tailEnd/>
          </a:ln>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15119259"/>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5"/>
          <p:cNvSpPr>
            <a:spLocks noGrp="1" noChangeArrowheads="1"/>
          </p:cNvSpPr>
          <p:nvPr>
            <p:ph type="title"/>
          </p:nvPr>
        </p:nvSpPr>
        <p:spPr>
          <a:xfrm>
            <a:off x="1379538" y="151023"/>
            <a:ext cx="7307262" cy="627028"/>
          </a:xfrm>
        </p:spPr>
        <p:txBody>
          <a:bodyPr/>
          <a:lstStyle/>
          <a:p>
            <a:pPr eaLnBrk="1" hangingPunct="1"/>
            <a:r>
              <a:rPr lang="en-GB" dirty="0">
                <a:latin typeface="Arial" charset="0"/>
              </a:rPr>
              <a:t>Signature Element</a:t>
            </a:r>
          </a:p>
        </p:txBody>
      </p:sp>
      <p:sp>
        <p:nvSpPr>
          <p:cNvPr id="197635" name="Foliennummernplatzhalter 3"/>
          <p:cNvSpPr>
            <a:spLocks noGrp="1"/>
          </p:cNvSpPr>
          <p:nvPr>
            <p:ph type="sldNum" sz="quarter" idx="4294967295"/>
          </p:nvPr>
        </p:nvSpPr>
        <p:spPr>
          <a:xfrm>
            <a:off x="7010400" y="6492875"/>
            <a:ext cx="2133600" cy="3460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93B3CE13-F728-E748-A16C-29F6FB1AD0F0}" type="slidenum">
              <a:rPr lang="en-US">
                <a:solidFill>
                  <a:srgbClr val="000000"/>
                </a:solidFill>
              </a:rPr>
              <a:pPr eaLnBrk="1" hangingPunct="1"/>
              <a:t>17</a:t>
            </a:fld>
            <a:r>
              <a:rPr lang="en-US">
                <a:solidFill>
                  <a:srgbClr val="000000"/>
                </a:solidFill>
              </a:rPr>
              <a:t> </a:t>
            </a:r>
            <a:br>
              <a:rPr lang="en-US">
                <a:solidFill>
                  <a:srgbClr val="000000"/>
                </a:solidFill>
              </a:rPr>
            </a:br>
            <a:endParaRPr lang="en-US">
              <a:solidFill>
                <a:srgbClr val="000000"/>
              </a:solidFill>
            </a:endParaRPr>
          </a:p>
        </p:txBody>
      </p:sp>
      <p:sp>
        <p:nvSpPr>
          <p:cNvPr id="197636" name="Text Box 2"/>
          <p:cNvSpPr txBox="1">
            <a:spLocks noChangeArrowheads="1"/>
          </p:cNvSpPr>
          <p:nvPr/>
        </p:nvSpPr>
        <p:spPr bwMode="auto">
          <a:xfrm>
            <a:off x="288925" y="838200"/>
            <a:ext cx="1052513"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ItemData</a:t>
            </a:r>
          </a:p>
        </p:txBody>
      </p:sp>
      <p:cxnSp>
        <p:nvCxnSpPr>
          <p:cNvPr id="197637" name="AutoShape 3"/>
          <p:cNvCxnSpPr>
            <a:cxnSpLocks noChangeShapeType="1"/>
            <a:stCxn id="197636" idx="2"/>
            <a:endCxn id="197638" idx="1"/>
          </p:cNvCxnSpPr>
          <p:nvPr/>
        </p:nvCxnSpPr>
        <p:spPr bwMode="auto">
          <a:xfrm rot="16200000" flipH="1">
            <a:off x="715169" y="1253331"/>
            <a:ext cx="528638" cy="327025"/>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97638" name="Text Box 4"/>
          <p:cNvSpPr txBox="1">
            <a:spLocks noChangeArrowheads="1"/>
          </p:cNvSpPr>
          <p:nvPr/>
        </p:nvSpPr>
        <p:spPr bwMode="auto">
          <a:xfrm>
            <a:off x="1143000" y="1524000"/>
            <a:ext cx="1296988"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AuditRecord</a:t>
            </a:r>
          </a:p>
        </p:txBody>
      </p:sp>
      <p:cxnSp>
        <p:nvCxnSpPr>
          <p:cNvPr id="197639" name="AutoShape 6"/>
          <p:cNvCxnSpPr>
            <a:cxnSpLocks noChangeShapeType="1"/>
            <a:stCxn id="197636" idx="2"/>
            <a:endCxn id="197640" idx="1"/>
          </p:cNvCxnSpPr>
          <p:nvPr/>
        </p:nvCxnSpPr>
        <p:spPr bwMode="auto">
          <a:xfrm rot="16200000" flipH="1">
            <a:off x="410369" y="1558131"/>
            <a:ext cx="1062038" cy="250825"/>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97640" name="Text Box 7"/>
          <p:cNvSpPr txBox="1">
            <a:spLocks noChangeArrowheads="1"/>
          </p:cNvSpPr>
          <p:nvPr/>
        </p:nvSpPr>
        <p:spPr bwMode="auto">
          <a:xfrm>
            <a:off x="1066800" y="2057400"/>
            <a:ext cx="1065213"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Signature</a:t>
            </a:r>
          </a:p>
        </p:txBody>
      </p:sp>
      <p:sp>
        <p:nvSpPr>
          <p:cNvPr id="197641" name="Text Box 8"/>
          <p:cNvSpPr txBox="1">
            <a:spLocks noChangeArrowheads="1"/>
          </p:cNvSpPr>
          <p:nvPr/>
        </p:nvSpPr>
        <p:spPr bwMode="auto">
          <a:xfrm>
            <a:off x="1066800" y="4953000"/>
            <a:ext cx="2098675"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MeasurementUnitRef</a:t>
            </a:r>
          </a:p>
        </p:txBody>
      </p:sp>
      <p:sp>
        <p:nvSpPr>
          <p:cNvPr id="197642" name="Text Box 9"/>
          <p:cNvSpPr txBox="1">
            <a:spLocks noChangeArrowheads="1"/>
          </p:cNvSpPr>
          <p:nvPr/>
        </p:nvSpPr>
        <p:spPr bwMode="auto">
          <a:xfrm>
            <a:off x="1066800" y="5334000"/>
            <a:ext cx="1187450"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Annotation</a:t>
            </a:r>
          </a:p>
        </p:txBody>
      </p:sp>
      <p:cxnSp>
        <p:nvCxnSpPr>
          <p:cNvPr id="197643" name="AutoShape 10"/>
          <p:cNvCxnSpPr>
            <a:cxnSpLocks noChangeShapeType="1"/>
            <a:stCxn id="197636" idx="2"/>
            <a:endCxn id="197641" idx="1"/>
          </p:cNvCxnSpPr>
          <p:nvPr/>
        </p:nvCxnSpPr>
        <p:spPr bwMode="auto">
          <a:xfrm rot="16200000" flipH="1">
            <a:off x="-1037431" y="3005931"/>
            <a:ext cx="3957638" cy="250825"/>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97644" name="AutoShape 11"/>
          <p:cNvCxnSpPr>
            <a:cxnSpLocks noChangeShapeType="1"/>
            <a:stCxn id="197636" idx="2"/>
            <a:endCxn id="197642" idx="1"/>
          </p:cNvCxnSpPr>
          <p:nvPr/>
        </p:nvCxnSpPr>
        <p:spPr bwMode="auto">
          <a:xfrm rot="16200000" flipH="1">
            <a:off x="-1227931" y="3196431"/>
            <a:ext cx="4338638" cy="250825"/>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pic>
        <p:nvPicPr>
          <p:cNvPr id="197645" name="Picture 12" descr="0toInfinity"/>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905000" y="5715000"/>
            <a:ext cx="38100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97646" name="Text Box 13"/>
          <p:cNvSpPr txBox="1">
            <a:spLocks noChangeArrowheads="1"/>
          </p:cNvSpPr>
          <p:nvPr/>
        </p:nvSpPr>
        <p:spPr bwMode="auto">
          <a:xfrm>
            <a:off x="4343400" y="1676400"/>
            <a:ext cx="1071563" cy="304800"/>
          </a:xfrm>
          <a:prstGeom prst="rect">
            <a:avLst/>
          </a:prstGeom>
          <a:gradFill rotWithShape="1">
            <a:gsLst>
              <a:gs pos="0">
                <a:srgbClr val="99CCFF"/>
              </a:gs>
              <a:gs pos="100000">
                <a:schemeClr val="bg1"/>
              </a:gs>
            </a:gsLst>
            <a:lin ang="5400000" scaled="1"/>
          </a:gradFill>
          <a:ln>
            <a:noFill/>
          </a:ln>
          <a:extLst>
            <a:ext uri="{91240B29-F687-4F45-9708-019B960494DF}">
              <a14:hiddenLine xmlns:a14="http://schemas.microsoft.com/office/drawing/2010/main" xmlns="" w="9525">
                <a:solidFill>
                  <a:srgbClr val="000000"/>
                </a:solidFill>
                <a:prstDash val="dash"/>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i="1">
                <a:solidFill>
                  <a:srgbClr val="000000"/>
                </a:solidFill>
                <a:latin typeface="Tahoma" charset="0"/>
                <a:cs typeface="Arial" charset="0"/>
              </a:rPr>
              <a:t>attributes</a:t>
            </a:r>
          </a:p>
        </p:txBody>
      </p:sp>
      <p:sp>
        <p:nvSpPr>
          <p:cNvPr id="197647" name="Text Box 14"/>
          <p:cNvSpPr txBox="1">
            <a:spLocks noChangeArrowheads="1"/>
          </p:cNvSpPr>
          <p:nvPr/>
        </p:nvSpPr>
        <p:spPr bwMode="auto">
          <a:xfrm>
            <a:off x="5257800" y="2057400"/>
            <a:ext cx="1219200" cy="330200"/>
          </a:xfrm>
          <a:prstGeom prst="rect">
            <a:avLst/>
          </a:prstGeom>
          <a:noFill/>
          <a:ln w="254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ItemOID</a:t>
            </a:r>
          </a:p>
        </p:txBody>
      </p:sp>
      <p:cxnSp>
        <p:nvCxnSpPr>
          <p:cNvPr id="197648" name="AutoShape 15"/>
          <p:cNvCxnSpPr>
            <a:cxnSpLocks noChangeShapeType="1"/>
            <a:stCxn id="197647" idx="1"/>
            <a:endCxn id="197646" idx="2"/>
          </p:cNvCxnSpPr>
          <p:nvPr/>
        </p:nvCxnSpPr>
        <p:spPr bwMode="auto">
          <a:xfrm rot="10800000">
            <a:off x="4879975" y="1981200"/>
            <a:ext cx="365125" cy="241300"/>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97649" name="AutoShape 16"/>
          <p:cNvCxnSpPr>
            <a:cxnSpLocks noChangeShapeType="1"/>
            <a:stCxn id="197636" idx="3"/>
            <a:endCxn id="197646" idx="1"/>
          </p:cNvCxnSpPr>
          <p:nvPr/>
        </p:nvCxnSpPr>
        <p:spPr bwMode="auto">
          <a:xfrm>
            <a:off x="1341438" y="995363"/>
            <a:ext cx="3001962" cy="833437"/>
          </a:xfrm>
          <a:prstGeom prst="bentConnector3">
            <a:avLst>
              <a:gd name="adj1" fmla="val 4997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97650" name="Text Box 17"/>
          <p:cNvSpPr txBox="1">
            <a:spLocks noChangeArrowheads="1"/>
          </p:cNvSpPr>
          <p:nvPr/>
        </p:nvSpPr>
        <p:spPr bwMode="auto">
          <a:xfrm>
            <a:off x="5257800" y="2514600"/>
            <a:ext cx="1890713"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TransactionType</a:t>
            </a:r>
          </a:p>
        </p:txBody>
      </p:sp>
      <p:cxnSp>
        <p:nvCxnSpPr>
          <p:cNvPr id="197651" name="AutoShape 18"/>
          <p:cNvCxnSpPr>
            <a:cxnSpLocks noChangeShapeType="1"/>
            <a:stCxn id="197650" idx="1"/>
            <a:endCxn id="197646" idx="2"/>
          </p:cNvCxnSpPr>
          <p:nvPr/>
        </p:nvCxnSpPr>
        <p:spPr bwMode="auto">
          <a:xfrm rot="10800000">
            <a:off x="4879975" y="1981200"/>
            <a:ext cx="377825" cy="690563"/>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97652" name="Text Box 19"/>
          <p:cNvSpPr txBox="1">
            <a:spLocks noChangeArrowheads="1"/>
          </p:cNvSpPr>
          <p:nvPr/>
        </p:nvSpPr>
        <p:spPr bwMode="auto">
          <a:xfrm>
            <a:off x="5257800" y="2971800"/>
            <a:ext cx="911225"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Value</a:t>
            </a:r>
          </a:p>
        </p:txBody>
      </p:sp>
      <p:sp>
        <p:nvSpPr>
          <p:cNvPr id="197653" name="Text Box 20"/>
          <p:cNvSpPr txBox="1">
            <a:spLocks noChangeArrowheads="1"/>
          </p:cNvSpPr>
          <p:nvPr/>
        </p:nvSpPr>
        <p:spPr bwMode="auto">
          <a:xfrm>
            <a:off x="5257800" y="3429000"/>
            <a:ext cx="946150"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 IsNull</a:t>
            </a:r>
          </a:p>
        </p:txBody>
      </p:sp>
      <p:cxnSp>
        <p:nvCxnSpPr>
          <p:cNvPr id="197654" name="AutoShape 21"/>
          <p:cNvCxnSpPr>
            <a:cxnSpLocks noChangeShapeType="1"/>
            <a:stCxn id="197652" idx="1"/>
            <a:endCxn id="197646" idx="2"/>
          </p:cNvCxnSpPr>
          <p:nvPr/>
        </p:nvCxnSpPr>
        <p:spPr bwMode="auto">
          <a:xfrm rot="10800000">
            <a:off x="4879975" y="1981200"/>
            <a:ext cx="377825" cy="1147763"/>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97655" name="AutoShape 22"/>
          <p:cNvCxnSpPr>
            <a:cxnSpLocks noChangeShapeType="1"/>
            <a:stCxn id="197653" idx="1"/>
            <a:endCxn id="197646" idx="2"/>
          </p:cNvCxnSpPr>
          <p:nvPr/>
        </p:nvCxnSpPr>
        <p:spPr bwMode="auto">
          <a:xfrm rot="10800000">
            <a:off x="4879975" y="1981200"/>
            <a:ext cx="377825" cy="1604963"/>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97656" name="Text Box 29"/>
          <p:cNvSpPr txBox="1">
            <a:spLocks noChangeArrowheads="1"/>
          </p:cNvSpPr>
          <p:nvPr/>
        </p:nvSpPr>
        <p:spPr bwMode="auto">
          <a:xfrm>
            <a:off x="1828800" y="2667000"/>
            <a:ext cx="920750" cy="330200"/>
          </a:xfrm>
          <a:prstGeom prst="rect">
            <a:avLst/>
          </a:prstGeom>
          <a:noFill/>
          <a:ln w="254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UserRef</a:t>
            </a:r>
          </a:p>
        </p:txBody>
      </p:sp>
      <p:cxnSp>
        <p:nvCxnSpPr>
          <p:cNvPr id="197657" name="AutoShape 30"/>
          <p:cNvCxnSpPr>
            <a:cxnSpLocks noChangeShapeType="1"/>
            <a:stCxn id="197656" idx="1"/>
            <a:endCxn id="197640" idx="2"/>
          </p:cNvCxnSpPr>
          <p:nvPr/>
        </p:nvCxnSpPr>
        <p:spPr bwMode="auto">
          <a:xfrm rot="10800000">
            <a:off x="1600200" y="2371725"/>
            <a:ext cx="215900" cy="460375"/>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97658" name="Text Box 31"/>
          <p:cNvSpPr txBox="1">
            <a:spLocks noChangeArrowheads="1"/>
          </p:cNvSpPr>
          <p:nvPr/>
        </p:nvSpPr>
        <p:spPr bwMode="auto">
          <a:xfrm>
            <a:off x="1828800" y="3124200"/>
            <a:ext cx="1276350" cy="330200"/>
          </a:xfrm>
          <a:prstGeom prst="rect">
            <a:avLst/>
          </a:prstGeom>
          <a:noFill/>
          <a:ln w="254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LocationRef</a:t>
            </a:r>
          </a:p>
        </p:txBody>
      </p:sp>
      <p:sp>
        <p:nvSpPr>
          <p:cNvPr id="197659" name="Text Box 32"/>
          <p:cNvSpPr txBox="1">
            <a:spLocks noChangeArrowheads="1"/>
          </p:cNvSpPr>
          <p:nvPr/>
        </p:nvSpPr>
        <p:spPr bwMode="auto">
          <a:xfrm>
            <a:off x="1828800" y="4038600"/>
            <a:ext cx="1646238" cy="330200"/>
          </a:xfrm>
          <a:prstGeom prst="rect">
            <a:avLst/>
          </a:prstGeom>
          <a:noFill/>
          <a:ln w="254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DateTimeStamp</a:t>
            </a:r>
          </a:p>
        </p:txBody>
      </p:sp>
      <p:sp>
        <p:nvSpPr>
          <p:cNvPr id="197660" name="Text Box 33"/>
          <p:cNvSpPr txBox="1">
            <a:spLocks noChangeArrowheads="1"/>
          </p:cNvSpPr>
          <p:nvPr/>
        </p:nvSpPr>
        <p:spPr bwMode="auto">
          <a:xfrm>
            <a:off x="1828800" y="4495800"/>
            <a:ext cx="2243138" cy="314325"/>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400" b="1">
                <a:solidFill>
                  <a:srgbClr val="000000"/>
                </a:solidFill>
                <a:latin typeface="Tahoma" charset="0"/>
                <a:cs typeface="Arial" charset="0"/>
              </a:rPr>
              <a:t>CryptoBindingManifest</a:t>
            </a:r>
          </a:p>
        </p:txBody>
      </p:sp>
      <p:cxnSp>
        <p:nvCxnSpPr>
          <p:cNvPr id="197661" name="AutoShape 35"/>
          <p:cNvCxnSpPr>
            <a:cxnSpLocks noChangeShapeType="1"/>
            <a:stCxn id="197658" idx="1"/>
            <a:endCxn id="197640" idx="2"/>
          </p:cNvCxnSpPr>
          <p:nvPr/>
        </p:nvCxnSpPr>
        <p:spPr bwMode="auto">
          <a:xfrm rot="10800000">
            <a:off x="1600200" y="2371725"/>
            <a:ext cx="215900" cy="917575"/>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97662" name="AutoShape 36"/>
          <p:cNvCxnSpPr>
            <a:cxnSpLocks noChangeShapeType="1"/>
            <a:stCxn id="197659" idx="1"/>
            <a:endCxn id="197640" idx="2"/>
          </p:cNvCxnSpPr>
          <p:nvPr/>
        </p:nvCxnSpPr>
        <p:spPr bwMode="auto">
          <a:xfrm rot="10800000">
            <a:off x="1600200" y="2371725"/>
            <a:ext cx="215900" cy="1831975"/>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cxnSp>
        <p:nvCxnSpPr>
          <p:cNvPr id="197663" name="AutoShape 37"/>
          <p:cNvCxnSpPr>
            <a:cxnSpLocks noChangeShapeType="1"/>
            <a:stCxn id="197660" idx="1"/>
            <a:endCxn id="197640" idx="2"/>
          </p:cNvCxnSpPr>
          <p:nvPr/>
        </p:nvCxnSpPr>
        <p:spPr bwMode="auto">
          <a:xfrm rot="10800000">
            <a:off x="1600200" y="2371725"/>
            <a:ext cx="228600" cy="2281238"/>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sp>
        <p:nvSpPr>
          <p:cNvPr id="197664" name="Text Box 39"/>
          <p:cNvSpPr txBox="1">
            <a:spLocks noChangeArrowheads="1"/>
          </p:cNvSpPr>
          <p:nvPr/>
        </p:nvSpPr>
        <p:spPr bwMode="auto">
          <a:xfrm>
            <a:off x="1828800" y="3581400"/>
            <a:ext cx="1384300" cy="330200"/>
          </a:xfrm>
          <a:prstGeom prst="rect">
            <a:avLst/>
          </a:prstGeom>
          <a:noFill/>
          <a:ln w="254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400" b="1">
                <a:solidFill>
                  <a:srgbClr val="000000"/>
                </a:solidFill>
                <a:latin typeface="Tahoma" charset="0"/>
                <a:cs typeface="Arial" charset="0"/>
              </a:rPr>
              <a:t>SignatureRef</a:t>
            </a:r>
          </a:p>
        </p:txBody>
      </p:sp>
      <p:cxnSp>
        <p:nvCxnSpPr>
          <p:cNvPr id="197665" name="AutoShape 40"/>
          <p:cNvCxnSpPr>
            <a:cxnSpLocks noChangeShapeType="1"/>
            <a:stCxn id="197664" idx="1"/>
            <a:endCxn id="197640" idx="2"/>
          </p:cNvCxnSpPr>
          <p:nvPr/>
        </p:nvCxnSpPr>
        <p:spPr bwMode="auto">
          <a:xfrm rot="10800000">
            <a:off x="1600200" y="2371725"/>
            <a:ext cx="215900" cy="1374775"/>
          </a:xfrm>
          <a:prstGeom prst="bentConnector2">
            <a:avLst/>
          </a:prstGeom>
          <a:noFill/>
          <a:ln w="38100">
            <a:solidFill>
              <a:srgbClr val="99CCFF"/>
            </a:solidFill>
            <a:miter lim="800000"/>
            <a:headEnd/>
            <a:tailEnd/>
          </a:ln>
          <a:extLst>
            <a:ext uri="{909E8E84-426E-40DD-AFC4-6F175D3DCCD1}">
              <a14:hiddenFill xmlns:a14="http://schemas.microsoft.com/office/drawing/2010/main" xmlns="">
                <a:noFill/>
              </a14:hiddenFill>
            </a:ext>
          </a:extLst>
        </p:spPr>
      </p:cxnSp>
      <p:pic>
        <p:nvPicPr>
          <p:cNvPr id="197666" name="Picture 41" descr="cross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286000" y="5334000"/>
            <a:ext cx="190500" cy="190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97667" name="Picture 42" descr="cross1"/>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362200" y="1600200"/>
            <a:ext cx="190500" cy="190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1155513" y="6052775"/>
            <a:ext cx="7576263" cy="369332"/>
          </a:xfrm>
          <a:prstGeom prst="rect">
            <a:avLst/>
          </a:prstGeom>
          <a:noFill/>
        </p:spPr>
        <p:txBody>
          <a:bodyPr wrap="none" rtlCol="0">
            <a:spAutoFit/>
          </a:bodyPr>
          <a:lstStyle/>
          <a:p>
            <a:pPr fontAlgn="base">
              <a:spcBef>
                <a:spcPct val="0"/>
              </a:spcBef>
              <a:spcAft>
                <a:spcPct val="0"/>
              </a:spcAft>
            </a:pPr>
            <a:r>
              <a:rPr lang="en-US" dirty="0" smtClean="0">
                <a:solidFill>
                  <a:srgbClr val="000000"/>
                </a:solidFill>
              </a:rPr>
              <a:t>Signature also includes the Meaning and Legal Reason for the signature</a:t>
            </a:r>
            <a:endParaRPr lang="en-US" dirty="0">
              <a:solidFill>
                <a:srgbClr val="000000"/>
              </a:solidFill>
            </a:endParaRPr>
          </a:p>
        </p:txBody>
      </p:sp>
    </p:spTree>
    <p:extLst>
      <p:ext uri="{BB962C8B-B14F-4D97-AF65-F5344CB8AC3E}">
        <p14:creationId xmlns:p14="http://schemas.microsoft.com/office/powerpoint/2010/main" xmlns="" val="625344704"/>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274577" y="254000"/>
            <a:ext cx="8649189" cy="466841"/>
          </a:xfrm>
        </p:spPr>
        <p:txBody>
          <a:bodyPr/>
          <a:lstStyle/>
          <a:p>
            <a:pPr eaLnBrk="1" hangingPunct="1"/>
            <a:r>
              <a:rPr lang="en-GB" sz="2400" dirty="0" smtClean="0">
                <a:latin typeface="Arial" charset="0"/>
              </a:rPr>
              <a:t>ODM links to EHR: Retrieve </a:t>
            </a:r>
            <a:r>
              <a:rPr lang="en-GB" sz="2400" dirty="0">
                <a:latin typeface="Arial" charset="0"/>
              </a:rPr>
              <a:t>Form for Data Capture (RFD)</a:t>
            </a:r>
          </a:p>
        </p:txBody>
      </p:sp>
      <p:sp>
        <p:nvSpPr>
          <p:cNvPr id="59395" name="Foliennummernplatzhalter 3"/>
          <p:cNvSpPr>
            <a:spLocks noGrp="1"/>
          </p:cNvSpPr>
          <p:nvPr>
            <p:ph type="sldNum" sz="quarter" idx="4294967295"/>
          </p:nvPr>
        </p:nvSpPr>
        <p:spPr>
          <a:xfrm>
            <a:off x="7010400" y="6492875"/>
            <a:ext cx="2133600" cy="3460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DE76464E-EFD7-0B4D-9EEA-E5651E8EC123}" type="slidenum">
              <a:rPr lang="en-US">
                <a:solidFill>
                  <a:srgbClr val="000000"/>
                </a:solidFill>
              </a:rPr>
              <a:pPr eaLnBrk="1" hangingPunct="1"/>
              <a:t>18</a:t>
            </a:fld>
            <a:r>
              <a:rPr lang="en-US">
                <a:solidFill>
                  <a:srgbClr val="000000"/>
                </a:solidFill>
              </a:rPr>
              <a:t> </a:t>
            </a:r>
            <a:br>
              <a:rPr lang="en-US">
                <a:solidFill>
                  <a:srgbClr val="000000"/>
                </a:solidFill>
              </a:rPr>
            </a:br>
            <a:endParaRPr lang="en-US">
              <a:solidFill>
                <a:srgbClr val="000000"/>
              </a:solidFill>
            </a:endParaRPr>
          </a:p>
        </p:txBody>
      </p:sp>
      <p:sp>
        <p:nvSpPr>
          <p:cNvPr id="59396" name="Line 3"/>
          <p:cNvSpPr>
            <a:spLocks noChangeShapeType="1"/>
          </p:cNvSpPr>
          <p:nvPr/>
        </p:nvSpPr>
        <p:spPr bwMode="auto">
          <a:xfrm>
            <a:off x="2476500" y="989013"/>
            <a:ext cx="0" cy="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pPr fontAlgn="base">
              <a:spcBef>
                <a:spcPct val="0"/>
              </a:spcBef>
              <a:spcAft>
                <a:spcPct val="0"/>
              </a:spcAft>
            </a:pPr>
            <a:endParaRPr lang="en-US">
              <a:solidFill>
                <a:srgbClr val="000000"/>
              </a:solidFill>
            </a:endParaRPr>
          </a:p>
        </p:txBody>
      </p:sp>
      <p:pic>
        <p:nvPicPr>
          <p:cNvPr id="59397" name="Picture 4" descr="Data 2 Security"/>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990600" y="44958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9398" name="Picture 5" descr="Desktop PC"/>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1447800" y="25146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9399" name="Picture 6" descr="Chief of Staff"/>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609600" y="2971800"/>
            <a:ext cx="762000" cy="76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9400" name="Picture 7" descr="Symbol Forward 2"/>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4343400" y="1905000"/>
            <a:ext cx="10668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9401" name="Line 8"/>
          <p:cNvSpPr>
            <a:spLocks noChangeShapeType="1"/>
          </p:cNvSpPr>
          <p:nvPr/>
        </p:nvSpPr>
        <p:spPr bwMode="auto">
          <a:xfrm>
            <a:off x="2705100" y="2436813"/>
            <a:ext cx="0" cy="0"/>
          </a:xfrm>
          <a:prstGeom prst="line">
            <a:avLst/>
          </a:prstGeom>
          <a:noFill/>
          <a:ln w="9525">
            <a:solidFill>
              <a:srgbClr val="000000"/>
            </a:solidFill>
            <a:round/>
            <a:headEnd/>
            <a:tailEnd/>
          </a:ln>
          <a:extLst>
            <a:ext uri="{909E8E84-426E-40DD-AFC4-6F175D3DCCD1}">
              <a14:hiddenFill xmlns:a14="http://schemas.microsoft.com/office/drawing/2010/main" xmlns="">
                <a:noFill/>
              </a14:hiddenFill>
            </a:ext>
          </a:extLst>
        </p:spPr>
        <p:txBody>
          <a:bodyPr/>
          <a:lstStyle/>
          <a:p>
            <a:pPr fontAlgn="base">
              <a:spcBef>
                <a:spcPct val="0"/>
              </a:spcBef>
              <a:spcAft>
                <a:spcPct val="0"/>
              </a:spcAft>
            </a:pPr>
            <a:endParaRPr lang="en-US">
              <a:solidFill>
                <a:srgbClr val="000000"/>
              </a:solidFill>
            </a:endParaRPr>
          </a:p>
        </p:txBody>
      </p:sp>
      <p:pic>
        <p:nvPicPr>
          <p:cNvPr id="59402" name="Picture 9" descr="Document"/>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3505200" y="1981200"/>
            <a:ext cx="914400" cy="838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9403" name="Text Box 10"/>
          <p:cNvSpPr txBox="1">
            <a:spLocks noChangeArrowheads="1"/>
          </p:cNvSpPr>
          <p:nvPr/>
        </p:nvSpPr>
        <p:spPr bwMode="auto">
          <a:xfrm>
            <a:off x="3657600" y="2362200"/>
            <a:ext cx="68580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200" b="1">
                <a:solidFill>
                  <a:srgbClr val="000000"/>
                </a:solidFill>
              </a:rPr>
              <a:t>ODM &amp; XForms</a:t>
            </a:r>
          </a:p>
        </p:txBody>
      </p:sp>
      <p:grpSp>
        <p:nvGrpSpPr>
          <p:cNvPr id="2" name="Group 11"/>
          <p:cNvGrpSpPr>
            <a:grpSpLocks/>
          </p:cNvGrpSpPr>
          <p:nvPr/>
        </p:nvGrpSpPr>
        <p:grpSpPr bwMode="auto">
          <a:xfrm>
            <a:off x="3505200" y="3429000"/>
            <a:ext cx="914400" cy="838200"/>
            <a:chOff x="3216" y="3360"/>
            <a:chExt cx="576" cy="528"/>
          </a:xfrm>
        </p:grpSpPr>
        <p:pic>
          <p:nvPicPr>
            <p:cNvPr id="59438" name="Picture 12" descr="Document"/>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3216" y="3360"/>
              <a:ext cx="576" cy="5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9439" name="Text Box 13"/>
            <p:cNvSpPr txBox="1">
              <a:spLocks noChangeArrowheads="1"/>
            </p:cNvSpPr>
            <p:nvPr/>
          </p:nvSpPr>
          <p:spPr bwMode="auto">
            <a:xfrm>
              <a:off x="3312" y="3696"/>
              <a:ext cx="432"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200" b="1">
                  <a:solidFill>
                    <a:srgbClr val="000000"/>
                  </a:solidFill>
                </a:rPr>
                <a:t>ODM</a:t>
              </a:r>
            </a:p>
          </p:txBody>
        </p:sp>
      </p:grpSp>
      <p:grpSp>
        <p:nvGrpSpPr>
          <p:cNvPr id="3" name="Group 14"/>
          <p:cNvGrpSpPr>
            <a:grpSpLocks/>
          </p:cNvGrpSpPr>
          <p:nvPr/>
        </p:nvGrpSpPr>
        <p:grpSpPr bwMode="auto">
          <a:xfrm>
            <a:off x="7543800" y="2438400"/>
            <a:ext cx="914400" cy="838200"/>
            <a:chOff x="2208" y="3072"/>
            <a:chExt cx="576" cy="528"/>
          </a:xfrm>
        </p:grpSpPr>
        <p:pic>
          <p:nvPicPr>
            <p:cNvPr id="59436" name="Picture 15" descr="Document"/>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2208" y="3072"/>
              <a:ext cx="576" cy="5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9437" name="Text Box 16"/>
            <p:cNvSpPr txBox="1">
              <a:spLocks noChangeArrowheads="1"/>
            </p:cNvSpPr>
            <p:nvPr/>
          </p:nvSpPr>
          <p:spPr bwMode="auto">
            <a:xfrm>
              <a:off x="2304" y="3408"/>
              <a:ext cx="432"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200" b="1">
                  <a:solidFill>
                    <a:srgbClr val="000000"/>
                  </a:solidFill>
                </a:rPr>
                <a:t>ODM</a:t>
              </a:r>
            </a:p>
          </p:txBody>
        </p:sp>
      </p:grpSp>
      <p:pic>
        <p:nvPicPr>
          <p:cNvPr id="59406" name="Picture 18" descr="Symbol Forward 2"/>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2590800" y="2057400"/>
            <a:ext cx="10668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9407" name="Rectangle 19"/>
          <p:cNvSpPr>
            <a:spLocks noChangeArrowheads="1"/>
          </p:cNvSpPr>
          <p:nvPr/>
        </p:nvSpPr>
        <p:spPr bwMode="auto">
          <a:xfrm>
            <a:off x="152400" y="1066800"/>
            <a:ext cx="2438400" cy="4572000"/>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pPr fontAlgn="base">
              <a:spcBef>
                <a:spcPct val="0"/>
              </a:spcBef>
              <a:spcAft>
                <a:spcPct val="0"/>
              </a:spcAft>
            </a:pPr>
            <a:endParaRPr lang="de-DE">
              <a:solidFill>
                <a:srgbClr val="000000"/>
              </a:solidFill>
            </a:endParaRPr>
          </a:p>
        </p:txBody>
      </p:sp>
      <p:pic>
        <p:nvPicPr>
          <p:cNvPr id="59408" name="Picture 21" descr="Navigation Arrow Forward"/>
          <p:cNvPicPr>
            <a:picLocks noChangeAspect="1" noChangeArrowheads="1"/>
          </p:cNvPicPr>
          <p:nvPr/>
        </p:nvPicPr>
        <p:blipFill>
          <a:blip r:embed="rId8" cstate="email">
            <a:extLst>
              <a:ext uri="{28A0092B-C50C-407E-A947-70E740481C1C}">
                <a14:useLocalDpi xmlns:a14="http://schemas.microsoft.com/office/drawing/2010/main" xmlns="" val="0"/>
              </a:ext>
            </a:extLst>
          </a:blip>
          <a:srcRect/>
          <a:stretch>
            <a:fillRect/>
          </a:stretch>
        </p:blipFill>
        <p:spPr bwMode="auto">
          <a:xfrm>
            <a:off x="2667000" y="3505200"/>
            <a:ext cx="6096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9409" name="Picture 22" descr="Symbol Forward 2"/>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6553200" y="2362200"/>
            <a:ext cx="10668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9410" name="Picture 23" descr="Symbol Forward 2"/>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2667000" y="4800600"/>
            <a:ext cx="10668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4" name="Group 24"/>
          <p:cNvGrpSpPr>
            <a:grpSpLocks/>
          </p:cNvGrpSpPr>
          <p:nvPr/>
        </p:nvGrpSpPr>
        <p:grpSpPr bwMode="auto">
          <a:xfrm>
            <a:off x="3581400" y="4953000"/>
            <a:ext cx="914400" cy="838200"/>
            <a:chOff x="2208" y="3072"/>
            <a:chExt cx="576" cy="528"/>
          </a:xfrm>
        </p:grpSpPr>
        <p:pic>
          <p:nvPicPr>
            <p:cNvPr id="59434" name="Picture 25" descr="Document"/>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2208" y="3072"/>
              <a:ext cx="576" cy="5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9435" name="Text Box 26"/>
            <p:cNvSpPr txBox="1">
              <a:spLocks noChangeArrowheads="1"/>
            </p:cNvSpPr>
            <p:nvPr/>
          </p:nvSpPr>
          <p:spPr bwMode="auto">
            <a:xfrm>
              <a:off x="2304" y="3408"/>
              <a:ext cx="432" cy="1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fontAlgn="base" hangingPunct="1">
                <a:spcBef>
                  <a:spcPct val="0"/>
                </a:spcBef>
                <a:spcAft>
                  <a:spcPct val="0"/>
                </a:spcAft>
              </a:pPr>
              <a:r>
                <a:rPr lang="en-GB" sz="1200" b="1">
                  <a:solidFill>
                    <a:srgbClr val="000000"/>
                  </a:solidFill>
                </a:rPr>
                <a:t>ODM</a:t>
              </a:r>
            </a:p>
          </p:txBody>
        </p:sp>
      </p:grpSp>
      <p:pic>
        <p:nvPicPr>
          <p:cNvPr id="59412" name="Picture 27" descr="Symbol Forward 2"/>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4343400" y="4038600"/>
            <a:ext cx="10668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9413" name="Rectangle 28"/>
          <p:cNvSpPr>
            <a:spLocks noChangeArrowheads="1"/>
          </p:cNvSpPr>
          <p:nvPr/>
        </p:nvSpPr>
        <p:spPr bwMode="auto">
          <a:xfrm>
            <a:off x="5410200" y="1066800"/>
            <a:ext cx="3048000" cy="4267200"/>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pPr fontAlgn="base">
              <a:spcBef>
                <a:spcPct val="0"/>
              </a:spcBef>
              <a:spcAft>
                <a:spcPct val="0"/>
              </a:spcAft>
            </a:pPr>
            <a:endParaRPr lang="de-DE">
              <a:solidFill>
                <a:srgbClr val="000000"/>
              </a:solidFill>
            </a:endParaRPr>
          </a:p>
        </p:txBody>
      </p:sp>
      <p:pic>
        <p:nvPicPr>
          <p:cNvPr id="59414" name="Picture 29" descr="Hospital"/>
          <p:cNvPicPr>
            <a:picLocks noChangeAspect="1" noChangeArrowheads="1"/>
          </p:cNvPicPr>
          <p:nvPr/>
        </p:nvPicPr>
        <p:blipFill>
          <a:blip r:embed="rId10">
            <a:extLst>
              <a:ext uri="{28A0092B-C50C-407E-A947-70E740481C1C}">
                <a14:useLocalDpi xmlns:a14="http://schemas.microsoft.com/office/drawing/2010/main" xmlns="" val="0"/>
              </a:ext>
            </a:extLst>
          </a:blip>
          <a:srcRect/>
          <a:stretch>
            <a:fillRect/>
          </a:stretch>
        </p:blipFill>
        <p:spPr bwMode="auto">
          <a:xfrm>
            <a:off x="228600" y="1143000"/>
            <a:ext cx="10668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9415" name="Picture 30" descr="Data 2 Security"/>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562600" y="42672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9416" name="Picture 31" descr="Desktop PC"/>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5562600" y="25146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9417" name="Picture 32" descr="Business 2"/>
          <p:cNvPicPr>
            <a:picLocks noChangeAspect="1" noChangeArrowheads="1"/>
          </p:cNvPicPr>
          <p:nvPr/>
        </p:nvPicPr>
        <p:blipFill>
          <a:blip r:embed="rId11">
            <a:extLst>
              <a:ext uri="{28A0092B-C50C-407E-A947-70E740481C1C}">
                <a14:useLocalDpi xmlns:a14="http://schemas.microsoft.com/office/drawing/2010/main" xmlns="" val="0"/>
              </a:ext>
            </a:extLst>
          </a:blip>
          <a:srcRect/>
          <a:stretch>
            <a:fillRect/>
          </a:stretch>
        </p:blipFill>
        <p:spPr bwMode="auto">
          <a:xfrm>
            <a:off x="7315200" y="1143000"/>
            <a:ext cx="10668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9418" name="Text Box 33"/>
          <p:cNvSpPr txBox="1">
            <a:spLocks noChangeArrowheads="1"/>
          </p:cNvSpPr>
          <p:nvPr/>
        </p:nvSpPr>
        <p:spPr bwMode="auto">
          <a:xfrm>
            <a:off x="152400" y="5257800"/>
            <a:ext cx="57785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a:solidFill>
                  <a:srgbClr val="000000"/>
                </a:solidFill>
              </a:rPr>
              <a:t>Site</a:t>
            </a:r>
          </a:p>
        </p:txBody>
      </p:sp>
      <p:sp>
        <p:nvSpPr>
          <p:cNvPr id="59419" name="Text Box 34"/>
          <p:cNvSpPr txBox="1">
            <a:spLocks noChangeArrowheads="1"/>
          </p:cNvSpPr>
          <p:nvPr/>
        </p:nvSpPr>
        <p:spPr bwMode="auto">
          <a:xfrm>
            <a:off x="7391400" y="4953000"/>
            <a:ext cx="103505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a:solidFill>
                  <a:srgbClr val="000000"/>
                </a:solidFill>
              </a:rPr>
              <a:t>Sponsor</a:t>
            </a:r>
          </a:p>
        </p:txBody>
      </p:sp>
      <p:sp>
        <p:nvSpPr>
          <p:cNvPr id="59420" name="Text Box 35"/>
          <p:cNvSpPr txBox="1">
            <a:spLocks noChangeArrowheads="1"/>
          </p:cNvSpPr>
          <p:nvPr/>
        </p:nvSpPr>
        <p:spPr bwMode="auto">
          <a:xfrm>
            <a:off x="2590800" y="1524000"/>
            <a:ext cx="1203325" cy="581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600">
                <a:solidFill>
                  <a:srgbClr val="000000"/>
                </a:solidFill>
                <a:latin typeface="Rockwell" charset="0"/>
              </a:rPr>
              <a:t>2. Request </a:t>
            </a:r>
            <a:br>
              <a:rPr lang="en-GB" sz="1600">
                <a:solidFill>
                  <a:srgbClr val="000000"/>
                </a:solidFill>
                <a:latin typeface="Rockwell" charset="0"/>
              </a:rPr>
            </a:br>
            <a:r>
              <a:rPr lang="en-GB" sz="1600">
                <a:solidFill>
                  <a:srgbClr val="000000"/>
                </a:solidFill>
                <a:latin typeface="Rockwell" charset="0"/>
              </a:rPr>
              <a:t>    Form</a:t>
            </a:r>
          </a:p>
        </p:txBody>
      </p:sp>
      <p:sp>
        <p:nvSpPr>
          <p:cNvPr id="59421" name="Text Box 36"/>
          <p:cNvSpPr txBox="1">
            <a:spLocks noChangeArrowheads="1"/>
          </p:cNvSpPr>
          <p:nvPr/>
        </p:nvSpPr>
        <p:spPr bwMode="auto">
          <a:xfrm>
            <a:off x="4038600" y="1447800"/>
            <a:ext cx="1435100" cy="581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42900" indent="-342900"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buFontTx/>
              <a:buAutoNum type="arabicPeriod"/>
            </a:pPr>
            <a:r>
              <a:rPr lang="en-GB" sz="1600">
                <a:solidFill>
                  <a:srgbClr val="000000"/>
                </a:solidFill>
                <a:latin typeface="Rockwell" charset="0"/>
              </a:rPr>
              <a:t>Form</a:t>
            </a:r>
            <a:br>
              <a:rPr lang="en-GB" sz="1600">
                <a:solidFill>
                  <a:srgbClr val="000000"/>
                </a:solidFill>
                <a:latin typeface="Rockwell" charset="0"/>
              </a:rPr>
            </a:br>
            <a:r>
              <a:rPr lang="en-GB" sz="1600">
                <a:solidFill>
                  <a:srgbClr val="000000"/>
                </a:solidFill>
                <a:latin typeface="Rockwell" charset="0"/>
              </a:rPr>
              <a:t>Definition</a:t>
            </a:r>
          </a:p>
        </p:txBody>
      </p:sp>
      <p:sp>
        <p:nvSpPr>
          <p:cNvPr id="59422" name="Text Box 37"/>
          <p:cNvSpPr txBox="1">
            <a:spLocks noChangeArrowheads="1"/>
          </p:cNvSpPr>
          <p:nvPr/>
        </p:nvSpPr>
        <p:spPr bwMode="auto">
          <a:xfrm>
            <a:off x="4343400" y="3686175"/>
            <a:ext cx="1101725" cy="581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266700" indent="-266700"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600">
                <a:solidFill>
                  <a:srgbClr val="000000"/>
                </a:solidFill>
                <a:latin typeface="Rockwell" charset="0"/>
              </a:rPr>
              <a:t>4. 	Submit</a:t>
            </a:r>
            <a:br>
              <a:rPr lang="en-GB" sz="1600">
                <a:solidFill>
                  <a:srgbClr val="000000"/>
                </a:solidFill>
                <a:latin typeface="Rockwell" charset="0"/>
              </a:rPr>
            </a:br>
            <a:r>
              <a:rPr lang="en-GB" sz="1600">
                <a:solidFill>
                  <a:srgbClr val="000000"/>
                </a:solidFill>
                <a:latin typeface="Rockwell" charset="0"/>
              </a:rPr>
              <a:t>Data</a:t>
            </a:r>
          </a:p>
        </p:txBody>
      </p:sp>
      <p:sp>
        <p:nvSpPr>
          <p:cNvPr id="59423" name="Text Box 38"/>
          <p:cNvSpPr txBox="1">
            <a:spLocks noChangeArrowheads="1"/>
          </p:cNvSpPr>
          <p:nvPr/>
        </p:nvSpPr>
        <p:spPr bwMode="auto">
          <a:xfrm>
            <a:off x="2743200" y="6019800"/>
            <a:ext cx="1611313" cy="581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266700" indent="-266700"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600">
                <a:solidFill>
                  <a:srgbClr val="000000"/>
                </a:solidFill>
                <a:latin typeface="Rockwell" charset="0"/>
              </a:rPr>
              <a:t>5. Archive Data</a:t>
            </a:r>
            <a:br>
              <a:rPr lang="en-GB" sz="1600">
                <a:solidFill>
                  <a:srgbClr val="000000"/>
                </a:solidFill>
                <a:latin typeface="Rockwell" charset="0"/>
              </a:rPr>
            </a:br>
            <a:r>
              <a:rPr lang="en-GB" sz="1600">
                <a:solidFill>
                  <a:srgbClr val="000000"/>
                </a:solidFill>
                <a:latin typeface="Rockwell" charset="0"/>
              </a:rPr>
              <a:t>(eSource!)</a:t>
            </a:r>
          </a:p>
        </p:txBody>
      </p:sp>
      <p:sp>
        <p:nvSpPr>
          <p:cNvPr id="59424" name="Text Box 39"/>
          <p:cNvSpPr txBox="1">
            <a:spLocks noChangeArrowheads="1"/>
          </p:cNvSpPr>
          <p:nvPr/>
        </p:nvSpPr>
        <p:spPr bwMode="auto">
          <a:xfrm>
            <a:off x="6705600" y="3429000"/>
            <a:ext cx="1676400" cy="825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600">
                <a:solidFill>
                  <a:srgbClr val="000000"/>
                </a:solidFill>
                <a:latin typeface="Rockwell" charset="0"/>
              </a:rPr>
              <a:t>Offline: Use ODM metadata to create form</a:t>
            </a:r>
          </a:p>
        </p:txBody>
      </p:sp>
      <p:pic>
        <p:nvPicPr>
          <p:cNvPr id="59425" name="Picture 40" descr="Symbol Forward 2"/>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4343400" y="5638800"/>
            <a:ext cx="10668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9426" name="Picture 41" descr="Data 2 Security"/>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562600" y="5715000"/>
            <a:ext cx="9144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9427" name="Rectangle 42"/>
          <p:cNvSpPr>
            <a:spLocks noChangeArrowheads="1"/>
          </p:cNvSpPr>
          <p:nvPr/>
        </p:nvSpPr>
        <p:spPr bwMode="auto">
          <a:xfrm>
            <a:off x="5410200" y="5562600"/>
            <a:ext cx="3048000" cy="1143000"/>
          </a:xfrm>
          <a:prstGeom prst="rect">
            <a:avLst/>
          </a:prstGeom>
          <a:noFill/>
          <a:ln w="9525">
            <a:solidFill>
              <a:schemeClr val="tx1"/>
            </a:solidFill>
            <a:prstDash val="dash"/>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pPr fontAlgn="base">
              <a:spcBef>
                <a:spcPct val="0"/>
              </a:spcBef>
              <a:spcAft>
                <a:spcPct val="0"/>
              </a:spcAft>
            </a:pPr>
            <a:endParaRPr lang="de-DE">
              <a:solidFill>
                <a:srgbClr val="000000"/>
              </a:solidFill>
            </a:endParaRPr>
          </a:p>
        </p:txBody>
      </p:sp>
      <p:sp>
        <p:nvSpPr>
          <p:cNvPr id="59428" name="Text Box 43"/>
          <p:cNvSpPr txBox="1">
            <a:spLocks noChangeArrowheads="1"/>
          </p:cNvSpPr>
          <p:nvPr/>
        </p:nvSpPr>
        <p:spPr bwMode="auto">
          <a:xfrm>
            <a:off x="6858000" y="6324600"/>
            <a:ext cx="1619250" cy="366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a:solidFill>
                  <a:srgbClr val="000000"/>
                </a:solidFill>
              </a:rPr>
              <a:t>Form Archiver</a:t>
            </a:r>
          </a:p>
        </p:txBody>
      </p:sp>
      <p:pic>
        <p:nvPicPr>
          <p:cNvPr id="59429" name="Picture 21" descr="Navigation Arrow Forward"/>
          <p:cNvPicPr>
            <a:picLocks noChangeAspect="1" noChangeArrowheads="1"/>
          </p:cNvPicPr>
          <p:nvPr/>
        </p:nvPicPr>
        <p:blipFill>
          <a:blip r:embed="rId8" cstate="email">
            <a:extLst>
              <a:ext uri="{28A0092B-C50C-407E-A947-70E740481C1C}">
                <a14:useLocalDpi xmlns:a14="http://schemas.microsoft.com/office/drawing/2010/main" xmlns="" val="0"/>
              </a:ext>
            </a:extLst>
          </a:blip>
          <a:srcRect/>
          <a:stretch>
            <a:fillRect/>
          </a:stretch>
        </p:blipFill>
        <p:spPr bwMode="auto">
          <a:xfrm rot="7042093">
            <a:off x="1524000" y="4038600"/>
            <a:ext cx="6096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9430" name="Text Box 37"/>
          <p:cNvSpPr txBox="1">
            <a:spLocks noChangeArrowheads="1"/>
          </p:cNvSpPr>
          <p:nvPr/>
        </p:nvSpPr>
        <p:spPr bwMode="auto">
          <a:xfrm>
            <a:off x="1447800" y="3352800"/>
            <a:ext cx="955675" cy="581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266700" indent="-266700"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600">
                <a:solidFill>
                  <a:srgbClr val="000000"/>
                </a:solidFill>
                <a:latin typeface="Rockwell" charset="0"/>
              </a:rPr>
              <a:t>3. 	Enter</a:t>
            </a:r>
            <a:br>
              <a:rPr lang="en-GB" sz="1600">
                <a:solidFill>
                  <a:srgbClr val="000000"/>
                </a:solidFill>
                <a:latin typeface="Rockwell" charset="0"/>
              </a:rPr>
            </a:br>
            <a:r>
              <a:rPr lang="en-GB" sz="1600">
                <a:solidFill>
                  <a:srgbClr val="000000"/>
                </a:solidFill>
                <a:latin typeface="Rockwell" charset="0"/>
              </a:rPr>
              <a:t>Data</a:t>
            </a:r>
          </a:p>
        </p:txBody>
      </p:sp>
      <p:sp>
        <p:nvSpPr>
          <p:cNvPr id="59431" name="Text Box 37"/>
          <p:cNvSpPr txBox="1">
            <a:spLocks noChangeArrowheads="1"/>
          </p:cNvSpPr>
          <p:nvPr/>
        </p:nvSpPr>
        <p:spPr bwMode="auto">
          <a:xfrm>
            <a:off x="685800" y="4191000"/>
            <a:ext cx="577850"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42900" indent="-342900"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600">
                <a:solidFill>
                  <a:srgbClr val="000000"/>
                </a:solidFill>
                <a:latin typeface="Rockwell" charset="0"/>
              </a:rPr>
              <a:t>EHR</a:t>
            </a:r>
          </a:p>
        </p:txBody>
      </p:sp>
      <p:sp>
        <p:nvSpPr>
          <p:cNvPr id="59432" name="Text Box 37"/>
          <p:cNvSpPr txBox="1">
            <a:spLocks noChangeArrowheads="1"/>
          </p:cNvSpPr>
          <p:nvPr/>
        </p:nvSpPr>
        <p:spPr bwMode="auto">
          <a:xfrm>
            <a:off x="6248400" y="4343400"/>
            <a:ext cx="663575" cy="3365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42900" indent="-342900"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600">
                <a:solidFill>
                  <a:srgbClr val="000000"/>
                </a:solidFill>
                <a:latin typeface="Rockwell" charset="0"/>
              </a:rPr>
              <a:t>CDM</a:t>
            </a:r>
          </a:p>
        </p:txBody>
      </p:sp>
      <p:sp>
        <p:nvSpPr>
          <p:cNvPr id="59433" name="Text Box 37"/>
          <p:cNvSpPr txBox="1">
            <a:spLocks noChangeArrowheads="1"/>
          </p:cNvSpPr>
          <p:nvPr/>
        </p:nvSpPr>
        <p:spPr bwMode="auto">
          <a:xfrm>
            <a:off x="2133600" y="4038600"/>
            <a:ext cx="1039813"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marL="342900" indent="-342900"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1200">
                <a:solidFill>
                  <a:srgbClr val="000000"/>
                </a:solidFill>
                <a:latin typeface="Rockwell" charset="0"/>
              </a:rPr>
              <a:t>Single Entry</a:t>
            </a:r>
          </a:p>
          <a:p>
            <a:pPr eaLnBrk="1" fontAlgn="base" hangingPunct="1">
              <a:spcBef>
                <a:spcPct val="0"/>
              </a:spcBef>
              <a:spcAft>
                <a:spcPct val="0"/>
              </a:spcAft>
            </a:pPr>
            <a:r>
              <a:rPr lang="en-GB" sz="1200">
                <a:solidFill>
                  <a:srgbClr val="000000"/>
                </a:solidFill>
                <a:latin typeface="Rockwell" charset="0"/>
              </a:rPr>
              <a:t>Double Use</a:t>
            </a:r>
          </a:p>
        </p:txBody>
      </p:sp>
    </p:spTree>
    <p:extLst>
      <p:ext uri="{BB962C8B-B14F-4D97-AF65-F5344CB8AC3E}">
        <p14:creationId xmlns:p14="http://schemas.microsoft.com/office/powerpoint/2010/main" xmlns="" val="3630171269"/>
      </p:ext>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1379538" y="125859"/>
            <a:ext cx="7307262" cy="422128"/>
          </a:xfrm>
        </p:spPr>
        <p:txBody>
          <a:bodyPr>
            <a:normAutofit fontScale="90000"/>
          </a:bodyPr>
          <a:lstStyle/>
          <a:p>
            <a:pPr eaLnBrk="1" hangingPunct="1"/>
            <a:r>
              <a:rPr lang="en-GB" sz="2400" dirty="0" smtClean="0">
                <a:latin typeface="Arial" charset="0"/>
              </a:rPr>
              <a:t>Automated Setup of EDC/</a:t>
            </a:r>
            <a:r>
              <a:rPr lang="en-GB" sz="2400" dirty="0" err="1" smtClean="0">
                <a:latin typeface="Arial" charset="0"/>
              </a:rPr>
              <a:t>eCRF</a:t>
            </a:r>
            <a:r>
              <a:rPr lang="en-GB" sz="2400" dirty="0" smtClean="0">
                <a:latin typeface="Arial" charset="0"/>
              </a:rPr>
              <a:t> systems</a:t>
            </a:r>
            <a:endParaRPr lang="en-GB" sz="2400" dirty="0">
              <a:latin typeface="Arial" charset="0"/>
            </a:endParaRPr>
          </a:p>
        </p:txBody>
      </p:sp>
      <p:sp>
        <p:nvSpPr>
          <p:cNvPr id="48131" name="Rectangle 3"/>
          <p:cNvSpPr>
            <a:spLocks noGrp="1" noChangeArrowheads="1"/>
          </p:cNvSpPr>
          <p:nvPr>
            <p:ph idx="1"/>
          </p:nvPr>
        </p:nvSpPr>
        <p:spPr>
          <a:xfrm>
            <a:off x="228599" y="2505781"/>
            <a:ext cx="8832455" cy="3628200"/>
          </a:xfrm>
        </p:spPr>
        <p:txBody>
          <a:bodyPr>
            <a:normAutofit fontScale="70000" lnSpcReduction="20000"/>
          </a:bodyPr>
          <a:lstStyle/>
          <a:p>
            <a:pPr eaLnBrk="1" hangingPunct="1">
              <a:lnSpc>
                <a:spcPct val="90000"/>
              </a:lnSpc>
            </a:pPr>
            <a:r>
              <a:rPr lang="en-GB" dirty="0" smtClean="0">
                <a:latin typeface="Arial" charset="0"/>
              </a:rPr>
              <a:t>ODM </a:t>
            </a:r>
            <a:r>
              <a:rPr lang="en-GB" dirty="0">
                <a:latin typeface="Arial" charset="0"/>
              </a:rPr>
              <a:t>Metadata </a:t>
            </a:r>
            <a:r>
              <a:rPr lang="en-GB" dirty="0" smtClean="0">
                <a:latin typeface="Arial" charset="0"/>
              </a:rPr>
              <a:t>can be used to </a:t>
            </a:r>
            <a:r>
              <a:rPr lang="en-GB" dirty="0">
                <a:latin typeface="Arial" charset="0"/>
              </a:rPr>
              <a:t>configure </a:t>
            </a:r>
            <a:r>
              <a:rPr lang="en-GB" dirty="0" smtClean="0">
                <a:latin typeface="Arial" charset="0"/>
              </a:rPr>
              <a:t>data collection tools</a:t>
            </a:r>
          </a:p>
          <a:p>
            <a:pPr eaLnBrk="1" hangingPunct="1">
              <a:lnSpc>
                <a:spcPct val="90000"/>
              </a:lnSpc>
            </a:pPr>
            <a:endParaRPr lang="en-GB" dirty="0">
              <a:latin typeface="Arial" charset="0"/>
            </a:endParaRPr>
          </a:p>
          <a:p>
            <a:pPr eaLnBrk="1" hangingPunct="1">
              <a:lnSpc>
                <a:spcPct val="90000"/>
              </a:lnSpc>
            </a:pPr>
            <a:r>
              <a:rPr lang="en-GB" dirty="0" err="1">
                <a:latin typeface="Arial" charset="0"/>
              </a:rPr>
              <a:t>eCRF</a:t>
            </a:r>
            <a:r>
              <a:rPr lang="en-GB" dirty="0">
                <a:latin typeface="Arial" charset="0"/>
              </a:rPr>
              <a:t> </a:t>
            </a:r>
            <a:r>
              <a:rPr lang="en-GB" dirty="0" smtClean="0">
                <a:latin typeface="Arial" charset="0"/>
              </a:rPr>
              <a:t>systems: Numerous vendors </a:t>
            </a:r>
            <a:r>
              <a:rPr lang="en-GB" dirty="0">
                <a:latin typeface="Arial" charset="0"/>
              </a:rPr>
              <a:t>using </a:t>
            </a:r>
            <a:r>
              <a:rPr lang="en-GB" dirty="0" smtClean="0">
                <a:latin typeface="Arial" charset="0"/>
              </a:rPr>
              <a:t>ODM</a:t>
            </a:r>
          </a:p>
          <a:p>
            <a:pPr lvl="1" eaLnBrk="1" hangingPunct="1">
              <a:lnSpc>
                <a:spcPct val="90000"/>
              </a:lnSpc>
            </a:pPr>
            <a:endParaRPr lang="en-GB" dirty="0">
              <a:latin typeface="Arial" charset="0"/>
            </a:endParaRPr>
          </a:p>
          <a:p>
            <a:pPr eaLnBrk="1" hangingPunct="1">
              <a:lnSpc>
                <a:spcPct val="90000"/>
              </a:lnSpc>
            </a:pPr>
            <a:r>
              <a:rPr lang="en-GB" dirty="0" err="1" smtClean="0">
                <a:latin typeface="Arial" charset="0"/>
              </a:rPr>
              <a:t>eDiary</a:t>
            </a:r>
            <a:r>
              <a:rPr lang="en-GB" dirty="0" smtClean="0">
                <a:latin typeface="Arial" charset="0"/>
              </a:rPr>
              <a:t>/</a:t>
            </a:r>
            <a:r>
              <a:rPr lang="en-GB" dirty="0" err="1" smtClean="0">
                <a:latin typeface="Arial" charset="0"/>
              </a:rPr>
              <a:t>ePRO</a:t>
            </a:r>
            <a:r>
              <a:rPr lang="en-GB" dirty="0" smtClean="0">
                <a:latin typeface="Arial" charset="0"/>
              </a:rPr>
              <a:t> </a:t>
            </a:r>
            <a:r>
              <a:rPr lang="en-GB" dirty="0">
                <a:latin typeface="Arial" charset="0"/>
              </a:rPr>
              <a:t>systems</a:t>
            </a:r>
          </a:p>
          <a:p>
            <a:pPr lvl="1" eaLnBrk="1" hangingPunct="1">
              <a:lnSpc>
                <a:spcPct val="90000"/>
              </a:lnSpc>
            </a:pPr>
            <a:r>
              <a:rPr lang="en-GB" dirty="0" smtClean="0">
                <a:latin typeface="Arial" charset="0"/>
              </a:rPr>
              <a:t>Used </a:t>
            </a:r>
            <a:r>
              <a:rPr lang="en-GB" dirty="0">
                <a:latin typeface="Arial" charset="0"/>
              </a:rPr>
              <a:t>ODM for configuration </a:t>
            </a:r>
            <a:r>
              <a:rPr lang="en-GB" dirty="0" smtClean="0">
                <a:latin typeface="Arial" charset="0"/>
              </a:rPr>
              <a:t>purposes and data transfer</a:t>
            </a:r>
          </a:p>
          <a:p>
            <a:pPr lvl="1" eaLnBrk="1" hangingPunct="1">
              <a:lnSpc>
                <a:spcPct val="90000"/>
              </a:lnSpc>
            </a:pPr>
            <a:endParaRPr lang="en-GB" dirty="0">
              <a:latin typeface="Arial" charset="0"/>
            </a:endParaRPr>
          </a:p>
          <a:p>
            <a:pPr eaLnBrk="1" hangingPunct="1">
              <a:lnSpc>
                <a:spcPct val="90000"/>
              </a:lnSpc>
            </a:pPr>
            <a:r>
              <a:rPr lang="en-GB" dirty="0" smtClean="0">
                <a:latin typeface="Arial" charset="0"/>
              </a:rPr>
              <a:t>EHR systems</a:t>
            </a:r>
          </a:p>
          <a:p>
            <a:pPr lvl="1" eaLnBrk="1" hangingPunct="1">
              <a:lnSpc>
                <a:spcPct val="90000"/>
              </a:lnSpc>
            </a:pPr>
            <a:r>
              <a:rPr lang="en-US" dirty="0"/>
              <a:t>Medical form standard for a large EHR and clinical research data model repository of 3,320 medical forms (https://medical-data-</a:t>
            </a:r>
            <a:r>
              <a:rPr lang="en-US" dirty="0" err="1"/>
              <a:t>models.org</a:t>
            </a:r>
            <a:r>
              <a:rPr lang="en-US" dirty="0"/>
              <a:t>/)</a:t>
            </a:r>
            <a:endParaRPr lang="en-GB" dirty="0">
              <a:latin typeface="Arial" charset="0"/>
            </a:endParaRPr>
          </a:p>
          <a:p>
            <a:pPr marL="0" indent="0" eaLnBrk="1" hangingPunct="1">
              <a:lnSpc>
                <a:spcPct val="90000"/>
              </a:lnSpc>
              <a:buNone/>
            </a:pPr>
            <a:endParaRPr lang="en-GB" sz="2800" dirty="0">
              <a:latin typeface="Arial" charset="0"/>
            </a:endParaRPr>
          </a:p>
        </p:txBody>
      </p:sp>
      <p:sp>
        <p:nvSpPr>
          <p:cNvPr id="48132" name="Foliennummernplatzhalter 3"/>
          <p:cNvSpPr>
            <a:spLocks noGrp="1"/>
          </p:cNvSpPr>
          <p:nvPr>
            <p:ph type="sldNum" sz="quarter" idx="4294967295"/>
          </p:nvPr>
        </p:nvSpPr>
        <p:spPr>
          <a:xfrm>
            <a:off x="7010400" y="6492875"/>
            <a:ext cx="2133600" cy="3460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F9467724-1C6F-274D-91E7-E5D1BF4061F7}" type="slidenum">
              <a:rPr lang="en-US">
                <a:solidFill>
                  <a:srgbClr val="000000"/>
                </a:solidFill>
              </a:rPr>
              <a:pPr eaLnBrk="1" hangingPunct="1"/>
              <a:t>19</a:t>
            </a:fld>
            <a:r>
              <a:rPr lang="en-US">
                <a:solidFill>
                  <a:srgbClr val="000000"/>
                </a:solidFill>
              </a:rPr>
              <a:t> </a:t>
            </a:r>
            <a:br>
              <a:rPr lang="en-US">
                <a:solidFill>
                  <a:srgbClr val="000000"/>
                </a:solidFill>
              </a:rPr>
            </a:br>
            <a:endParaRPr lang="en-US">
              <a:solidFill>
                <a:srgbClr val="000000"/>
              </a:solidFill>
            </a:endParaRPr>
          </a:p>
        </p:txBody>
      </p:sp>
      <p:grpSp>
        <p:nvGrpSpPr>
          <p:cNvPr id="2" name="Group 4"/>
          <p:cNvGrpSpPr>
            <a:grpSpLocks/>
          </p:cNvGrpSpPr>
          <p:nvPr/>
        </p:nvGrpSpPr>
        <p:grpSpPr bwMode="auto">
          <a:xfrm>
            <a:off x="2285780" y="670224"/>
            <a:ext cx="4191000" cy="1524000"/>
            <a:chOff x="288" y="480"/>
            <a:chExt cx="2880" cy="1152"/>
          </a:xfrm>
        </p:grpSpPr>
        <p:pic>
          <p:nvPicPr>
            <p:cNvPr id="48134" name="Picture 5" descr="crf"/>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1872" y="528"/>
              <a:ext cx="1296" cy="9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8135" name="AutoShape 6"/>
            <p:cNvSpPr>
              <a:spLocks noChangeArrowheads="1"/>
            </p:cNvSpPr>
            <p:nvPr/>
          </p:nvSpPr>
          <p:spPr bwMode="auto">
            <a:xfrm>
              <a:off x="288" y="480"/>
              <a:ext cx="816" cy="1152"/>
            </a:xfrm>
            <a:prstGeom prst="foldedCorner">
              <a:avLst>
                <a:gd name="adj" fmla="val 12500"/>
              </a:avLst>
            </a:prstGeom>
            <a:gradFill rotWithShape="0">
              <a:gsLst>
                <a:gs pos="0">
                  <a:srgbClr val="008080"/>
                </a:gs>
                <a:gs pos="100000">
                  <a:schemeClr val="bg1"/>
                </a:gs>
              </a:gsLst>
              <a:lin ang="5400000" scaled="1"/>
            </a:gradFill>
            <a:ln w="9525">
              <a:solidFill>
                <a:schemeClr val="tx1"/>
              </a:solidFill>
              <a:round/>
              <a:headEnd/>
              <a:tailEnd/>
            </a:ln>
          </p:spPr>
          <p:txBody>
            <a:bodyPr wrap="none" anchor="ctr"/>
            <a:lstStyle/>
            <a:p>
              <a:pPr algn="ctr" fontAlgn="base">
                <a:spcBef>
                  <a:spcPct val="0"/>
                </a:spcBef>
                <a:spcAft>
                  <a:spcPct val="0"/>
                </a:spcAft>
              </a:pPr>
              <a:r>
                <a:rPr lang="en-GB" sz="2400" b="1" dirty="0">
                  <a:solidFill>
                    <a:srgbClr val="000000"/>
                  </a:solidFill>
                  <a:latin typeface="Verdana" charset="0"/>
                </a:rPr>
                <a:t>ODM</a:t>
              </a:r>
            </a:p>
            <a:p>
              <a:pPr algn="ctr" fontAlgn="base">
                <a:spcBef>
                  <a:spcPct val="0"/>
                </a:spcBef>
                <a:spcAft>
                  <a:spcPct val="0"/>
                </a:spcAft>
              </a:pPr>
              <a:r>
                <a:rPr lang="en-GB" sz="2400" b="1" dirty="0">
                  <a:solidFill>
                    <a:srgbClr val="000000"/>
                  </a:solidFill>
                  <a:latin typeface="Verdana" charset="0"/>
                </a:rPr>
                <a:t>XML</a:t>
              </a:r>
            </a:p>
          </p:txBody>
        </p:sp>
        <p:sp>
          <p:nvSpPr>
            <p:cNvPr id="48136" name="AutoShape 7"/>
            <p:cNvSpPr>
              <a:spLocks noChangeArrowheads="1"/>
            </p:cNvSpPr>
            <p:nvPr/>
          </p:nvSpPr>
          <p:spPr bwMode="auto">
            <a:xfrm>
              <a:off x="1248" y="672"/>
              <a:ext cx="480" cy="720"/>
            </a:xfrm>
            <a:prstGeom prst="rightArrow">
              <a:avLst>
                <a:gd name="adj1" fmla="val 50000"/>
                <a:gd name="adj2" fmla="val 25000"/>
              </a:avLst>
            </a:prstGeom>
            <a:solidFill>
              <a:srgbClr val="CC99FF"/>
            </a:solidFill>
            <a:ln w="9525">
              <a:solidFill>
                <a:schemeClr val="tx1"/>
              </a:solidFill>
              <a:miter lim="800000"/>
              <a:headEnd/>
              <a:tailEnd/>
            </a:ln>
          </p:spPr>
          <p:txBody>
            <a:bodyPr wrap="none" anchor="ctr"/>
            <a:lstStyle/>
            <a:p>
              <a:pPr fontAlgn="base">
                <a:spcBef>
                  <a:spcPct val="0"/>
                </a:spcBef>
                <a:spcAft>
                  <a:spcPct val="0"/>
                </a:spcAft>
              </a:pPr>
              <a:endParaRPr lang="de-DE">
                <a:solidFill>
                  <a:srgbClr val="000000"/>
                </a:solidFill>
              </a:endParaRPr>
            </a:p>
          </p:txBody>
        </p:sp>
        <p:sp>
          <p:nvSpPr>
            <p:cNvPr id="48137" name="Text Box 8"/>
            <p:cNvSpPr txBox="1">
              <a:spLocks noChangeArrowheads="1"/>
            </p:cNvSpPr>
            <p:nvPr/>
          </p:nvSpPr>
          <p:spPr bwMode="auto">
            <a:xfrm rot="-2326714">
              <a:off x="358" y="1189"/>
              <a:ext cx="1273" cy="375"/>
            </a:xfrm>
            <a:prstGeom prst="rect">
              <a:avLst/>
            </a:prstGeom>
            <a:noFill/>
            <a:ln w="38100">
              <a:solidFill>
                <a:schemeClr val="tx1"/>
              </a:solidFill>
              <a:miter lim="800000"/>
              <a:headEnd/>
              <a:tailEnd/>
            </a:ln>
            <a:extLst>
              <a:ext uri="{909E8E84-426E-40DD-AFC4-6F175D3DCCD1}">
                <a14:hiddenFill xmlns:a14="http://schemas.microsoft.com/office/drawing/2010/main" xmlns="">
                  <a:solidFill>
                    <a:srgbClr val="FFFFFF"/>
                  </a:solidFill>
                </a14:hiddenFill>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fontAlgn="base" hangingPunct="1">
                <a:spcBef>
                  <a:spcPct val="0"/>
                </a:spcBef>
                <a:spcAft>
                  <a:spcPct val="0"/>
                </a:spcAft>
              </a:pPr>
              <a:r>
                <a:rPr lang="en-GB" sz="2400" b="1">
                  <a:solidFill>
                    <a:srgbClr val="000000"/>
                  </a:solidFill>
                  <a:latin typeface="Verdana" charset="0"/>
                </a:rPr>
                <a:t>MetaData</a:t>
              </a:r>
            </a:p>
          </p:txBody>
        </p:sp>
      </p:grpSp>
    </p:spTree>
    <p:extLst>
      <p:ext uri="{BB962C8B-B14F-4D97-AF65-F5344CB8AC3E}">
        <p14:creationId xmlns:p14="http://schemas.microsoft.com/office/powerpoint/2010/main" xmlns="" val="700957287"/>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01" y="357279"/>
            <a:ext cx="8229600" cy="936625"/>
          </a:xfrm>
        </p:spPr>
        <p:txBody>
          <a:bodyPr/>
          <a:lstStyle/>
          <a:p>
            <a:r>
              <a:rPr lang="en-US" dirty="0" smtClean="0"/>
              <a:t>Meeting Etiquette </a:t>
            </a:r>
            <a:endParaRPr lang="en-US" dirty="0"/>
          </a:p>
        </p:txBody>
      </p:sp>
      <p:sp>
        <p:nvSpPr>
          <p:cNvPr id="26" name="Content Placeholder 25"/>
          <p:cNvSpPr>
            <a:spLocks noGrp="1"/>
          </p:cNvSpPr>
          <p:nvPr>
            <p:ph idx="1"/>
          </p:nvPr>
        </p:nvSpPr>
        <p:spPr>
          <a:xfrm>
            <a:off x="88901" y="1181099"/>
            <a:ext cx="5524499" cy="5676901"/>
          </a:xfrm>
        </p:spPr>
        <p:txBody>
          <a:bodyPr>
            <a:noAutofit/>
          </a:bodyPr>
          <a:lstStyle/>
          <a:p>
            <a:r>
              <a:rPr lang="en-US" sz="2200" dirty="0" smtClean="0"/>
              <a:t>Please</a:t>
            </a:r>
            <a:r>
              <a:rPr lang="en-US" sz="2200" b="1" dirty="0" smtClean="0"/>
              <a:t> mute your phone </a:t>
            </a:r>
            <a:r>
              <a:rPr lang="en-US" sz="2200" dirty="0" smtClean="0"/>
              <a:t>when you are not speaking to prevent background noise</a:t>
            </a:r>
            <a:r>
              <a:rPr lang="en-US" sz="2200" b="1" dirty="0" smtClean="0"/>
              <a:t>.</a:t>
            </a:r>
          </a:p>
          <a:p>
            <a:pPr lvl="1"/>
            <a:r>
              <a:rPr lang="en-US" sz="2200" dirty="0" smtClean="0"/>
              <a:t>All meetings are recorded.</a:t>
            </a:r>
          </a:p>
          <a:p>
            <a:r>
              <a:rPr lang="en-US" sz="2200" dirty="0" smtClean="0"/>
              <a:t>Please </a:t>
            </a:r>
            <a:r>
              <a:rPr lang="en-US" sz="2200" b="1" dirty="0" smtClean="0"/>
              <a:t>do not put your phone on hold</a:t>
            </a:r>
            <a:r>
              <a:rPr lang="en-US" sz="2200" dirty="0" smtClean="0"/>
              <a:t>.  </a:t>
            </a:r>
          </a:p>
          <a:p>
            <a:pPr lvl="1"/>
            <a:r>
              <a:rPr lang="en-US" sz="2200" dirty="0" smtClean="0"/>
              <a:t>Hang up and dial back in to prevent hold music.</a:t>
            </a:r>
          </a:p>
          <a:p>
            <a:r>
              <a:rPr lang="en-US" sz="2200" dirty="0" smtClean="0"/>
              <a:t>Please announce your name before speaking</a:t>
            </a:r>
          </a:p>
          <a:p>
            <a:r>
              <a:rPr lang="en-US" sz="2200" dirty="0" smtClean="0"/>
              <a:t>Use the “Chat” feature to ask questions or share comments.</a:t>
            </a:r>
          </a:p>
          <a:p>
            <a:pPr lvl="1"/>
            <a:r>
              <a:rPr lang="en-US" sz="2200" dirty="0" smtClean="0"/>
              <a:t>Send chats to “All Participants” so they can be addressed publicly in the chat, or discussed in the meeting (as appropriate). </a:t>
            </a:r>
            <a:endParaRPr lang="en-US" sz="2200" dirty="0"/>
          </a:p>
        </p:txBody>
      </p:sp>
      <p:sp>
        <p:nvSpPr>
          <p:cNvPr id="24" name="Slide Number Placeholder 23"/>
          <p:cNvSpPr>
            <a:spLocks noGrp="1"/>
          </p:cNvSpPr>
          <p:nvPr>
            <p:ph type="sldNum" sz="quarter" idx="12"/>
          </p:nvPr>
        </p:nvSpPr>
        <p:spPr/>
        <p:txBody>
          <a:bodyPr/>
          <a:lstStyle/>
          <a:p>
            <a:fld id="{0D942ED2-5804-4B47-B474-A096C88DC8AF}" type="slidenum">
              <a:rPr lang="en-US" smtClean="0"/>
              <a:pPr/>
              <a:t>2</a:t>
            </a:fld>
            <a:endParaRPr lang="en-US" dirty="0"/>
          </a:p>
        </p:txBody>
      </p:sp>
      <p:sp>
        <p:nvSpPr>
          <p:cNvPr id="8" name="Oval 7"/>
          <p:cNvSpPr/>
          <p:nvPr/>
        </p:nvSpPr>
        <p:spPr bwMode="auto">
          <a:xfrm>
            <a:off x="6503674" y="4369293"/>
            <a:ext cx="1812742" cy="198990"/>
          </a:xfrm>
          <a:prstGeom prst="ellipse">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sp>
        <p:nvSpPr>
          <p:cNvPr id="11" name="Rounded Rectangular Callout 10"/>
          <p:cNvSpPr/>
          <p:nvPr/>
        </p:nvSpPr>
        <p:spPr bwMode="auto">
          <a:xfrm>
            <a:off x="611560" y="3356992"/>
            <a:ext cx="2448272" cy="1211291"/>
          </a:xfrm>
          <a:prstGeom prst="wedgeRoundRectCallou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sp>
        <p:nvSpPr>
          <p:cNvPr id="12" name="Rounded Rectangular Callout 11"/>
          <p:cNvSpPr/>
          <p:nvPr/>
        </p:nvSpPr>
        <p:spPr bwMode="auto">
          <a:xfrm>
            <a:off x="1619672" y="3356992"/>
            <a:ext cx="881428" cy="494929"/>
          </a:xfrm>
          <a:prstGeom prst="wedgeRoundRectCallout">
            <a:avLst>
              <a:gd name="adj1" fmla="val 174128"/>
              <a:gd name="adj2" fmla="val 65685"/>
              <a:gd name="adj3" fmla="val 16667"/>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sp>
        <p:nvSpPr>
          <p:cNvPr id="21" name="TextBox 20"/>
          <p:cNvSpPr txBox="1"/>
          <p:nvPr/>
        </p:nvSpPr>
        <p:spPr>
          <a:xfrm>
            <a:off x="5575300" y="5245830"/>
            <a:ext cx="3378200" cy="923330"/>
          </a:xfrm>
          <a:prstGeom prst="rect">
            <a:avLst/>
          </a:prstGeom>
          <a:solidFill>
            <a:schemeClr val="tx2">
              <a:lumMod val="20000"/>
              <a:lumOff val="80000"/>
            </a:schemeClr>
          </a:solidFill>
          <a:ln w="19050">
            <a:solidFill>
              <a:schemeClr val="tx2"/>
            </a:solidFill>
          </a:ln>
        </p:spPr>
        <p:txBody>
          <a:bodyPr wrap="square" rtlCol="0">
            <a:spAutoFit/>
          </a:bodyPr>
          <a:lstStyle/>
          <a:p>
            <a:pPr algn="ctr"/>
            <a:r>
              <a:rPr lang="en-US" b="1" dirty="0" smtClean="0">
                <a:solidFill>
                  <a:schemeClr val="tx2"/>
                </a:solidFill>
              </a:rPr>
              <a:t>Click on the “</a:t>
            </a:r>
            <a:r>
              <a:rPr lang="en-US" sz="1800" b="1" dirty="0" smtClean="0">
                <a:solidFill>
                  <a:schemeClr val="tx2"/>
                </a:solidFill>
              </a:rPr>
              <a:t>chat” bubble at the top of  the meeting window to send a chat.</a:t>
            </a:r>
          </a:p>
        </p:txBody>
      </p:sp>
      <p:sp>
        <p:nvSpPr>
          <p:cNvPr id="22" name="Rounded Rectangular Callout 21"/>
          <p:cNvSpPr/>
          <p:nvPr/>
        </p:nvSpPr>
        <p:spPr bwMode="auto">
          <a:xfrm>
            <a:off x="632900" y="2991460"/>
            <a:ext cx="2786972" cy="1377833"/>
          </a:xfrm>
          <a:prstGeom prst="wedgeRoundRectCallout">
            <a:avLst>
              <a:gd name="adj1" fmla="val 105881"/>
              <a:gd name="adj2" fmla="val -17596"/>
              <a:gd name="adj3" fmla="val 16667"/>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grpSp>
        <p:nvGrpSpPr>
          <p:cNvPr id="23" name="Group 22"/>
          <p:cNvGrpSpPr/>
          <p:nvPr/>
        </p:nvGrpSpPr>
        <p:grpSpPr>
          <a:xfrm>
            <a:off x="5524500" y="4231640"/>
            <a:ext cx="3467100" cy="823690"/>
            <a:chOff x="4590716" y="2991460"/>
            <a:chExt cx="3678313" cy="1017188"/>
          </a:xfrm>
        </p:grpSpPr>
        <p:pic>
          <p:nvPicPr>
            <p:cNvPr id="10" name="Picture 9"/>
            <p:cNvPicPr>
              <a:picLocks noChangeAspect="1"/>
            </p:cNvPicPr>
            <p:nvPr/>
          </p:nvPicPr>
          <p:blipFill rotWithShape="1">
            <a:blip r:embed="rId3">
              <a:extLst>
                <a:ext uri="{28A0092B-C50C-407E-A947-70E740481C1C}">
                  <a14:useLocalDpi xmlns="" xmlns:a14="http://schemas.microsoft.com/office/drawing/2010/main" val="0"/>
                </a:ext>
              </a:extLst>
            </a:blip>
            <a:srcRect l="50000" r="9869"/>
            <a:stretch/>
          </p:blipFill>
          <p:spPr>
            <a:xfrm>
              <a:off x="4590716" y="2991460"/>
              <a:ext cx="3678313" cy="1017188"/>
            </a:xfrm>
            <a:prstGeom prst="rect">
              <a:avLst/>
            </a:prstGeom>
            <a:ln>
              <a:solidFill>
                <a:schemeClr val="bg2">
                  <a:lumMod val="50000"/>
                </a:schemeClr>
              </a:solidFill>
            </a:ln>
          </p:spPr>
        </p:pic>
        <p:sp>
          <p:nvSpPr>
            <p:cNvPr id="25" name="Oval 24"/>
            <p:cNvSpPr/>
            <p:nvPr/>
          </p:nvSpPr>
          <p:spPr bwMode="auto">
            <a:xfrm>
              <a:off x="5436096" y="2996952"/>
              <a:ext cx="648072" cy="400947"/>
            </a:xfrm>
            <a:prstGeom prst="ellipse">
              <a:avLst/>
            </a:prstGeom>
            <a:noFill/>
            <a:ln w="25400" cap="flat" cmpd="sng" algn="ctr">
              <a:solidFill>
                <a:schemeClr val="accent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a:ln>
                  <a:noFill/>
                </a:ln>
                <a:solidFill>
                  <a:srgbClr val="0F5494"/>
                </a:solidFill>
                <a:effectLst/>
                <a:latin typeface="Verdana" charset="0"/>
              </a:endParaRPr>
            </a:p>
          </p:txBody>
        </p:sp>
      </p:grpSp>
      <p:grpSp>
        <p:nvGrpSpPr>
          <p:cNvPr id="27" name="Group 32"/>
          <p:cNvGrpSpPr>
            <a:grpSpLocks noChangeAspect="1"/>
          </p:cNvGrpSpPr>
          <p:nvPr/>
        </p:nvGrpSpPr>
        <p:grpSpPr bwMode="auto">
          <a:xfrm>
            <a:off x="5765181" y="1308099"/>
            <a:ext cx="1005840" cy="1005840"/>
            <a:chOff x="7962267" y="1626091"/>
            <a:chExt cx="979319" cy="979319"/>
          </a:xfrm>
        </p:grpSpPr>
        <p:pic>
          <p:nvPicPr>
            <p:cNvPr id="28" name="Picture 2" descr="C:\Users\JB-Home\AppData\Local\Microsoft\Windows\Temporary Internet Files\Content.IE5\OWOCJOA7\MC900441433[1].png"/>
            <p:cNvPicPr>
              <a:picLocks noChangeAspect="1" noChangeArrowheads="1"/>
            </p:cNvPicPr>
            <p:nvPr/>
          </p:nvPicPr>
          <p:blipFill>
            <a:blip r:embed="rId4"/>
            <a:srcRect/>
            <a:stretch>
              <a:fillRect/>
            </a:stretch>
          </p:blipFill>
          <p:spPr bwMode="auto">
            <a:xfrm>
              <a:off x="8028420" y="1700790"/>
              <a:ext cx="849253" cy="849253"/>
            </a:xfrm>
            <a:prstGeom prst="rect">
              <a:avLst/>
            </a:prstGeom>
            <a:noFill/>
            <a:ln w="9525">
              <a:noFill/>
              <a:miter lim="800000"/>
              <a:headEnd/>
              <a:tailEnd/>
            </a:ln>
          </p:spPr>
        </p:pic>
        <p:sp>
          <p:nvSpPr>
            <p:cNvPr id="29" name="&quot;No&quot; Symbol 20"/>
            <p:cNvSpPr>
              <a:spLocks/>
            </p:cNvSpPr>
            <p:nvPr/>
          </p:nvSpPr>
          <p:spPr bwMode="auto">
            <a:xfrm>
              <a:off x="7962267" y="1626091"/>
              <a:ext cx="979319" cy="979319"/>
            </a:xfrm>
            <a:custGeom>
              <a:avLst/>
              <a:gdLst>
                <a:gd name="T0" fmla="*/ 0 w 979319"/>
                <a:gd name="T1" fmla="*/ 489660 h 979319"/>
                <a:gd name="T2" fmla="*/ 489660 w 979319"/>
                <a:gd name="T3" fmla="*/ 0 h 979319"/>
                <a:gd name="T4" fmla="*/ 979320 w 979319"/>
                <a:gd name="T5" fmla="*/ 489660 h 979319"/>
                <a:gd name="T6" fmla="*/ 489660 w 979319"/>
                <a:gd name="T7" fmla="*/ 979320 h 979319"/>
                <a:gd name="T8" fmla="*/ 0 w 979319"/>
                <a:gd name="T9" fmla="*/ 489660 h 979319"/>
                <a:gd name="T10" fmla="*/ 814683 w 979319"/>
                <a:gd name="T11" fmla="*/ 773801 h 979319"/>
                <a:gd name="T12" fmla="*/ 794927 w 979319"/>
                <a:gd name="T13" fmla="*/ 184393 h 979319"/>
                <a:gd name="T14" fmla="*/ 205519 w 979319"/>
                <a:gd name="T15" fmla="*/ 164637 h 979319"/>
                <a:gd name="T16" fmla="*/ 814683 w 979319"/>
                <a:gd name="T17" fmla="*/ 773801 h 979319"/>
                <a:gd name="T18" fmla="*/ 164636 w 979319"/>
                <a:gd name="T19" fmla="*/ 205518 h 979319"/>
                <a:gd name="T20" fmla="*/ 184392 w 979319"/>
                <a:gd name="T21" fmla="*/ 794926 h 979319"/>
                <a:gd name="T22" fmla="*/ 773800 w 979319"/>
                <a:gd name="T23" fmla="*/ 814682 h 979319"/>
                <a:gd name="T24" fmla="*/ 164636 w 979319"/>
                <a:gd name="T25" fmla="*/ 205518 h 9793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79319"/>
                <a:gd name="T40" fmla="*/ 0 h 979319"/>
                <a:gd name="T41" fmla="*/ 979319 w 979319"/>
                <a:gd name="T42" fmla="*/ 979319 h 9793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79319" h="979319">
                  <a:moveTo>
                    <a:pt x="0" y="489660"/>
                  </a:moveTo>
                  <a:cubicBezTo>
                    <a:pt x="0" y="219228"/>
                    <a:pt x="219228" y="0"/>
                    <a:pt x="489660" y="0"/>
                  </a:cubicBezTo>
                  <a:cubicBezTo>
                    <a:pt x="760092" y="0"/>
                    <a:pt x="979320" y="219228"/>
                    <a:pt x="979320" y="489660"/>
                  </a:cubicBezTo>
                  <a:cubicBezTo>
                    <a:pt x="979320" y="760092"/>
                    <a:pt x="760092" y="979320"/>
                    <a:pt x="489660" y="979320"/>
                  </a:cubicBezTo>
                  <a:cubicBezTo>
                    <a:pt x="219228" y="979320"/>
                    <a:pt x="0" y="760092"/>
                    <a:pt x="0" y="489660"/>
                  </a:cubicBezTo>
                  <a:close/>
                  <a:moveTo>
                    <a:pt x="814683" y="773801"/>
                  </a:moveTo>
                  <a:cubicBezTo>
                    <a:pt x="964224" y="602744"/>
                    <a:pt x="955587" y="345053"/>
                    <a:pt x="794927" y="184393"/>
                  </a:cubicBezTo>
                  <a:cubicBezTo>
                    <a:pt x="634267" y="23733"/>
                    <a:pt x="376576" y="15096"/>
                    <a:pt x="205519" y="164637"/>
                  </a:cubicBezTo>
                  <a:lnTo>
                    <a:pt x="814683" y="773801"/>
                  </a:lnTo>
                  <a:close/>
                  <a:moveTo>
                    <a:pt x="164636" y="205518"/>
                  </a:moveTo>
                  <a:cubicBezTo>
                    <a:pt x="15095" y="376575"/>
                    <a:pt x="23732" y="634266"/>
                    <a:pt x="184392" y="794926"/>
                  </a:cubicBezTo>
                  <a:cubicBezTo>
                    <a:pt x="345052" y="955586"/>
                    <a:pt x="602743" y="964223"/>
                    <a:pt x="773800" y="814682"/>
                  </a:cubicBezTo>
                  <a:lnTo>
                    <a:pt x="164636" y="205518"/>
                  </a:lnTo>
                  <a:close/>
                </a:path>
              </a:pathLst>
            </a:custGeom>
            <a:solidFill>
              <a:srgbClr val="E46C0A"/>
            </a:solidFill>
            <a:ln w="9525" cap="flat" cmpd="sng">
              <a:noFill/>
              <a:prstDash val="solid"/>
              <a:round/>
              <a:headEnd/>
              <a:tailEnd/>
            </a:ln>
            <a:effectLst>
              <a:outerShdw dist="38100" dir="2700000" algn="tl" rotWithShape="0">
                <a:srgbClr val="000000">
                  <a:alpha val="39998"/>
                </a:srgbClr>
              </a:outerShdw>
            </a:effectLst>
          </p:spPr>
          <p:txBody>
            <a:bodyPr anchor="ctr"/>
            <a:lstStyle/>
            <a:p>
              <a:pPr>
                <a:defRPr/>
              </a:pPr>
              <a:endParaRPr lang="en-US" dirty="0"/>
            </a:p>
          </p:txBody>
        </p:sp>
      </p:grpSp>
      <p:grpSp>
        <p:nvGrpSpPr>
          <p:cNvPr id="33" name="Group 33"/>
          <p:cNvGrpSpPr>
            <a:grpSpLocks noChangeAspect="1"/>
          </p:cNvGrpSpPr>
          <p:nvPr/>
        </p:nvGrpSpPr>
        <p:grpSpPr bwMode="auto">
          <a:xfrm>
            <a:off x="5765181" y="2782952"/>
            <a:ext cx="1005840" cy="1005840"/>
            <a:chOff x="7913206" y="2622502"/>
            <a:chExt cx="979319" cy="979319"/>
          </a:xfrm>
        </p:grpSpPr>
        <p:pic>
          <p:nvPicPr>
            <p:cNvPr id="34" name="Picture 11" descr="C:\Users\JB-Home\AppData\Local\Microsoft\Windows\Temporary Internet Files\Content.IE5\I47V3202\MC900441447[1].png"/>
            <p:cNvPicPr>
              <a:picLocks noChangeAspect="1" noChangeArrowheads="1"/>
            </p:cNvPicPr>
            <p:nvPr/>
          </p:nvPicPr>
          <p:blipFill>
            <a:blip r:embed="rId5"/>
            <a:srcRect/>
            <a:stretch>
              <a:fillRect/>
            </a:stretch>
          </p:blipFill>
          <p:spPr bwMode="auto">
            <a:xfrm>
              <a:off x="7970813" y="2680109"/>
              <a:ext cx="864105" cy="864105"/>
            </a:xfrm>
            <a:prstGeom prst="rect">
              <a:avLst/>
            </a:prstGeom>
            <a:noFill/>
            <a:ln w="9525">
              <a:noFill/>
              <a:miter lim="800000"/>
              <a:headEnd/>
              <a:tailEnd/>
            </a:ln>
          </p:spPr>
        </p:pic>
        <p:sp>
          <p:nvSpPr>
            <p:cNvPr id="35" name="&quot;No&quot; Symbol 31"/>
            <p:cNvSpPr>
              <a:spLocks/>
            </p:cNvSpPr>
            <p:nvPr/>
          </p:nvSpPr>
          <p:spPr bwMode="auto">
            <a:xfrm>
              <a:off x="7913206" y="2622502"/>
              <a:ext cx="979319" cy="979319"/>
            </a:xfrm>
            <a:custGeom>
              <a:avLst/>
              <a:gdLst>
                <a:gd name="T0" fmla="*/ 0 w 979319"/>
                <a:gd name="T1" fmla="*/ 489660 h 979319"/>
                <a:gd name="T2" fmla="*/ 489660 w 979319"/>
                <a:gd name="T3" fmla="*/ 0 h 979319"/>
                <a:gd name="T4" fmla="*/ 979320 w 979319"/>
                <a:gd name="T5" fmla="*/ 489660 h 979319"/>
                <a:gd name="T6" fmla="*/ 489660 w 979319"/>
                <a:gd name="T7" fmla="*/ 979320 h 979319"/>
                <a:gd name="T8" fmla="*/ 0 w 979319"/>
                <a:gd name="T9" fmla="*/ 489660 h 979319"/>
                <a:gd name="T10" fmla="*/ 814683 w 979319"/>
                <a:gd name="T11" fmla="*/ 773801 h 979319"/>
                <a:gd name="T12" fmla="*/ 794927 w 979319"/>
                <a:gd name="T13" fmla="*/ 184393 h 979319"/>
                <a:gd name="T14" fmla="*/ 205519 w 979319"/>
                <a:gd name="T15" fmla="*/ 164637 h 979319"/>
                <a:gd name="T16" fmla="*/ 814683 w 979319"/>
                <a:gd name="T17" fmla="*/ 773801 h 979319"/>
                <a:gd name="T18" fmla="*/ 164636 w 979319"/>
                <a:gd name="T19" fmla="*/ 205518 h 979319"/>
                <a:gd name="T20" fmla="*/ 184392 w 979319"/>
                <a:gd name="T21" fmla="*/ 794926 h 979319"/>
                <a:gd name="T22" fmla="*/ 773800 w 979319"/>
                <a:gd name="T23" fmla="*/ 814682 h 979319"/>
                <a:gd name="T24" fmla="*/ 164636 w 979319"/>
                <a:gd name="T25" fmla="*/ 205518 h 9793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79319"/>
                <a:gd name="T40" fmla="*/ 0 h 979319"/>
                <a:gd name="T41" fmla="*/ 979319 w 979319"/>
                <a:gd name="T42" fmla="*/ 979319 h 9793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79319" h="979319">
                  <a:moveTo>
                    <a:pt x="0" y="489660"/>
                  </a:moveTo>
                  <a:cubicBezTo>
                    <a:pt x="0" y="219228"/>
                    <a:pt x="219228" y="0"/>
                    <a:pt x="489660" y="0"/>
                  </a:cubicBezTo>
                  <a:cubicBezTo>
                    <a:pt x="760092" y="0"/>
                    <a:pt x="979320" y="219228"/>
                    <a:pt x="979320" y="489660"/>
                  </a:cubicBezTo>
                  <a:cubicBezTo>
                    <a:pt x="979320" y="760092"/>
                    <a:pt x="760092" y="979320"/>
                    <a:pt x="489660" y="979320"/>
                  </a:cubicBezTo>
                  <a:cubicBezTo>
                    <a:pt x="219228" y="979320"/>
                    <a:pt x="0" y="760092"/>
                    <a:pt x="0" y="489660"/>
                  </a:cubicBezTo>
                  <a:close/>
                  <a:moveTo>
                    <a:pt x="814683" y="773801"/>
                  </a:moveTo>
                  <a:cubicBezTo>
                    <a:pt x="964224" y="602744"/>
                    <a:pt x="955587" y="345053"/>
                    <a:pt x="794927" y="184393"/>
                  </a:cubicBezTo>
                  <a:cubicBezTo>
                    <a:pt x="634267" y="23733"/>
                    <a:pt x="376576" y="15096"/>
                    <a:pt x="205519" y="164637"/>
                  </a:cubicBezTo>
                  <a:lnTo>
                    <a:pt x="814683" y="773801"/>
                  </a:lnTo>
                  <a:close/>
                  <a:moveTo>
                    <a:pt x="164636" y="205518"/>
                  </a:moveTo>
                  <a:cubicBezTo>
                    <a:pt x="15095" y="376575"/>
                    <a:pt x="23732" y="634266"/>
                    <a:pt x="184392" y="794926"/>
                  </a:cubicBezTo>
                  <a:cubicBezTo>
                    <a:pt x="345052" y="955586"/>
                    <a:pt x="602743" y="964223"/>
                    <a:pt x="773800" y="814682"/>
                  </a:cubicBezTo>
                  <a:lnTo>
                    <a:pt x="164636" y="205518"/>
                  </a:lnTo>
                  <a:close/>
                </a:path>
              </a:pathLst>
            </a:custGeom>
            <a:solidFill>
              <a:srgbClr val="E46C0A"/>
            </a:solidFill>
            <a:ln w="9525" cap="flat" cmpd="sng">
              <a:noFill/>
              <a:prstDash val="solid"/>
              <a:round/>
              <a:headEnd/>
              <a:tailEnd/>
            </a:ln>
            <a:effectLst>
              <a:outerShdw dist="38100" dir="2700000" algn="tl" rotWithShape="0">
                <a:srgbClr val="000000">
                  <a:alpha val="39998"/>
                </a:srgbClr>
              </a:outerShdw>
            </a:effectLst>
          </p:spPr>
          <p:txBody>
            <a:bodyPr anchor="ctr"/>
            <a:lstStyle/>
            <a:p>
              <a:pPr>
                <a:defRPr/>
              </a:pPr>
              <a:endParaRPr lang="en-US" dirty="0"/>
            </a:p>
          </p:txBody>
        </p:sp>
      </p:grpSp>
    </p:spTree>
    <p:extLst>
      <p:ext uri="{BB962C8B-B14F-4D97-AF65-F5344CB8AC3E}">
        <p14:creationId xmlns="" xmlns:p14="http://schemas.microsoft.com/office/powerpoint/2010/main" val="380647816"/>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0595" y="288326"/>
            <a:ext cx="8114764" cy="558376"/>
          </a:xfrm>
        </p:spPr>
        <p:txBody>
          <a:bodyPr>
            <a:normAutofit fontScale="90000"/>
          </a:bodyPr>
          <a:lstStyle/>
          <a:p>
            <a:r>
              <a:rPr lang="en-US" dirty="0" smtClean="0"/>
              <a:t>ODM Summary</a:t>
            </a:r>
            <a:endParaRPr lang="en-US" dirty="0"/>
          </a:p>
        </p:txBody>
      </p:sp>
      <p:sp>
        <p:nvSpPr>
          <p:cNvPr id="3" name="Content Placeholder 2"/>
          <p:cNvSpPr>
            <a:spLocks noGrp="1"/>
          </p:cNvSpPr>
          <p:nvPr>
            <p:ph idx="1"/>
          </p:nvPr>
        </p:nvSpPr>
        <p:spPr>
          <a:xfrm>
            <a:off x="114407" y="1144191"/>
            <a:ext cx="8878003" cy="5526447"/>
          </a:xfrm>
        </p:spPr>
        <p:txBody>
          <a:bodyPr/>
          <a:lstStyle/>
          <a:p>
            <a:r>
              <a:rPr lang="en-US" dirty="0" smtClean="0"/>
              <a:t>ODM is a mature standard</a:t>
            </a:r>
          </a:p>
          <a:p>
            <a:pPr lvl="1"/>
            <a:r>
              <a:rPr lang="en-US" sz="1800" dirty="0" smtClean="0"/>
              <a:t>Nearly 20 years of development</a:t>
            </a:r>
          </a:p>
          <a:p>
            <a:pPr lvl="1"/>
            <a:r>
              <a:rPr lang="en-US" sz="1800" dirty="0" smtClean="0"/>
              <a:t>Used by numerous software and service providers</a:t>
            </a:r>
          </a:p>
          <a:p>
            <a:pPr lvl="1"/>
            <a:r>
              <a:rPr lang="en-US" sz="1800" dirty="0" smtClean="0"/>
              <a:t>Global use (e.g. US, Europe, Japan)</a:t>
            </a:r>
          </a:p>
          <a:p>
            <a:pPr lvl="1"/>
            <a:r>
              <a:rPr lang="en-US" sz="1800" dirty="0" smtClean="0"/>
              <a:t>ODM Certification is available</a:t>
            </a:r>
          </a:p>
          <a:p>
            <a:pPr lvl="1"/>
            <a:endParaRPr lang="en-US" dirty="0"/>
          </a:p>
          <a:p>
            <a:r>
              <a:rPr lang="en-US" dirty="0" smtClean="0"/>
              <a:t>ODM is remarkably flexible</a:t>
            </a:r>
          </a:p>
          <a:p>
            <a:pPr lvl="1"/>
            <a:r>
              <a:rPr lang="en-US" sz="1800" dirty="0" smtClean="0"/>
              <a:t>Medical forms repository / EHR integration</a:t>
            </a:r>
          </a:p>
          <a:p>
            <a:pPr lvl="1"/>
            <a:r>
              <a:rPr lang="en-US" sz="1800" dirty="0" smtClean="0"/>
              <a:t>Interoperability with HL7 CDA has been demonstrated</a:t>
            </a:r>
          </a:p>
          <a:p>
            <a:pPr lvl="1"/>
            <a:r>
              <a:rPr lang="en-US" sz="1800" dirty="0"/>
              <a:t>M</a:t>
            </a:r>
            <a:r>
              <a:rPr lang="en-US" sz="1800" dirty="0" smtClean="0"/>
              <a:t>eets </a:t>
            </a:r>
            <a:r>
              <a:rPr lang="en-US" sz="1800" dirty="0"/>
              <a:t>requirements for HHS/ONC Structured Data Capture </a:t>
            </a:r>
            <a:r>
              <a:rPr lang="en-US" sz="1800" dirty="0" smtClean="0"/>
              <a:t>forms</a:t>
            </a:r>
          </a:p>
          <a:p>
            <a:pPr lvl="1"/>
            <a:r>
              <a:rPr lang="en-US" sz="1800" dirty="0">
                <a:latin typeface="Arial" charset="0"/>
              </a:rPr>
              <a:t>Carries complete audit trail (provenance) information (fulfills 21CFR11 requirements</a:t>
            </a:r>
            <a:r>
              <a:rPr lang="en-US" sz="1800" dirty="0" smtClean="0">
                <a:latin typeface="Arial" charset="0"/>
              </a:rPr>
              <a:t>)</a:t>
            </a:r>
          </a:p>
          <a:p>
            <a:pPr lvl="1"/>
            <a:r>
              <a:rPr lang="en-US" sz="1800" dirty="0">
                <a:latin typeface="Arial" charset="0"/>
              </a:rPr>
              <a:t>Allows for remote monitoring or auditing, including audit trail for traceability from electronic source</a:t>
            </a:r>
          </a:p>
          <a:p>
            <a:pPr lvl="1"/>
            <a:endParaRPr lang="en-US" dirty="0">
              <a:latin typeface="Arial" charset="0"/>
            </a:endParaRPr>
          </a:p>
          <a:p>
            <a:pPr lvl="1"/>
            <a:endParaRPr lang="en-US" dirty="0"/>
          </a:p>
          <a:p>
            <a:pPr lvl="1"/>
            <a:endParaRPr lang="en-US" dirty="0"/>
          </a:p>
          <a:p>
            <a:pPr lvl="1"/>
            <a:endParaRPr lang="en-US" dirty="0" smtClean="0"/>
          </a:p>
          <a:p>
            <a:pPr lvl="1"/>
            <a:endParaRPr lang="en-US" dirty="0"/>
          </a:p>
        </p:txBody>
      </p:sp>
      <p:sp>
        <p:nvSpPr>
          <p:cNvPr id="4" name="Slide Number Placeholder 3"/>
          <p:cNvSpPr>
            <a:spLocks noGrp="1"/>
          </p:cNvSpPr>
          <p:nvPr>
            <p:ph type="sldNum" sz="quarter" idx="4294967295"/>
          </p:nvPr>
        </p:nvSpPr>
        <p:spPr>
          <a:xfrm>
            <a:off x="7010400" y="6492875"/>
            <a:ext cx="2133600" cy="346075"/>
          </a:xfrm>
          <a:prstGeom prst="rect">
            <a:avLst/>
          </a:prstGeom>
        </p:spPr>
        <p:txBody>
          <a:bodyPr/>
          <a:lstStyle/>
          <a:p>
            <a:pPr>
              <a:defRPr/>
            </a:pPr>
            <a:fld id="{0D1287BB-CDCE-494F-9DCF-9FEDADDCA2F4}" type="slidenum">
              <a:rPr lang="en-US" smtClean="0">
                <a:solidFill>
                  <a:srgbClr val="FFFFFF"/>
                </a:solidFill>
              </a:rPr>
              <a:pPr>
                <a:defRPr/>
              </a:pPr>
              <a:t>20</a:t>
            </a:fld>
            <a:endParaRPr lang="en-US" dirty="0">
              <a:solidFill>
                <a:srgbClr val="FFFFFF"/>
              </a:solidFill>
            </a:endParaRPr>
          </a:p>
        </p:txBody>
      </p:sp>
    </p:spTree>
    <p:extLst>
      <p:ext uri="{BB962C8B-B14F-4D97-AF65-F5344CB8AC3E}">
        <p14:creationId xmlns:p14="http://schemas.microsoft.com/office/powerpoint/2010/main" xmlns="" val="2637302487"/>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Next Steps	</a:t>
            </a:r>
            <a:endParaRPr lang="en-US" dirty="0"/>
          </a:p>
        </p:txBody>
      </p:sp>
      <p:sp>
        <p:nvSpPr>
          <p:cNvPr id="4" name="Content Placeholder 3"/>
          <p:cNvSpPr>
            <a:spLocks noGrp="1"/>
          </p:cNvSpPr>
          <p:nvPr>
            <p:ph idx="1"/>
          </p:nvPr>
        </p:nvSpPr>
        <p:spPr/>
        <p:txBody>
          <a:bodyPr/>
          <a:lstStyle/>
          <a:p>
            <a:r>
              <a:rPr lang="en-US" sz="2400" smtClean="0">
                <a:solidFill>
                  <a:schemeClr val="tx1">
                    <a:lumMod val="65000"/>
                    <a:lumOff val="35000"/>
                  </a:schemeClr>
                </a:solidFill>
              </a:rPr>
              <a:t>Next </a:t>
            </a:r>
            <a:r>
              <a:rPr lang="en-US" sz="2400" dirty="0" smtClean="0">
                <a:solidFill>
                  <a:schemeClr val="tx1">
                    <a:lumMod val="65000"/>
                    <a:lumOff val="35000"/>
                  </a:schemeClr>
                </a:solidFill>
              </a:rPr>
              <a:t>All Hands meeting is Thursday, February </a:t>
            </a:r>
            <a:r>
              <a:rPr lang="en-US" sz="2400" dirty="0" smtClean="0">
                <a:solidFill>
                  <a:schemeClr val="tx1">
                    <a:lumMod val="65000"/>
                    <a:lumOff val="35000"/>
                  </a:schemeClr>
                </a:solidFill>
              </a:rPr>
              <a:t>5, </a:t>
            </a:r>
            <a:r>
              <a:rPr lang="en-US" sz="2400" dirty="0" smtClean="0">
                <a:solidFill>
                  <a:schemeClr val="tx1">
                    <a:lumMod val="65000"/>
                    <a:lumOff val="35000"/>
                  </a:schemeClr>
                </a:solidFill>
              </a:rPr>
              <a:t>2015</a:t>
            </a:r>
          </a:p>
          <a:p>
            <a:pPr lvl="1"/>
            <a:r>
              <a:rPr lang="en-US" sz="2000" dirty="0">
                <a:solidFill>
                  <a:schemeClr val="tx1">
                    <a:lumMod val="65000"/>
                    <a:lumOff val="35000"/>
                  </a:schemeClr>
                </a:solidFill>
                <a:hlinkClick r:id="rId2"/>
              </a:rPr>
              <a:t>http://</a:t>
            </a:r>
            <a:r>
              <a:rPr lang="en-US" sz="2000" dirty="0" smtClean="0">
                <a:solidFill>
                  <a:schemeClr val="tx1">
                    <a:lumMod val="65000"/>
                    <a:lumOff val="35000"/>
                  </a:schemeClr>
                </a:solidFill>
                <a:hlinkClick r:id="rId2"/>
              </a:rPr>
              <a:t>wiki.siframework.org/Data+Provenance+Initiative</a:t>
            </a:r>
            <a:r>
              <a:rPr lang="en-US" sz="2000" dirty="0" smtClean="0">
                <a:solidFill>
                  <a:schemeClr val="tx1">
                    <a:lumMod val="65000"/>
                    <a:lumOff val="35000"/>
                  </a:schemeClr>
                </a:solidFill>
              </a:rPr>
              <a:t> </a:t>
            </a:r>
            <a:endParaRPr lang="en-US" sz="2000" dirty="0">
              <a:solidFill>
                <a:schemeClr val="tx1">
                  <a:lumMod val="65000"/>
                  <a:lumOff val="35000"/>
                </a:schemeClr>
              </a:solidFill>
            </a:endParaRPr>
          </a:p>
          <a:p>
            <a:pPr marL="457200" lvl="1" indent="0">
              <a:buNone/>
            </a:pPr>
            <a:endParaRPr lang="en-US" dirty="0" smtClean="0"/>
          </a:p>
          <a:p>
            <a:pPr lvl="1"/>
            <a:endParaRPr lang="en-US" dirty="0" smtClean="0"/>
          </a:p>
          <a:p>
            <a:pPr lvl="1"/>
            <a:endParaRPr lang="en-US" dirty="0"/>
          </a:p>
        </p:txBody>
      </p:sp>
      <p:sp>
        <p:nvSpPr>
          <p:cNvPr id="2" name="Slide Number Placeholder 1"/>
          <p:cNvSpPr>
            <a:spLocks noGrp="1"/>
          </p:cNvSpPr>
          <p:nvPr>
            <p:ph type="sldNum" sz="quarter" idx="12"/>
          </p:nvPr>
        </p:nvSpPr>
        <p:spPr/>
        <p:txBody>
          <a:bodyPr/>
          <a:lstStyle/>
          <a:p>
            <a:fld id="{49B56903-CF1A-4F52-B074-F0860BEF5BB9}" type="slidenum">
              <a:rPr lang="en-US" sz="1400" smtClean="0"/>
              <a:pPr/>
              <a:t>21</a:t>
            </a:fld>
            <a:endParaRPr lang="en-US" sz="1400" dirty="0"/>
          </a:p>
        </p:txBody>
      </p:sp>
    </p:spTree>
    <p:extLst>
      <p:ext uri="{BB962C8B-B14F-4D97-AF65-F5344CB8AC3E}">
        <p14:creationId xmlns="" xmlns:p14="http://schemas.microsoft.com/office/powerpoint/2010/main" val="3829093698"/>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249375" y="228595"/>
            <a:ext cx="8229600" cy="1143000"/>
          </a:xfrm>
        </p:spPr>
        <p:txBody>
          <a:bodyPr>
            <a:normAutofit/>
          </a:bodyPr>
          <a:lstStyle/>
          <a:p>
            <a:r>
              <a:rPr lang="en-US" dirty="0">
                <a:ea typeface="ＭＳ Ｐゴシック"/>
                <a:cs typeface="Century" pitchFamily="18" charset="0"/>
              </a:rPr>
              <a:t>Support Team and Questions</a:t>
            </a:r>
            <a:endParaRPr lang="en-US" dirty="0" smtClean="0">
              <a:ea typeface="ＭＳ Ｐゴシック"/>
              <a:cs typeface="Century" pitchFamily="18" charset="0"/>
            </a:endParaRPr>
          </a:p>
        </p:txBody>
      </p:sp>
      <p:sp>
        <p:nvSpPr>
          <p:cNvPr id="3" name="Content Placeholder 2"/>
          <p:cNvSpPr>
            <a:spLocks noGrp="1"/>
          </p:cNvSpPr>
          <p:nvPr>
            <p:ph idx="1"/>
          </p:nvPr>
        </p:nvSpPr>
        <p:spPr>
          <a:xfrm>
            <a:off x="152400" y="1129053"/>
            <a:ext cx="8766175" cy="5584826"/>
          </a:xfrm>
        </p:spPr>
        <p:txBody>
          <a:bodyPr>
            <a:noAutofit/>
          </a:bodyPr>
          <a:lstStyle/>
          <a:p>
            <a:pPr marL="285750" lvl="1">
              <a:buNone/>
              <a:defRPr/>
            </a:pPr>
            <a:r>
              <a:rPr lang="en-US" sz="2400" b="1" dirty="0">
                <a:solidFill>
                  <a:schemeClr val="tx1">
                    <a:lumMod val="65000"/>
                    <a:lumOff val="35000"/>
                  </a:schemeClr>
                </a:solidFill>
                <a:cs typeface="Arial" pitchFamily="34" charset="0"/>
              </a:rPr>
              <a:t>Please feel free to reach out to any member of the Data Provenance Support Team:</a:t>
            </a:r>
          </a:p>
          <a:p>
            <a:pPr marL="685800" lvl="2">
              <a:buFont typeface="Arial" pitchFamily="34" charset="0"/>
              <a:buChar char="•"/>
              <a:defRPr/>
            </a:pPr>
            <a:r>
              <a:rPr lang="en-US" sz="1800" b="1" dirty="0" smtClean="0">
                <a:solidFill>
                  <a:schemeClr val="tx1">
                    <a:lumMod val="65000"/>
                    <a:lumOff val="35000"/>
                  </a:schemeClr>
                </a:solidFill>
                <a:cs typeface="Arial" pitchFamily="34" charset="0"/>
              </a:rPr>
              <a:t>Initiative Coordinator: </a:t>
            </a:r>
            <a:r>
              <a:rPr lang="en-US" sz="1800" dirty="0" smtClean="0">
                <a:solidFill>
                  <a:schemeClr val="tx1">
                    <a:lumMod val="65000"/>
                    <a:lumOff val="35000"/>
                  </a:schemeClr>
                </a:solidFill>
                <a:cs typeface="Arial" pitchFamily="34" charset="0"/>
              </a:rPr>
              <a:t>Johnathan Coleman: </a:t>
            </a:r>
            <a:r>
              <a:rPr lang="en-US" sz="1800" dirty="0" smtClean="0">
                <a:solidFill>
                  <a:schemeClr val="tx1">
                    <a:lumMod val="65000"/>
                    <a:lumOff val="35000"/>
                  </a:schemeClr>
                </a:solidFill>
                <a:ea typeface="ＭＳ Ｐゴシック"/>
                <a:cs typeface="Arial" panose="020B0604020202020204" pitchFamily="34" charset="0"/>
                <a:hlinkClick r:id="rId3"/>
              </a:rPr>
              <a:t>jc@securityrs.com</a:t>
            </a:r>
            <a:r>
              <a:rPr lang="en-US" sz="1800" dirty="0" smtClean="0">
                <a:solidFill>
                  <a:schemeClr val="tx1">
                    <a:lumMod val="65000"/>
                    <a:lumOff val="35000"/>
                  </a:schemeClr>
                </a:solidFill>
                <a:ea typeface="ＭＳ Ｐゴシック"/>
                <a:cs typeface="Arial" panose="020B0604020202020204" pitchFamily="34" charset="0"/>
              </a:rPr>
              <a:t> </a:t>
            </a:r>
            <a:endParaRPr lang="en-US" sz="1800" dirty="0" smtClean="0">
              <a:solidFill>
                <a:schemeClr val="tx1">
                  <a:lumMod val="65000"/>
                  <a:lumOff val="35000"/>
                </a:schemeClr>
              </a:solidFill>
              <a:cs typeface="Arial" pitchFamily="34" charset="0"/>
            </a:endParaRPr>
          </a:p>
          <a:p>
            <a:pPr marL="685800" lvl="2">
              <a:buFont typeface="Arial" pitchFamily="34" charset="0"/>
              <a:buChar char="•"/>
              <a:defRPr/>
            </a:pPr>
            <a:r>
              <a:rPr lang="en-US" sz="1800" b="1" dirty="0" smtClean="0">
                <a:solidFill>
                  <a:schemeClr val="tx1">
                    <a:lumMod val="65000"/>
                    <a:lumOff val="35000"/>
                  </a:schemeClr>
                </a:solidFill>
                <a:cs typeface="Arial" pitchFamily="34" charset="0"/>
              </a:rPr>
              <a:t>OCPO Sponsor: </a:t>
            </a:r>
            <a:r>
              <a:rPr lang="en-US" sz="1800" dirty="0" smtClean="0">
                <a:solidFill>
                  <a:schemeClr val="tx1">
                    <a:lumMod val="65000"/>
                    <a:lumOff val="35000"/>
                  </a:schemeClr>
                </a:solidFill>
                <a:cs typeface="Arial" pitchFamily="34" charset="0"/>
              </a:rPr>
              <a:t>Julie Chua: </a:t>
            </a:r>
            <a:r>
              <a:rPr lang="en-US" sz="1800" dirty="0" smtClean="0">
                <a:solidFill>
                  <a:schemeClr val="tx1">
                    <a:lumMod val="65000"/>
                    <a:lumOff val="35000"/>
                  </a:schemeClr>
                </a:solidFill>
                <a:ea typeface="ＭＳ Ｐゴシック"/>
                <a:cs typeface="Arial" panose="020B0604020202020204" pitchFamily="34" charset="0"/>
                <a:hlinkClick r:id="rId4"/>
              </a:rPr>
              <a:t>julie.chua@hhs.gov</a:t>
            </a:r>
            <a:r>
              <a:rPr lang="en-US" sz="1800" dirty="0" smtClean="0">
                <a:solidFill>
                  <a:schemeClr val="tx1">
                    <a:lumMod val="65000"/>
                    <a:lumOff val="35000"/>
                  </a:schemeClr>
                </a:solidFill>
                <a:ea typeface="ＭＳ Ｐゴシック"/>
                <a:cs typeface="Arial" panose="020B0604020202020204" pitchFamily="34" charset="0"/>
              </a:rPr>
              <a:t> </a:t>
            </a:r>
            <a:endParaRPr lang="en-US" sz="1800" b="1" dirty="0" smtClean="0">
              <a:solidFill>
                <a:schemeClr val="tx1">
                  <a:lumMod val="65000"/>
                  <a:lumOff val="35000"/>
                </a:schemeClr>
              </a:solidFill>
              <a:cs typeface="Arial" pitchFamily="34" charset="0"/>
            </a:endParaRPr>
          </a:p>
          <a:p>
            <a:pPr marL="685800" lvl="2">
              <a:defRPr/>
            </a:pPr>
            <a:r>
              <a:rPr lang="en-US" sz="1800" b="1" dirty="0" smtClean="0">
                <a:solidFill>
                  <a:schemeClr val="tx1">
                    <a:lumMod val="65000"/>
                    <a:lumOff val="35000"/>
                  </a:schemeClr>
                </a:solidFill>
                <a:cs typeface="Arial" pitchFamily="34" charset="0"/>
              </a:rPr>
              <a:t>OST Sponsor:  </a:t>
            </a:r>
            <a:r>
              <a:rPr lang="en-US" sz="1800" dirty="0" smtClean="0">
                <a:solidFill>
                  <a:schemeClr val="tx1">
                    <a:lumMod val="65000"/>
                    <a:lumOff val="35000"/>
                  </a:schemeClr>
                </a:solidFill>
                <a:cs typeface="Arial" pitchFamily="34" charset="0"/>
              </a:rPr>
              <a:t>Mera Choi:  </a:t>
            </a:r>
            <a:r>
              <a:rPr lang="en-US" sz="1800" dirty="0" smtClean="0">
                <a:solidFill>
                  <a:schemeClr val="tx1">
                    <a:lumMod val="65000"/>
                    <a:lumOff val="35000"/>
                  </a:schemeClr>
                </a:solidFill>
                <a:cs typeface="Arial" pitchFamily="34" charset="0"/>
                <a:hlinkClick r:id="rId5"/>
              </a:rPr>
              <a:t>mera.choi@hhs.gov</a:t>
            </a:r>
            <a:endParaRPr lang="en-US" sz="1800" dirty="0" smtClean="0">
              <a:solidFill>
                <a:schemeClr val="tx1">
                  <a:lumMod val="65000"/>
                  <a:lumOff val="35000"/>
                </a:schemeClr>
              </a:solidFill>
              <a:cs typeface="Arial" pitchFamily="34" charset="0"/>
            </a:endParaRPr>
          </a:p>
          <a:p>
            <a:pPr marL="685800" lvl="2">
              <a:buFont typeface="Arial" pitchFamily="34" charset="0"/>
              <a:buChar char="•"/>
              <a:defRPr/>
            </a:pPr>
            <a:r>
              <a:rPr lang="en-US" sz="1800" b="1" dirty="0" smtClean="0">
                <a:solidFill>
                  <a:schemeClr val="tx1">
                    <a:lumMod val="65000"/>
                    <a:lumOff val="35000"/>
                  </a:schemeClr>
                </a:solidFill>
                <a:cs typeface="Arial" pitchFamily="34" charset="0"/>
              </a:rPr>
              <a:t>Subject Matter Experts: </a:t>
            </a:r>
            <a:r>
              <a:rPr lang="en-US" sz="1800" dirty="0" smtClean="0">
                <a:solidFill>
                  <a:schemeClr val="tx1">
                    <a:lumMod val="65000"/>
                    <a:lumOff val="35000"/>
                  </a:schemeClr>
                </a:solidFill>
                <a:cs typeface="Arial" pitchFamily="34" charset="0"/>
              </a:rPr>
              <a:t>Kathleen Conner</a:t>
            </a:r>
            <a:r>
              <a:rPr lang="en-US" sz="1800" b="1" dirty="0" smtClean="0">
                <a:solidFill>
                  <a:schemeClr val="tx1">
                    <a:lumMod val="65000"/>
                    <a:lumOff val="35000"/>
                  </a:schemeClr>
                </a:solidFill>
                <a:cs typeface="Arial" pitchFamily="34" charset="0"/>
              </a:rPr>
              <a:t>: </a:t>
            </a:r>
            <a:r>
              <a:rPr lang="en-US" sz="1800" dirty="0" smtClean="0">
                <a:solidFill>
                  <a:schemeClr val="tx1">
                    <a:lumMod val="65000"/>
                    <a:lumOff val="35000"/>
                  </a:schemeClr>
                </a:solidFill>
                <a:ea typeface="ＭＳ Ｐゴシック"/>
                <a:cs typeface="Arial" panose="020B0604020202020204" pitchFamily="34" charset="0"/>
                <a:hlinkClick r:id="rId6"/>
              </a:rPr>
              <a:t>klc@securityrs.com</a:t>
            </a:r>
            <a:r>
              <a:rPr lang="en-US" sz="1800" dirty="0" smtClean="0">
                <a:solidFill>
                  <a:schemeClr val="tx1">
                    <a:lumMod val="65000"/>
                    <a:lumOff val="35000"/>
                  </a:schemeClr>
                </a:solidFill>
                <a:ea typeface="ＭＳ Ｐゴシック"/>
                <a:cs typeface="Arial" panose="020B0604020202020204" pitchFamily="34" charset="0"/>
              </a:rPr>
              <a:t> and </a:t>
            </a:r>
            <a:r>
              <a:rPr lang="en-US" sz="1800" dirty="0" smtClean="0">
                <a:solidFill>
                  <a:schemeClr val="tx1">
                    <a:lumMod val="65000"/>
                    <a:lumOff val="35000"/>
                  </a:schemeClr>
                </a:solidFill>
                <a:cs typeface="Arial" pitchFamily="34" charset="0"/>
              </a:rPr>
              <a:t>Bob Yencha</a:t>
            </a:r>
            <a:r>
              <a:rPr lang="en-US" sz="1800" b="1" dirty="0" smtClean="0">
                <a:solidFill>
                  <a:schemeClr val="tx1">
                    <a:lumMod val="65000"/>
                    <a:lumOff val="35000"/>
                  </a:schemeClr>
                </a:solidFill>
                <a:cs typeface="Arial" pitchFamily="34" charset="0"/>
              </a:rPr>
              <a:t>: </a:t>
            </a:r>
            <a:r>
              <a:rPr lang="en-US" sz="1800" dirty="0" smtClean="0">
                <a:solidFill>
                  <a:schemeClr val="tx1">
                    <a:lumMod val="65000"/>
                    <a:lumOff val="35000"/>
                  </a:schemeClr>
                </a:solidFill>
                <a:ea typeface="ＭＳ Ｐゴシック"/>
                <a:cs typeface="Arial" panose="020B0604020202020204" pitchFamily="34" charset="0"/>
                <a:hlinkClick r:id="rId7"/>
              </a:rPr>
              <a:t>bobyencha@maine.rr.com</a:t>
            </a:r>
            <a:r>
              <a:rPr lang="en-US" sz="1800" dirty="0" smtClean="0">
                <a:solidFill>
                  <a:schemeClr val="tx1">
                    <a:lumMod val="65000"/>
                    <a:lumOff val="35000"/>
                  </a:schemeClr>
                </a:solidFill>
                <a:ea typeface="ＭＳ Ｐゴシック"/>
                <a:cs typeface="Arial" panose="020B0604020202020204" pitchFamily="34" charset="0"/>
              </a:rPr>
              <a:t>  </a:t>
            </a:r>
            <a:endParaRPr lang="en-US" sz="1800" b="1" dirty="0" smtClean="0">
              <a:solidFill>
                <a:schemeClr val="tx1">
                  <a:lumMod val="65000"/>
                  <a:lumOff val="35000"/>
                </a:schemeClr>
              </a:solidFill>
              <a:cs typeface="Arial" pitchFamily="34" charset="0"/>
            </a:endParaRPr>
          </a:p>
          <a:p>
            <a:pPr marL="685800" lvl="2">
              <a:buFont typeface="Arial" pitchFamily="34" charset="0"/>
              <a:buChar char="•"/>
              <a:defRPr/>
            </a:pPr>
            <a:r>
              <a:rPr lang="en-US" sz="1800" b="1" dirty="0" smtClean="0">
                <a:solidFill>
                  <a:schemeClr val="tx1">
                    <a:lumMod val="65000"/>
                    <a:lumOff val="35000"/>
                  </a:schemeClr>
                </a:solidFill>
                <a:cs typeface="Arial" pitchFamily="34" charset="0"/>
              </a:rPr>
              <a:t>Support Team:</a:t>
            </a:r>
          </a:p>
          <a:p>
            <a:pPr marL="1143000" lvl="3" indent="-285750">
              <a:defRPr/>
            </a:pPr>
            <a:r>
              <a:rPr lang="en-US" sz="1800" b="1" dirty="0" smtClean="0">
                <a:solidFill>
                  <a:schemeClr val="tx1">
                    <a:lumMod val="65000"/>
                    <a:lumOff val="35000"/>
                  </a:schemeClr>
                </a:solidFill>
                <a:cs typeface="Arial" pitchFamily="34" charset="0"/>
              </a:rPr>
              <a:t>Project Management</a:t>
            </a:r>
            <a:r>
              <a:rPr lang="en-US" sz="1800" dirty="0" smtClean="0">
                <a:solidFill>
                  <a:schemeClr val="tx1">
                    <a:lumMod val="65000"/>
                    <a:lumOff val="35000"/>
                  </a:schemeClr>
                </a:solidFill>
                <a:cs typeface="Arial" pitchFamily="34" charset="0"/>
              </a:rPr>
              <a:t>: Jamie Parker: </a:t>
            </a:r>
            <a:r>
              <a:rPr lang="en-US" sz="1800" dirty="0" smtClean="0">
                <a:solidFill>
                  <a:schemeClr val="tx1">
                    <a:lumMod val="65000"/>
                    <a:lumOff val="35000"/>
                  </a:schemeClr>
                </a:solidFill>
                <a:cs typeface="Arial" pitchFamily="34" charset="0"/>
                <a:hlinkClick r:id="rId8"/>
              </a:rPr>
              <a:t>jamie.parker@esacinc.com</a:t>
            </a:r>
            <a:r>
              <a:rPr lang="en-US" sz="1800" dirty="0" smtClean="0">
                <a:solidFill>
                  <a:schemeClr val="tx1">
                    <a:lumMod val="65000"/>
                    <a:lumOff val="35000"/>
                  </a:schemeClr>
                </a:solidFill>
                <a:cs typeface="Arial" pitchFamily="34" charset="0"/>
              </a:rPr>
              <a:t> </a:t>
            </a:r>
          </a:p>
          <a:p>
            <a:pPr marL="1143000" lvl="3" indent="-285750">
              <a:defRPr/>
            </a:pPr>
            <a:r>
              <a:rPr lang="en-US" sz="1800" b="1" dirty="0" smtClean="0">
                <a:solidFill>
                  <a:schemeClr val="tx1">
                    <a:lumMod val="65000"/>
                    <a:lumOff val="35000"/>
                  </a:schemeClr>
                </a:solidFill>
                <a:ea typeface="ＭＳ Ｐゴシック"/>
                <a:cs typeface="Arial" panose="020B0604020202020204" pitchFamily="34" charset="0"/>
              </a:rPr>
              <a:t>Standards Development Support</a:t>
            </a:r>
            <a:r>
              <a:rPr lang="en-US" sz="1800" dirty="0" smtClean="0">
                <a:solidFill>
                  <a:schemeClr val="tx1">
                    <a:lumMod val="65000"/>
                    <a:lumOff val="35000"/>
                  </a:schemeClr>
                </a:solidFill>
                <a:ea typeface="ＭＳ Ｐゴシック"/>
                <a:cs typeface="Arial" panose="020B0604020202020204" pitchFamily="34" charset="0"/>
              </a:rPr>
              <a:t>: </a:t>
            </a:r>
            <a:r>
              <a:rPr lang="en-US" sz="1800" dirty="0" err="1" smtClean="0">
                <a:solidFill>
                  <a:schemeClr val="tx1">
                    <a:lumMod val="65000"/>
                    <a:lumOff val="35000"/>
                  </a:schemeClr>
                </a:solidFill>
                <a:ea typeface="ＭＳ Ｐゴシック"/>
                <a:cs typeface="Arial" panose="020B0604020202020204" pitchFamily="34" charset="0"/>
              </a:rPr>
              <a:t>Perri</a:t>
            </a:r>
            <a:r>
              <a:rPr lang="en-US" sz="1800" dirty="0" smtClean="0">
                <a:solidFill>
                  <a:schemeClr val="tx1">
                    <a:lumMod val="65000"/>
                    <a:lumOff val="35000"/>
                  </a:schemeClr>
                </a:solidFill>
                <a:ea typeface="ＭＳ Ｐゴシック"/>
                <a:cs typeface="Arial" panose="020B0604020202020204" pitchFamily="34" charset="0"/>
              </a:rPr>
              <a:t> Smith: </a:t>
            </a:r>
            <a:r>
              <a:rPr lang="en-US" sz="1800" dirty="0" smtClean="0">
                <a:hlinkClick r:id="rId9"/>
              </a:rPr>
              <a:t>perri.smith@accenturefederal.com</a:t>
            </a:r>
            <a:r>
              <a:rPr lang="en-US" sz="1800" dirty="0" smtClean="0"/>
              <a:t>  </a:t>
            </a:r>
            <a:r>
              <a:rPr lang="en-US" sz="1800" dirty="0" smtClean="0">
                <a:solidFill>
                  <a:schemeClr val="tx1">
                    <a:lumMod val="65000"/>
                    <a:lumOff val="35000"/>
                  </a:schemeClr>
                </a:solidFill>
              </a:rPr>
              <a:t>and </a:t>
            </a:r>
            <a:r>
              <a:rPr lang="en-US" sz="1800" dirty="0" err="1" smtClean="0">
                <a:solidFill>
                  <a:schemeClr val="tx1">
                    <a:lumMod val="65000"/>
                    <a:lumOff val="35000"/>
                  </a:schemeClr>
                </a:solidFill>
              </a:rPr>
              <a:t>Atanu</a:t>
            </a:r>
            <a:r>
              <a:rPr lang="en-US" sz="1800" dirty="0">
                <a:solidFill>
                  <a:schemeClr val="tx1">
                    <a:lumMod val="65000"/>
                    <a:lumOff val="35000"/>
                  </a:schemeClr>
                </a:solidFill>
              </a:rPr>
              <a:t> Sen</a:t>
            </a:r>
            <a:r>
              <a:rPr lang="en-US" sz="1800" dirty="0"/>
              <a:t>: </a:t>
            </a:r>
            <a:r>
              <a:rPr lang="en-US" sz="1800" dirty="0" smtClean="0">
                <a:hlinkClick r:id="rId10"/>
              </a:rPr>
              <a:t>atanu.sen@accenture.com</a:t>
            </a:r>
            <a:r>
              <a:rPr lang="en-US" sz="1800" dirty="0" smtClean="0"/>
              <a:t> </a:t>
            </a:r>
            <a:endParaRPr lang="en-US" sz="1800" dirty="0" smtClean="0">
              <a:solidFill>
                <a:schemeClr val="tx1">
                  <a:lumMod val="65000"/>
                  <a:lumOff val="35000"/>
                </a:schemeClr>
              </a:solidFill>
              <a:ea typeface="ＭＳ Ｐゴシック"/>
              <a:cs typeface="Arial" panose="020B0604020202020204" pitchFamily="34" charset="0"/>
            </a:endParaRPr>
          </a:p>
          <a:p>
            <a:pPr marL="1143000" lvl="3" indent="-285750">
              <a:defRPr/>
            </a:pPr>
            <a:r>
              <a:rPr lang="en-US" sz="1800" b="1" dirty="0" smtClean="0">
                <a:solidFill>
                  <a:schemeClr val="tx1">
                    <a:lumMod val="65000"/>
                    <a:lumOff val="35000"/>
                  </a:schemeClr>
                </a:solidFill>
                <a:cs typeface="Arial" pitchFamily="34" charset="0"/>
              </a:rPr>
              <a:t>Support: </a:t>
            </a:r>
            <a:r>
              <a:rPr lang="en-US" sz="1800" dirty="0" err="1" smtClean="0">
                <a:solidFill>
                  <a:schemeClr val="tx1">
                    <a:lumMod val="65000"/>
                    <a:lumOff val="35000"/>
                  </a:schemeClr>
                </a:solidFill>
                <a:ea typeface="ＭＳ Ｐゴシック"/>
                <a:cs typeface="Arial" panose="020B0604020202020204" pitchFamily="34" charset="0"/>
              </a:rPr>
              <a:t>Apurva</a:t>
            </a:r>
            <a:r>
              <a:rPr lang="en-US" sz="1800" dirty="0" smtClean="0">
                <a:solidFill>
                  <a:schemeClr val="tx1">
                    <a:lumMod val="65000"/>
                    <a:lumOff val="35000"/>
                  </a:schemeClr>
                </a:solidFill>
                <a:ea typeface="ＭＳ Ｐゴシック"/>
                <a:cs typeface="Arial" panose="020B0604020202020204" pitchFamily="34" charset="0"/>
              </a:rPr>
              <a:t> Dharia</a:t>
            </a:r>
            <a:r>
              <a:rPr lang="en-US" sz="1800" dirty="0" smtClean="0">
                <a:ea typeface="ＭＳ Ｐゴシック"/>
                <a:cs typeface="Arial" panose="020B0604020202020204" pitchFamily="34" charset="0"/>
              </a:rPr>
              <a:t>: </a:t>
            </a:r>
            <a:r>
              <a:rPr lang="en-US" sz="1800" dirty="0" smtClean="0">
                <a:ea typeface="ＭＳ Ｐゴシック"/>
                <a:cs typeface="Arial" panose="020B0604020202020204" pitchFamily="34" charset="0"/>
                <a:hlinkClick r:id="rId11"/>
              </a:rPr>
              <a:t>apurva.dharia@esacinc.com</a:t>
            </a:r>
            <a:r>
              <a:rPr lang="en-US" sz="1800" dirty="0" smtClean="0">
                <a:ea typeface="ＭＳ Ｐゴシック"/>
                <a:cs typeface="Arial" panose="020B0604020202020204" pitchFamily="34" charset="0"/>
              </a:rPr>
              <a:t>, </a:t>
            </a:r>
            <a:r>
              <a:rPr lang="en-US" sz="1800" dirty="0" smtClean="0">
                <a:solidFill>
                  <a:schemeClr val="tx1">
                    <a:lumMod val="65000"/>
                    <a:lumOff val="35000"/>
                  </a:schemeClr>
                </a:solidFill>
                <a:ea typeface="ＭＳ Ｐゴシック"/>
                <a:cs typeface="Arial" panose="020B0604020202020204" pitchFamily="34" charset="0"/>
              </a:rPr>
              <a:t>Rebecca Angeles: </a:t>
            </a:r>
            <a:r>
              <a:rPr lang="en-US" sz="1800" dirty="0" smtClean="0">
                <a:hlinkClick r:id="rId12"/>
              </a:rPr>
              <a:t>rebecca.angeles@esacinc.com</a:t>
            </a:r>
            <a:r>
              <a:rPr lang="en-US" sz="1800" dirty="0"/>
              <a:t> </a:t>
            </a:r>
            <a:r>
              <a:rPr lang="en-US" sz="1800" dirty="0">
                <a:solidFill>
                  <a:schemeClr val="tx1">
                    <a:lumMod val="65000"/>
                    <a:lumOff val="35000"/>
                  </a:schemeClr>
                </a:solidFill>
              </a:rPr>
              <a:t>and Zach May</a:t>
            </a:r>
            <a:r>
              <a:rPr lang="en-US" sz="1800" dirty="0"/>
              <a:t>: </a:t>
            </a:r>
            <a:r>
              <a:rPr lang="en-US" sz="1800" dirty="0" smtClean="0">
                <a:hlinkClick r:id="rId13"/>
              </a:rPr>
              <a:t>zachary.may@esacinc.com</a:t>
            </a:r>
            <a:r>
              <a:rPr lang="en-US" sz="1800" dirty="0" smtClean="0"/>
              <a:t> </a:t>
            </a:r>
            <a:endParaRPr lang="en-US" sz="1800" dirty="0" smtClean="0">
              <a:cs typeface="Arial" pitchFamily="34" charset="0"/>
            </a:endParaRPr>
          </a:p>
        </p:txBody>
      </p:sp>
      <p:sp>
        <p:nvSpPr>
          <p:cNvPr id="5" name="Slide Number Placeholder 4"/>
          <p:cNvSpPr>
            <a:spLocks noGrp="1"/>
          </p:cNvSpPr>
          <p:nvPr>
            <p:ph type="sldNum" sz="quarter" idx="12"/>
          </p:nvPr>
        </p:nvSpPr>
        <p:spPr/>
        <p:txBody>
          <a:bodyPr/>
          <a:lstStyle/>
          <a:p>
            <a:fld id="{0D942ED2-5804-4B47-B474-A096C88DC8AF}" type="slidenum">
              <a:rPr lang="en-US" smtClean="0"/>
              <a:pPr/>
              <a:t>22</a:t>
            </a:fld>
            <a:endParaRPr lang="en-US" dirty="0"/>
          </a:p>
        </p:txBody>
      </p:sp>
    </p:spTree>
    <p:extLst>
      <p:ext uri="{BB962C8B-B14F-4D97-AF65-F5344CB8AC3E}">
        <p14:creationId xmlns="" xmlns:p14="http://schemas.microsoft.com/office/powerpoint/2010/main" val="2505230935"/>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graphicFrame>
        <p:nvGraphicFramePr>
          <p:cNvPr id="4" name="Content Placeholder 3"/>
          <p:cNvGraphicFramePr>
            <a:graphicFrameLocks noGrp="1"/>
          </p:cNvGraphicFramePr>
          <p:nvPr>
            <p:ph idx="1"/>
            <p:extLst>
              <p:ext uri="{D42A27DB-BD31-4B8C-83A1-F6EECF244321}">
                <p14:modId xmlns="" xmlns:p14="http://schemas.microsoft.com/office/powerpoint/2010/main" val="3939925063"/>
              </p:ext>
            </p:extLst>
          </p:nvPr>
        </p:nvGraphicFramePr>
        <p:xfrm>
          <a:off x="457200" y="1371600"/>
          <a:ext cx="8229600" cy="1381760"/>
        </p:xfrm>
        <a:graphic>
          <a:graphicData uri="http://schemas.openxmlformats.org/drawingml/2006/table">
            <a:tbl>
              <a:tblPr firstRow="1" bandRow="1">
                <a:tableStyleId>{5C22544A-7EE6-4342-B048-85BDC9FD1C3A}</a:tableStyleId>
              </a:tblPr>
              <a:tblGrid>
                <a:gridCol w="6096000"/>
                <a:gridCol w="2133600"/>
              </a:tblGrid>
              <a:tr h="370840">
                <a:tc>
                  <a:txBody>
                    <a:bodyPr/>
                    <a:lstStyle/>
                    <a:p>
                      <a:r>
                        <a:rPr lang="en-US" dirty="0" smtClean="0"/>
                        <a:t>Topic</a:t>
                      </a:r>
                      <a:endParaRPr lang="en-US" dirty="0"/>
                    </a:p>
                  </a:txBody>
                  <a:tcPr/>
                </a:tc>
                <a:tc>
                  <a:txBody>
                    <a:bodyPr/>
                    <a:lstStyle/>
                    <a:p>
                      <a:r>
                        <a:rPr lang="en-US" dirty="0" smtClean="0"/>
                        <a:t>Time</a:t>
                      </a:r>
                      <a:r>
                        <a:rPr lang="en-US" baseline="0" dirty="0" smtClean="0"/>
                        <a:t> Allotted</a:t>
                      </a:r>
                      <a:endParaRPr lang="en-US" dirty="0"/>
                    </a:p>
                  </a:txBody>
                  <a:tcPr/>
                </a:tc>
              </a:tr>
              <a:tr h="370840">
                <a:tc>
                  <a:txBody>
                    <a:bodyPr/>
                    <a:lstStyle/>
                    <a:p>
                      <a:r>
                        <a:rPr lang="en-US" dirty="0" smtClean="0"/>
                        <a:t>Announcements</a:t>
                      </a:r>
                    </a:p>
                    <a:p>
                      <a:pPr marL="285750" indent="-285750">
                        <a:buFont typeface="Arial" panose="020B0604020202020204" pitchFamily="34" charset="0"/>
                        <a:buChar char="•"/>
                      </a:pPr>
                      <a:r>
                        <a:rPr lang="en-US" dirty="0" smtClean="0"/>
                        <a:t>Update</a:t>
                      </a:r>
                      <a:r>
                        <a:rPr lang="en-US" baseline="0" dirty="0" smtClean="0"/>
                        <a:t> on Task Force Recommendations</a:t>
                      </a:r>
                    </a:p>
                  </a:txBody>
                  <a:tcPr/>
                </a:tc>
                <a:tc>
                  <a:txBody>
                    <a:bodyPr/>
                    <a:lstStyle/>
                    <a:p>
                      <a:r>
                        <a:rPr lang="en-US" dirty="0" smtClean="0"/>
                        <a:t>15 minutes</a:t>
                      </a:r>
                      <a:endParaRPr lang="en-US"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CDISC</a:t>
                      </a:r>
                      <a:r>
                        <a:rPr lang="en-US" baseline="0" dirty="0" smtClean="0"/>
                        <a:t> Operational Data Model Presentation by Sam Hume</a:t>
                      </a:r>
                      <a:endParaRPr lang="en-US" dirty="0" smtClean="0"/>
                    </a:p>
                  </a:txBody>
                  <a:tcPr/>
                </a:tc>
                <a:tc>
                  <a:txBody>
                    <a:bodyPr/>
                    <a:lstStyle/>
                    <a:p>
                      <a:r>
                        <a:rPr lang="en-US" dirty="0" smtClean="0"/>
                        <a:t>15 minutes</a:t>
                      </a:r>
                      <a:endParaRPr lang="en-US" dirty="0"/>
                    </a:p>
                  </a:txBody>
                  <a:tcPr/>
                </a:tc>
              </a:tr>
            </a:tbl>
          </a:graphicData>
        </a:graphic>
      </p:graphicFrame>
    </p:spTree>
    <p:extLst>
      <p:ext uri="{BB962C8B-B14F-4D97-AF65-F5344CB8AC3E}">
        <p14:creationId xmlns="" xmlns:p14="http://schemas.microsoft.com/office/powerpoint/2010/main" val="1978457424"/>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Announcements</a:t>
            </a:r>
            <a:endParaRPr lang="en-US" dirty="0"/>
          </a:p>
        </p:txBody>
      </p:sp>
      <p:sp>
        <p:nvSpPr>
          <p:cNvPr id="3" name="Content Placeholder 2"/>
          <p:cNvSpPr>
            <a:spLocks noGrp="1"/>
          </p:cNvSpPr>
          <p:nvPr>
            <p:ph idx="1"/>
          </p:nvPr>
        </p:nvSpPr>
        <p:spPr/>
        <p:txBody>
          <a:bodyPr>
            <a:normAutofit/>
          </a:bodyPr>
          <a:lstStyle/>
          <a:p>
            <a:pPr marL="0" indent="0">
              <a:buNone/>
              <a:defRPr/>
            </a:pPr>
            <a:endParaRPr lang="en-US" sz="2600" dirty="0">
              <a:solidFill>
                <a:schemeClr val="tx1">
                  <a:lumMod val="75000"/>
                  <a:lumOff val="25000"/>
                </a:schemeClr>
              </a:solidFill>
              <a:latin typeface="Trebuchet MS" pitchFamily="34" charset="0"/>
            </a:endParaRPr>
          </a:p>
          <a:p>
            <a:pPr marL="457200" lvl="1" indent="0">
              <a:buFont typeface="Arial" pitchFamily="34" charset="0"/>
              <a:buChar char="•"/>
            </a:pPr>
            <a:r>
              <a:rPr lang="en-US" dirty="0" smtClean="0"/>
              <a:t>Task Force Recommendations Update</a:t>
            </a:r>
            <a:endParaRPr lang="en-US" dirty="0"/>
          </a:p>
        </p:txBody>
      </p:sp>
      <p:sp>
        <p:nvSpPr>
          <p:cNvPr id="4" name="Slide Number Placeholder 3"/>
          <p:cNvSpPr>
            <a:spLocks noGrp="1"/>
          </p:cNvSpPr>
          <p:nvPr>
            <p:ph type="sldNum" sz="quarter" idx="12"/>
          </p:nvPr>
        </p:nvSpPr>
        <p:spPr/>
        <p:txBody>
          <a:bodyPr/>
          <a:lstStyle/>
          <a:p>
            <a:fld id="{0D942ED2-5804-4B47-B474-A096C88DC8AF}" type="slidenum">
              <a:rPr lang="en-US" smtClean="0"/>
              <a:pPr/>
              <a:t>4</a:t>
            </a:fld>
            <a:endParaRPr lang="en-US" dirty="0"/>
          </a:p>
        </p:txBody>
      </p:sp>
    </p:spTree>
    <p:extLst>
      <p:ext uri="{BB962C8B-B14F-4D97-AF65-F5344CB8AC3E}">
        <p14:creationId xmlns="" xmlns:p14="http://schemas.microsoft.com/office/powerpoint/2010/main" val="2052917904"/>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Updated Candidate Standards</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xmlns="" val="292916727"/>
              </p:ext>
            </p:extLst>
          </p:nvPr>
        </p:nvGraphicFramePr>
        <p:xfrm>
          <a:off x="114300" y="1295400"/>
          <a:ext cx="8915401" cy="5486400"/>
        </p:xfrm>
        <a:graphic>
          <a:graphicData uri="http://schemas.openxmlformats.org/drawingml/2006/table">
            <a:tbl>
              <a:tblPr/>
              <a:tblGrid>
                <a:gridCol w="431717"/>
                <a:gridCol w="1699886"/>
                <a:gridCol w="2211797"/>
                <a:gridCol w="1367854"/>
                <a:gridCol w="1099528"/>
                <a:gridCol w="2104619"/>
              </a:tblGrid>
              <a:tr h="515357">
                <a:tc>
                  <a:txBody>
                    <a:bodyPr/>
                    <a:lstStyle/>
                    <a:p>
                      <a:pPr algn="ctr" fontAlgn="ctr"/>
                      <a:r>
                        <a:rPr lang="en-US" sz="1100" b="1" i="0" u="none" strike="noStrike" dirty="0">
                          <a:solidFill>
                            <a:srgbClr val="FFFFFF"/>
                          </a:solidFill>
                          <a:effectLst/>
                          <a:latin typeface="Calibri"/>
                        </a:rPr>
                        <a:t>#</a:t>
                      </a:r>
                    </a:p>
                  </a:txBody>
                  <a:tcPr marL="6228" marR="6228" marT="622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US" sz="1100" b="1" i="0" u="none" strike="noStrike" dirty="0">
                          <a:solidFill>
                            <a:srgbClr val="FFFFFF"/>
                          </a:solidFill>
                          <a:effectLst/>
                          <a:latin typeface="Calibri"/>
                        </a:rPr>
                        <a:t>Transaction</a:t>
                      </a:r>
                    </a:p>
                  </a:txBody>
                  <a:tcPr marL="6228" marR="6228" marT="62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US" sz="1100" b="1" i="0" u="none" strike="noStrike">
                          <a:solidFill>
                            <a:srgbClr val="FFFFFF"/>
                          </a:solidFill>
                          <a:effectLst/>
                          <a:latin typeface="Calibri"/>
                        </a:rPr>
                        <a:t>Content and Structure</a:t>
                      </a:r>
                    </a:p>
                  </a:txBody>
                  <a:tcPr marL="6228" marR="6228" marT="62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US" sz="1100" b="1" i="0" u="none" strike="noStrike">
                          <a:solidFill>
                            <a:srgbClr val="FFFFFF"/>
                          </a:solidFill>
                          <a:effectLst/>
                          <a:latin typeface="Calibri"/>
                        </a:rPr>
                        <a:t>Terminology and Code Values - DP</a:t>
                      </a:r>
                    </a:p>
                  </a:txBody>
                  <a:tcPr marL="6228" marR="6228" marT="62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US" sz="1100" b="1" i="0" u="none" strike="noStrike">
                          <a:solidFill>
                            <a:srgbClr val="FFFFFF"/>
                          </a:solidFill>
                          <a:effectLst/>
                          <a:latin typeface="Calibri"/>
                        </a:rPr>
                        <a:t>Transport</a:t>
                      </a:r>
                    </a:p>
                  </a:txBody>
                  <a:tcPr marL="6228" marR="6228" marT="62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c>
                  <a:txBody>
                    <a:bodyPr/>
                    <a:lstStyle/>
                    <a:p>
                      <a:pPr algn="ctr" fontAlgn="ctr"/>
                      <a:r>
                        <a:rPr lang="en-US" sz="1100" b="1" i="0" u="none" strike="noStrike" dirty="0">
                          <a:solidFill>
                            <a:srgbClr val="FFFFFF"/>
                          </a:solidFill>
                          <a:effectLst/>
                          <a:latin typeface="Calibri"/>
                        </a:rPr>
                        <a:t>Security</a:t>
                      </a:r>
                    </a:p>
                  </a:txBody>
                  <a:tcPr marL="6228" marR="6228" marT="6228"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DD5"/>
                    </a:solidFill>
                  </a:tcPr>
                </a:tc>
              </a:tr>
              <a:tr h="1019976">
                <a:tc>
                  <a:txBody>
                    <a:bodyPr/>
                    <a:lstStyle/>
                    <a:p>
                      <a:pPr algn="ctr" fontAlgn="ctr"/>
                      <a:r>
                        <a:rPr lang="en-US" sz="1050" b="0" i="0" u="none" strike="noStrike" dirty="0">
                          <a:solidFill>
                            <a:srgbClr val="000000"/>
                          </a:solidFill>
                          <a:effectLst/>
                          <a:latin typeface="Calibri"/>
                        </a:rPr>
                        <a:t>1 a)</a:t>
                      </a:r>
                    </a:p>
                  </a:txBody>
                  <a:tcPr marL="6228" marR="6228" marT="622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l" fontAlgn="ctr"/>
                      <a:r>
                        <a:rPr lang="en-US" sz="1050" b="0" i="0" u="none" strike="noStrike" dirty="0">
                          <a:solidFill>
                            <a:srgbClr val="000000"/>
                          </a:solidFill>
                          <a:effectLst/>
                          <a:latin typeface="Calibri"/>
                        </a:rPr>
                        <a:t>Start Point sends </a:t>
                      </a:r>
                      <a:r>
                        <a:rPr lang="en-US" sz="1050" b="0" i="0" u="none" strike="noStrike" dirty="0" smtClean="0">
                          <a:solidFill>
                            <a:srgbClr val="000000"/>
                          </a:solidFill>
                          <a:effectLst/>
                          <a:latin typeface="Calibri"/>
                        </a:rPr>
                        <a:t>clinical </a:t>
                      </a:r>
                      <a:r>
                        <a:rPr lang="en-US" sz="1050" b="0" i="0" u="none" strike="noStrike" dirty="0">
                          <a:solidFill>
                            <a:srgbClr val="000000"/>
                          </a:solidFill>
                          <a:effectLst/>
                          <a:latin typeface="Calibri"/>
                        </a:rPr>
                        <a:t>data with provenance information to End Point</a:t>
                      </a:r>
                    </a:p>
                  </a:txBody>
                  <a:tcPr marL="6228" marR="6228" marT="62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rowSpan="5">
                  <a:txBody>
                    <a:bodyPr/>
                    <a:lstStyle/>
                    <a:p>
                      <a:pPr algn="l" fontAlgn="t"/>
                      <a:r>
                        <a:rPr lang="en-US" sz="1050" b="0" i="0" u="none" strike="noStrike" dirty="0">
                          <a:solidFill>
                            <a:srgbClr val="000000"/>
                          </a:solidFill>
                          <a:effectLst/>
                          <a:latin typeface="Calibri"/>
                        </a:rPr>
                        <a:t>*C-CDA </a:t>
                      </a:r>
                      <a:br>
                        <a:rPr lang="en-US" sz="1050" b="0" i="0" u="none" strike="noStrike" dirty="0">
                          <a:solidFill>
                            <a:srgbClr val="000000"/>
                          </a:solidFill>
                          <a:effectLst/>
                          <a:latin typeface="Calibri"/>
                        </a:rPr>
                      </a:br>
                      <a:r>
                        <a:rPr lang="en-US" sz="1050" b="0" i="0" u="none" strike="noStrike" dirty="0">
                          <a:solidFill>
                            <a:srgbClr val="000000"/>
                          </a:solidFill>
                          <a:effectLst/>
                          <a:latin typeface="Calibri"/>
                        </a:rPr>
                        <a:t>*CDA R2</a:t>
                      </a:r>
                      <a:br>
                        <a:rPr lang="en-US" sz="1050" b="0" i="0" u="none" strike="noStrike" dirty="0">
                          <a:solidFill>
                            <a:srgbClr val="000000"/>
                          </a:solidFill>
                          <a:effectLst/>
                          <a:latin typeface="Calibri"/>
                        </a:rPr>
                      </a:br>
                      <a:r>
                        <a:rPr lang="en-US" sz="1050" b="0" i="0" u="none" strike="noStrike" dirty="0">
                          <a:solidFill>
                            <a:srgbClr val="000000"/>
                          </a:solidFill>
                          <a:effectLst/>
                          <a:latin typeface="Calibri"/>
                        </a:rPr>
                        <a:t>*W3C PROV: PROV-AQ, PROV-CONSTRAINTS, PROV-XML</a:t>
                      </a:r>
                      <a:br>
                        <a:rPr lang="en-US" sz="1050" b="0" i="0" u="none" strike="noStrike" dirty="0">
                          <a:solidFill>
                            <a:srgbClr val="000000"/>
                          </a:solidFill>
                          <a:effectLst/>
                          <a:latin typeface="Calibri"/>
                        </a:rPr>
                      </a:br>
                      <a:r>
                        <a:rPr lang="en-US" sz="1050" b="0" i="0" u="none" strike="noStrike" dirty="0">
                          <a:solidFill>
                            <a:srgbClr val="000000"/>
                          </a:solidFill>
                          <a:effectLst/>
                          <a:latin typeface="Calibri"/>
                        </a:rPr>
                        <a:t>*Personal Health Record System Functional Model</a:t>
                      </a:r>
                      <a:br>
                        <a:rPr lang="en-US" sz="1050" b="0" i="0" u="none" strike="noStrike" dirty="0">
                          <a:solidFill>
                            <a:srgbClr val="000000"/>
                          </a:solidFill>
                          <a:effectLst/>
                          <a:latin typeface="Calibri"/>
                        </a:rPr>
                      </a:br>
                      <a:r>
                        <a:rPr lang="en-US" sz="1050" b="0" i="0" u="none" strike="noStrike" dirty="0">
                          <a:solidFill>
                            <a:srgbClr val="000000"/>
                          </a:solidFill>
                          <a:effectLst/>
                          <a:latin typeface="Calibri"/>
                        </a:rPr>
                        <a:t>*HL7 EHR Records Management and Evidentiary Support (RM-ES) Functional Model, Release 1</a:t>
                      </a:r>
                      <a:br>
                        <a:rPr lang="en-US" sz="1050" b="0" i="0" u="none" strike="noStrike" dirty="0">
                          <a:solidFill>
                            <a:srgbClr val="000000"/>
                          </a:solidFill>
                          <a:effectLst/>
                          <a:latin typeface="Calibri"/>
                        </a:rPr>
                      </a:br>
                      <a:r>
                        <a:rPr lang="en-US" sz="1050" b="0" i="0" u="none" strike="noStrike" dirty="0">
                          <a:solidFill>
                            <a:srgbClr val="000000"/>
                          </a:solidFill>
                          <a:effectLst/>
                          <a:latin typeface="Calibri"/>
                        </a:rPr>
                        <a:t>*ISO/HL7 EHR System Functional Model Release 2</a:t>
                      </a:r>
                      <a:br>
                        <a:rPr lang="en-US" sz="1050" b="0" i="0" u="none" strike="noStrike" dirty="0">
                          <a:solidFill>
                            <a:srgbClr val="000000"/>
                          </a:solidFill>
                          <a:effectLst/>
                          <a:latin typeface="Calibri"/>
                        </a:rPr>
                      </a:br>
                      <a:r>
                        <a:rPr lang="en-US" sz="1050" b="0" i="0" u="none" strike="noStrike" dirty="0">
                          <a:solidFill>
                            <a:srgbClr val="000000"/>
                          </a:solidFill>
                          <a:effectLst/>
                          <a:latin typeface="Calibri"/>
                        </a:rPr>
                        <a:t>*HL7 EHR Lifecycle Model (2008)</a:t>
                      </a:r>
                      <a:br>
                        <a:rPr lang="en-US" sz="1050" b="0" i="0" u="none" strike="noStrike" dirty="0">
                          <a:solidFill>
                            <a:srgbClr val="000000"/>
                          </a:solidFill>
                          <a:effectLst/>
                          <a:latin typeface="Calibri"/>
                        </a:rPr>
                      </a:br>
                      <a:r>
                        <a:rPr lang="en-US" sz="1050" b="0" i="0" u="none" strike="noStrike" dirty="0">
                          <a:solidFill>
                            <a:srgbClr val="000000"/>
                          </a:solidFill>
                          <a:effectLst/>
                          <a:latin typeface="Calibri"/>
                        </a:rPr>
                        <a:t>*HL7 Record Lifecycle Event Metadata using FHIR (project underway 2014)</a:t>
                      </a:r>
                      <a:br>
                        <a:rPr lang="en-US" sz="1050" b="0" i="0" u="none" strike="noStrike" dirty="0">
                          <a:solidFill>
                            <a:srgbClr val="000000"/>
                          </a:solidFill>
                          <a:effectLst/>
                          <a:latin typeface="Calibri"/>
                        </a:rPr>
                      </a:br>
                      <a:r>
                        <a:rPr lang="en-US" sz="1050" b="0" i="0" u="none" strike="noStrike" dirty="0">
                          <a:solidFill>
                            <a:srgbClr val="000000"/>
                          </a:solidFill>
                          <a:effectLst/>
                          <a:latin typeface="Calibri"/>
                        </a:rPr>
                        <a:t>*HL7 V.2.x</a:t>
                      </a:r>
                      <a:br>
                        <a:rPr lang="en-US" sz="1050" b="0" i="0" u="none" strike="noStrike" dirty="0">
                          <a:solidFill>
                            <a:srgbClr val="000000"/>
                          </a:solidFill>
                          <a:effectLst/>
                          <a:latin typeface="Calibri"/>
                        </a:rPr>
                      </a:br>
                      <a:r>
                        <a:rPr lang="en-US" sz="1050" b="0" i="0" u="none" strike="noStrike" dirty="0">
                          <a:solidFill>
                            <a:srgbClr val="000000"/>
                          </a:solidFill>
                          <a:effectLst/>
                          <a:latin typeface="Calibri"/>
                        </a:rPr>
                        <a:t>*ISO 21089 Health Informatics: Trusted End-to-End Information Flows</a:t>
                      </a:r>
                      <a:br>
                        <a:rPr lang="en-US" sz="1050" b="0" i="0" u="none" strike="noStrike" dirty="0">
                          <a:solidFill>
                            <a:srgbClr val="000000"/>
                          </a:solidFill>
                          <a:effectLst/>
                          <a:latin typeface="Calibri"/>
                        </a:rPr>
                      </a:br>
                      <a:r>
                        <a:rPr lang="en-US" sz="1050" b="0" i="0" u="none" strike="noStrike" dirty="0">
                          <a:solidFill>
                            <a:srgbClr val="000000"/>
                          </a:solidFill>
                          <a:effectLst/>
                          <a:latin typeface="Calibri"/>
                        </a:rPr>
                        <a:t>*HL7 FHIR DSTU Release 1.1 Provenance Resource</a:t>
                      </a:r>
                      <a:br>
                        <a:rPr lang="en-US" sz="1050" b="0" i="0" u="none" strike="noStrike" dirty="0">
                          <a:solidFill>
                            <a:srgbClr val="000000"/>
                          </a:solidFill>
                          <a:effectLst/>
                          <a:latin typeface="Calibri"/>
                        </a:rPr>
                      </a:br>
                      <a:r>
                        <a:rPr lang="en-US" sz="1050" b="0" i="0" u="none" strike="noStrike" dirty="0">
                          <a:solidFill>
                            <a:srgbClr val="000000"/>
                          </a:solidFill>
                          <a:effectLst/>
                          <a:latin typeface="Calibri"/>
                        </a:rPr>
                        <a:t>*HL7 Implementation Guide for CDA® Release 2: Data Provenance, Release 1 – US Realm</a:t>
                      </a:r>
                      <a:br>
                        <a:rPr lang="en-US" sz="1050" b="0" i="0" u="none" strike="noStrike" dirty="0">
                          <a:solidFill>
                            <a:srgbClr val="000000"/>
                          </a:solidFill>
                          <a:effectLst/>
                          <a:latin typeface="Calibri"/>
                        </a:rPr>
                      </a:br>
                      <a:r>
                        <a:rPr lang="en-US" sz="1050" b="0" i="0" u="none" strike="noStrike" dirty="0">
                          <a:solidFill>
                            <a:srgbClr val="000000"/>
                          </a:solidFill>
                          <a:effectLst/>
                          <a:latin typeface="Calibri"/>
                        </a:rPr>
                        <a:t>*HL7 Implementation Guide for CDA®, Release 2: Consent Directives, Release </a:t>
                      </a:r>
                      <a:r>
                        <a:rPr lang="en-US" sz="1050" b="0" i="0" u="none" strike="noStrike" dirty="0" smtClean="0">
                          <a:solidFill>
                            <a:srgbClr val="000000"/>
                          </a:solidFill>
                          <a:effectLst/>
                          <a:latin typeface="Calibri"/>
                        </a:rPr>
                        <a:t>1</a:t>
                      </a:r>
                    </a:p>
                    <a:p>
                      <a:pPr marL="0" marR="0">
                        <a:spcBef>
                          <a:spcPts val="0"/>
                        </a:spcBef>
                        <a:spcAft>
                          <a:spcPts val="0"/>
                        </a:spcAft>
                      </a:pPr>
                      <a:r>
                        <a:rPr lang="en-US" sz="1050" b="0" i="0" u="none" strike="noStrike" dirty="0" smtClean="0">
                          <a:solidFill>
                            <a:srgbClr val="000000"/>
                          </a:solidFill>
                          <a:effectLst/>
                          <a:latin typeface="Calibri"/>
                        </a:rPr>
                        <a:t>*</a:t>
                      </a:r>
                      <a:r>
                        <a:rPr lang="en-US" sz="1050" dirty="0" smtClean="0">
                          <a:effectLst/>
                          <a:latin typeface="+mn-lt"/>
                          <a:ea typeface="Times New Roman"/>
                          <a:cs typeface="Times New Roman"/>
                        </a:rPr>
                        <a:t>HL7 EHR Interoperability Model DSTU (2007)</a:t>
                      </a:r>
                      <a:endParaRPr lang="en-US" sz="1200" dirty="0" smtClean="0">
                        <a:effectLst/>
                        <a:latin typeface="+mn-lt"/>
                        <a:ea typeface="Times New Roman"/>
                        <a:cs typeface="Times New Roman"/>
                      </a:endParaRPr>
                    </a:p>
                    <a:p>
                      <a:pPr marL="0" marR="0">
                        <a:spcBef>
                          <a:spcPts val="0"/>
                        </a:spcBef>
                        <a:spcAft>
                          <a:spcPts val="0"/>
                        </a:spcAft>
                      </a:pPr>
                      <a:r>
                        <a:rPr lang="en-US" sz="1050" dirty="0" smtClean="0">
                          <a:effectLst/>
                          <a:latin typeface="+mn-lt"/>
                          <a:ea typeface="Times New Roman"/>
                          <a:cs typeface="Times New Roman"/>
                        </a:rPr>
                        <a:t>*HL7 Implementation Guide for CDA Release 2: Reference Profile for EHR Interoperability DSTU (2008)</a:t>
                      </a:r>
                      <a:endParaRPr lang="en-US" sz="1200" dirty="0" smtClean="0">
                        <a:effectLst/>
                        <a:latin typeface="+mn-lt"/>
                        <a:ea typeface="Calibri"/>
                        <a:cs typeface="Times New Roman"/>
                      </a:endParaRPr>
                    </a:p>
                    <a:p>
                      <a:pPr algn="l" fontAlgn="t"/>
                      <a:r>
                        <a:rPr lang="en-US" sz="1050" b="0" i="0" u="none" strike="noStrike" dirty="0" smtClean="0">
                          <a:solidFill>
                            <a:srgbClr val="000000"/>
                          </a:solidFill>
                          <a:effectLst/>
                          <a:latin typeface="Calibri"/>
                        </a:rPr>
                        <a:t>* CDISC Operational Data Model</a:t>
                      </a:r>
                      <a:endParaRPr lang="en-US" sz="1050" b="0" i="0" u="none" strike="noStrike" dirty="0">
                        <a:solidFill>
                          <a:srgbClr val="000000"/>
                        </a:solidFill>
                        <a:effectLst/>
                        <a:latin typeface="Calibri"/>
                      </a:endParaRPr>
                    </a:p>
                  </a:txBody>
                  <a:tcPr marL="6228" marR="6228" marT="62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rowSpan="5">
                  <a:txBody>
                    <a:bodyPr/>
                    <a:lstStyle/>
                    <a:p>
                      <a:pPr algn="l" fontAlgn="t"/>
                      <a:r>
                        <a:rPr lang="en-US" sz="1050" b="0" i="0" u="none" strike="noStrike" dirty="0">
                          <a:solidFill>
                            <a:srgbClr val="000000"/>
                          </a:solidFill>
                          <a:effectLst/>
                          <a:latin typeface="Calibri"/>
                        </a:rPr>
                        <a:t>*HL7 V.2/ V.3 Vocabulary &amp; Terminology Standards </a:t>
                      </a:r>
                    </a:p>
                  </a:txBody>
                  <a:tcPr marL="6228" marR="6228" marT="62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rowSpan="5">
                  <a:txBody>
                    <a:bodyPr/>
                    <a:lstStyle/>
                    <a:p>
                      <a:pPr algn="l" fontAlgn="t"/>
                      <a:r>
                        <a:rPr lang="en-US" sz="1050" b="0" i="0" u="none" strike="noStrike" dirty="0">
                          <a:solidFill>
                            <a:srgbClr val="000000"/>
                          </a:solidFill>
                          <a:effectLst/>
                          <a:latin typeface="Calibri"/>
                        </a:rPr>
                        <a:t>*Representation State Transfer (</a:t>
                      </a:r>
                      <a:r>
                        <a:rPr lang="en-US" sz="1050" b="0" i="0" u="none" strike="noStrike" dirty="0" err="1">
                          <a:solidFill>
                            <a:srgbClr val="000000"/>
                          </a:solidFill>
                          <a:effectLst/>
                          <a:latin typeface="Calibri"/>
                        </a:rPr>
                        <a:t>RESTful</a:t>
                      </a:r>
                      <a:r>
                        <a:rPr lang="en-US" sz="1050" b="0" i="0" u="none" strike="noStrike" dirty="0">
                          <a:solidFill>
                            <a:srgbClr val="000000"/>
                          </a:solidFill>
                          <a:effectLst/>
                          <a:latin typeface="Calibri"/>
                        </a:rPr>
                        <a:t>)</a:t>
                      </a:r>
                      <a:br>
                        <a:rPr lang="en-US" sz="1050" b="0" i="0" u="none" strike="noStrike" dirty="0">
                          <a:solidFill>
                            <a:srgbClr val="000000"/>
                          </a:solidFill>
                          <a:effectLst/>
                          <a:latin typeface="Calibri"/>
                        </a:rPr>
                      </a:br>
                      <a:r>
                        <a:rPr lang="en-US" sz="1050" b="0" i="0" u="none" strike="noStrike" dirty="0">
                          <a:solidFill>
                            <a:srgbClr val="000000"/>
                          </a:solidFill>
                          <a:effectLst/>
                          <a:latin typeface="Calibri"/>
                        </a:rPr>
                        <a:t>*Cross Enterprise Document-Sharing XDS</a:t>
                      </a:r>
                      <a:br>
                        <a:rPr lang="en-US" sz="1050" b="0" i="0" u="none" strike="noStrike" dirty="0">
                          <a:solidFill>
                            <a:srgbClr val="000000"/>
                          </a:solidFill>
                          <a:effectLst/>
                          <a:latin typeface="Calibri"/>
                        </a:rPr>
                      </a:br>
                      <a:r>
                        <a:rPr lang="en-US" sz="1050" b="0" i="0" u="none" strike="noStrike" dirty="0">
                          <a:solidFill>
                            <a:srgbClr val="000000"/>
                          </a:solidFill>
                          <a:effectLst/>
                          <a:latin typeface="Calibri"/>
                        </a:rPr>
                        <a:t>*SOAP</a:t>
                      </a:r>
                      <a:br>
                        <a:rPr lang="en-US" sz="1050" b="0" i="0" u="none" strike="noStrike" dirty="0">
                          <a:solidFill>
                            <a:srgbClr val="000000"/>
                          </a:solidFill>
                          <a:effectLst/>
                          <a:latin typeface="Calibri"/>
                        </a:rPr>
                      </a:br>
                      <a:r>
                        <a:rPr lang="en-US" sz="1050" b="0" i="0" u="none" strike="noStrike" dirty="0">
                          <a:solidFill>
                            <a:srgbClr val="000000"/>
                          </a:solidFill>
                          <a:effectLst/>
                          <a:latin typeface="Calibri"/>
                        </a:rPr>
                        <a:t/>
                      </a:r>
                      <a:br>
                        <a:rPr lang="en-US" sz="1050" b="0" i="0" u="none" strike="noStrike" dirty="0">
                          <a:solidFill>
                            <a:srgbClr val="000000"/>
                          </a:solidFill>
                          <a:effectLst/>
                          <a:latin typeface="Calibri"/>
                        </a:rPr>
                      </a:br>
                      <a:endParaRPr lang="en-US" sz="1050" b="0" i="0" u="none" strike="noStrike" dirty="0">
                        <a:solidFill>
                          <a:srgbClr val="000000"/>
                        </a:solidFill>
                        <a:effectLst/>
                        <a:latin typeface="Calibri"/>
                      </a:endParaRPr>
                    </a:p>
                  </a:txBody>
                  <a:tcPr marL="6228" marR="6228" marT="622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rowSpan="5">
                  <a:txBody>
                    <a:bodyPr/>
                    <a:lstStyle/>
                    <a:p>
                      <a:pPr algn="l" fontAlgn="t"/>
                      <a:r>
                        <a:rPr lang="en-US" sz="1050" b="0" i="0" u="none" strike="noStrike" dirty="0">
                          <a:solidFill>
                            <a:srgbClr val="000000"/>
                          </a:solidFill>
                          <a:effectLst/>
                          <a:latin typeface="Calibri"/>
                        </a:rPr>
                        <a:t>*HL7 Implementation Guide: Data Segmentation for Privacy (DS4P), Release 1</a:t>
                      </a:r>
                      <a:br>
                        <a:rPr lang="en-US" sz="1050" b="0" i="0" u="none" strike="noStrike" dirty="0">
                          <a:solidFill>
                            <a:srgbClr val="000000"/>
                          </a:solidFill>
                          <a:effectLst/>
                          <a:latin typeface="Calibri"/>
                        </a:rPr>
                      </a:br>
                      <a:r>
                        <a:rPr lang="en-US" sz="1050" b="0" i="0" u="none" strike="noStrike" dirty="0">
                          <a:solidFill>
                            <a:srgbClr val="000000"/>
                          </a:solidFill>
                          <a:effectLst/>
                          <a:latin typeface="Calibri"/>
                        </a:rPr>
                        <a:t>* HL7 Health Care Privacy and Security Classification System, Release 1 (HCS)</a:t>
                      </a:r>
                      <a:br>
                        <a:rPr lang="en-US" sz="1050" b="0" i="0" u="none" strike="noStrike" dirty="0">
                          <a:solidFill>
                            <a:srgbClr val="000000"/>
                          </a:solidFill>
                          <a:effectLst/>
                          <a:latin typeface="Calibri"/>
                        </a:rPr>
                      </a:br>
                      <a:r>
                        <a:rPr lang="en-US" sz="1050" b="0" i="0" u="none" strike="noStrike" dirty="0">
                          <a:solidFill>
                            <a:srgbClr val="000000"/>
                          </a:solidFill>
                          <a:effectLst/>
                          <a:latin typeface="Calibri"/>
                        </a:rPr>
                        <a:t>*HL7 Version 3 Standard: Privacy, Access and Security Services (PASS) </a:t>
                      </a:r>
                      <a:br>
                        <a:rPr lang="en-US" sz="1050" b="0" i="0" u="none" strike="noStrike" dirty="0">
                          <a:solidFill>
                            <a:srgbClr val="000000"/>
                          </a:solidFill>
                          <a:effectLst/>
                          <a:latin typeface="Calibri"/>
                        </a:rPr>
                      </a:br>
                      <a:r>
                        <a:rPr lang="en-US" sz="1050" b="0" i="0" u="none" strike="noStrike" dirty="0">
                          <a:solidFill>
                            <a:srgbClr val="000000"/>
                          </a:solidFill>
                          <a:effectLst/>
                          <a:latin typeface="Calibri"/>
                        </a:rPr>
                        <a:t>*HL7 Version 3 Standard: Privacy, Access and Security Services; Security Labeling Service, Release 1 (SLS)</a:t>
                      </a:r>
                      <a:br>
                        <a:rPr lang="en-US" sz="1050" b="0" i="0" u="none" strike="noStrike" dirty="0">
                          <a:solidFill>
                            <a:srgbClr val="000000"/>
                          </a:solidFill>
                          <a:effectLst/>
                          <a:latin typeface="Calibri"/>
                        </a:rPr>
                      </a:br>
                      <a:r>
                        <a:rPr lang="en-US" sz="1050" b="0" i="0" u="none" strike="noStrike" dirty="0">
                          <a:solidFill>
                            <a:srgbClr val="000000"/>
                          </a:solidFill>
                          <a:effectLst/>
                          <a:latin typeface="Calibri"/>
                        </a:rPr>
                        <a:t>*HL7 Implementation Guide for CDA® Release 2: Digital Signatures and Delegation of Rights, Release 1</a:t>
                      </a:r>
                      <a:br>
                        <a:rPr lang="en-US" sz="1050" b="0" i="0" u="none" strike="noStrike" dirty="0">
                          <a:solidFill>
                            <a:srgbClr val="000000"/>
                          </a:solidFill>
                          <a:effectLst/>
                          <a:latin typeface="Calibri"/>
                        </a:rPr>
                      </a:br>
                      <a:endParaRPr lang="en-US" sz="1050" b="0" i="0" u="none" strike="noStrike" dirty="0">
                        <a:solidFill>
                          <a:srgbClr val="000000"/>
                        </a:solidFill>
                        <a:effectLst/>
                        <a:latin typeface="Calibri"/>
                      </a:endParaRPr>
                    </a:p>
                  </a:txBody>
                  <a:tcPr marL="6228" marR="6228" marT="6228"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966294">
                <a:tc>
                  <a:txBody>
                    <a:bodyPr/>
                    <a:lstStyle/>
                    <a:p>
                      <a:pPr algn="ctr" fontAlgn="ctr"/>
                      <a:r>
                        <a:rPr lang="en-US" sz="1050" b="0" i="0" u="none" strike="noStrike">
                          <a:solidFill>
                            <a:srgbClr val="000000"/>
                          </a:solidFill>
                          <a:effectLst/>
                          <a:latin typeface="Calibri"/>
                        </a:rPr>
                        <a:t>2 a)</a:t>
                      </a:r>
                    </a:p>
                  </a:txBody>
                  <a:tcPr marL="6228" marR="6228" marT="622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l" fontAlgn="ctr"/>
                      <a:r>
                        <a:rPr lang="en-US" sz="1050" b="0" i="0" u="none" strike="noStrike" dirty="0">
                          <a:solidFill>
                            <a:srgbClr val="000000"/>
                          </a:solidFill>
                          <a:effectLst/>
                          <a:latin typeface="Calibri"/>
                        </a:rPr>
                        <a:t>Start Point sends </a:t>
                      </a:r>
                      <a:r>
                        <a:rPr lang="en-US" sz="1050" b="0" i="0" u="none" strike="noStrike" dirty="0" smtClean="0">
                          <a:solidFill>
                            <a:srgbClr val="000000"/>
                          </a:solidFill>
                          <a:effectLst/>
                          <a:latin typeface="Calibri"/>
                        </a:rPr>
                        <a:t>clinical </a:t>
                      </a:r>
                      <a:r>
                        <a:rPr lang="en-US" sz="1050" b="0" i="0" u="none" strike="noStrike" dirty="0">
                          <a:solidFill>
                            <a:srgbClr val="000000"/>
                          </a:solidFill>
                          <a:effectLst/>
                          <a:latin typeface="Calibri"/>
                        </a:rPr>
                        <a:t>data to transmitter with provenance information</a:t>
                      </a:r>
                    </a:p>
                  </a:txBody>
                  <a:tcPr marL="6228" marR="6228" marT="62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912611">
                <a:tc>
                  <a:txBody>
                    <a:bodyPr/>
                    <a:lstStyle/>
                    <a:p>
                      <a:pPr algn="ctr" fontAlgn="ctr"/>
                      <a:r>
                        <a:rPr lang="en-US" sz="1050" b="0" i="0" u="none" strike="noStrike">
                          <a:solidFill>
                            <a:srgbClr val="000000"/>
                          </a:solidFill>
                          <a:effectLst/>
                          <a:latin typeface="Calibri"/>
                        </a:rPr>
                        <a:t>2 b)</a:t>
                      </a:r>
                    </a:p>
                  </a:txBody>
                  <a:tcPr marL="6228" marR="6228" marT="622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FF"/>
                    </a:solidFill>
                  </a:tcPr>
                </a:tc>
                <a:tc>
                  <a:txBody>
                    <a:bodyPr/>
                    <a:lstStyle/>
                    <a:p>
                      <a:pPr algn="l" fontAlgn="ctr"/>
                      <a:r>
                        <a:rPr lang="en-US" sz="1050" b="0" i="0" u="none" strike="noStrike" dirty="0">
                          <a:solidFill>
                            <a:srgbClr val="000000"/>
                          </a:solidFill>
                          <a:effectLst/>
                          <a:latin typeface="Calibri"/>
                        </a:rPr>
                        <a:t>Transmitter send clinical data to end point with provenance information</a:t>
                      </a:r>
                    </a:p>
                  </a:txBody>
                  <a:tcPr marL="6228" marR="6228" marT="62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CFF"/>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1030712">
                <a:tc>
                  <a:txBody>
                    <a:bodyPr/>
                    <a:lstStyle/>
                    <a:p>
                      <a:pPr algn="ctr" fontAlgn="ctr"/>
                      <a:r>
                        <a:rPr lang="en-US" sz="1050" b="0" i="0" u="none" strike="noStrike">
                          <a:solidFill>
                            <a:srgbClr val="000000"/>
                          </a:solidFill>
                          <a:effectLst/>
                          <a:latin typeface="Calibri"/>
                        </a:rPr>
                        <a:t>3 a)</a:t>
                      </a:r>
                    </a:p>
                  </a:txBody>
                  <a:tcPr marL="6228" marR="6228" marT="622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l" fontAlgn="ctr"/>
                      <a:r>
                        <a:rPr lang="en-US" sz="1050" b="0" i="0" u="none" strike="noStrike" dirty="0">
                          <a:solidFill>
                            <a:srgbClr val="000000"/>
                          </a:solidFill>
                          <a:effectLst/>
                          <a:latin typeface="Calibri"/>
                        </a:rPr>
                        <a:t>Start Point sends </a:t>
                      </a:r>
                      <a:r>
                        <a:rPr lang="en-US" sz="1050" b="0" i="0" u="none" strike="noStrike" dirty="0" smtClean="0">
                          <a:solidFill>
                            <a:srgbClr val="000000"/>
                          </a:solidFill>
                          <a:effectLst/>
                          <a:latin typeface="Calibri"/>
                        </a:rPr>
                        <a:t>clinical </a:t>
                      </a:r>
                      <a:r>
                        <a:rPr lang="en-US" sz="1050" b="0" i="0" u="none" strike="noStrike" dirty="0">
                          <a:solidFill>
                            <a:srgbClr val="000000"/>
                          </a:solidFill>
                          <a:effectLst/>
                          <a:latin typeface="Calibri"/>
                        </a:rPr>
                        <a:t>data to assembler/composer with provenance information</a:t>
                      </a:r>
                    </a:p>
                  </a:txBody>
                  <a:tcPr marL="6228" marR="6228" marT="62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r h="1041450">
                <a:tc>
                  <a:txBody>
                    <a:bodyPr/>
                    <a:lstStyle/>
                    <a:p>
                      <a:pPr algn="ctr" fontAlgn="ctr"/>
                      <a:r>
                        <a:rPr lang="en-US" sz="1050" b="0" i="0" u="none" strike="noStrike" dirty="0">
                          <a:solidFill>
                            <a:srgbClr val="000000"/>
                          </a:solidFill>
                          <a:effectLst/>
                          <a:latin typeface="Calibri"/>
                        </a:rPr>
                        <a:t>3 b)</a:t>
                      </a:r>
                    </a:p>
                  </a:txBody>
                  <a:tcPr marL="6228" marR="6228" marT="6228"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l" fontAlgn="ctr"/>
                      <a:r>
                        <a:rPr lang="en-US" sz="1050" b="0" i="0" u="none" strike="noStrike" dirty="0">
                          <a:solidFill>
                            <a:srgbClr val="000000"/>
                          </a:solidFill>
                          <a:effectLst/>
                          <a:latin typeface="Calibri"/>
                        </a:rPr>
                        <a:t>Assembler/composer compiles clinical data which is sent to end point with provenance information</a:t>
                      </a:r>
                    </a:p>
                  </a:txBody>
                  <a:tcPr marL="6228" marR="6228" marT="622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r>
            </a:tbl>
          </a:graphicData>
        </a:graphic>
      </p:graphicFrame>
    </p:spTree>
    <p:extLst>
      <p:ext uri="{BB962C8B-B14F-4D97-AF65-F5344CB8AC3E}">
        <p14:creationId xmlns:p14="http://schemas.microsoft.com/office/powerpoint/2010/main" xmlns="" val="37375355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solidFill>
                  <a:schemeClr val="tx2"/>
                </a:solidFill>
              </a:rPr>
              <a:t>CDISC Operational Data Model</a:t>
            </a:r>
            <a:endParaRPr lang="en-US" dirty="0">
              <a:solidFill>
                <a:schemeClr val="tx2"/>
              </a:solidFill>
            </a:endParaRPr>
          </a:p>
        </p:txBody>
      </p:sp>
      <p:sp>
        <p:nvSpPr>
          <p:cNvPr id="3" name="Subtitle 2"/>
          <p:cNvSpPr>
            <a:spLocks noGrp="1"/>
          </p:cNvSpPr>
          <p:nvPr>
            <p:ph type="subTitle" idx="1"/>
          </p:nvPr>
        </p:nvSpPr>
        <p:spPr/>
        <p:txBody>
          <a:bodyPr/>
          <a:lstStyle/>
          <a:p>
            <a:r>
              <a:rPr lang="en-US" dirty="0" smtClean="0"/>
              <a:t>Sam Hume</a:t>
            </a:r>
          </a:p>
          <a:p>
            <a:r>
              <a:rPr lang="en-US" dirty="0" smtClean="0"/>
              <a:t>February 5</a:t>
            </a:r>
            <a:r>
              <a:rPr lang="en-US" baseline="30000" dirty="0" smtClean="0"/>
              <a:t>th</a:t>
            </a:r>
            <a:r>
              <a:rPr lang="en-US" dirty="0" smtClean="0"/>
              <a:t>, 2015</a:t>
            </a:r>
            <a:endParaRPr lang="en-US" dirty="0"/>
          </a:p>
        </p:txBody>
      </p:sp>
    </p:spTree>
    <p:extLst>
      <p:ext uri="{BB962C8B-B14F-4D97-AF65-F5344CB8AC3E}">
        <p14:creationId xmlns:p14="http://schemas.microsoft.com/office/powerpoint/2010/main" xmlns="" val="3180248560"/>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3"/>
          <p:cNvSpPr>
            <a:spLocks noGrp="1"/>
          </p:cNvSpPr>
          <p:nvPr>
            <p:ph type="sldNum" sz="quarter" idx="4294967295"/>
          </p:nvPr>
        </p:nvSpPr>
        <p:spPr>
          <a:xfrm>
            <a:off x="7010400" y="6442075"/>
            <a:ext cx="2133600" cy="415925"/>
          </a:xfrm>
          <a:noFill/>
        </p:spPr>
        <p:txBody>
          <a:bodyPr/>
          <a:lstStyle/>
          <a:p>
            <a:fld id="{01DAA2AD-0978-4CA7-9953-0B24B159F801}" type="slidenum">
              <a:rPr lang="en-US" smtClean="0">
                <a:solidFill>
                  <a:srgbClr val="FFFFFF"/>
                </a:solidFill>
              </a:rPr>
              <a:pPr/>
              <a:t>7</a:t>
            </a:fld>
            <a:endParaRPr lang="en-US" smtClean="0">
              <a:solidFill>
                <a:srgbClr val="FFFFFF"/>
              </a:solidFill>
            </a:endParaRPr>
          </a:p>
        </p:txBody>
      </p:sp>
    </p:spTree>
    <p:extLst>
      <p:ext uri="{BB962C8B-B14F-4D97-AF65-F5344CB8AC3E}">
        <p14:creationId xmlns:p14="http://schemas.microsoft.com/office/powerpoint/2010/main" xmlns="" val="2516422760"/>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Title 3"/>
          <p:cNvSpPr>
            <a:spLocks noGrp="1"/>
          </p:cNvSpPr>
          <p:nvPr>
            <p:ph type="title"/>
          </p:nvPr>
        </p:nvSpPr>
        <p:spPr>
          <a:xfrm>
            <a:off x="1379538" y="1141413"/>
            <a:ext cx="7231062" cy="1362075"/>
          </a:xfrm>
        </p:spPr>
        <p:txBody>
          <a:bodyPr/>
          <a:lstStyle/>
          <a:p>
            <a:pPr eaLnBrk="1" hangingPunct="1"/>
            <a:r>
              <a:rPr lang="en-US" dirty="0" smtClean="0">
                <a:ea typeface="ＭＳ Ｐゴシック" pitchFamily="34" charset="-128"/>
              </a:rPr>
              <a:t>The CDISC Operational Data Model and Data Provenance</a:t>
            </a:r>
          </a:p>
        </p:txBody>
      </p:sp>
      <p:sp>
        <p:nvSpPr>
          <p:cNvPr id="138242" name="Text Placeholder 4"/>
          <p:cNvSpPr>
            <a:spLocks noGrp="1"/>
          </p:cNvSpPr>
          <p:nvPr>
            <p:ph type="body" idx="1"/>
          </p:nvPr>
        </p:nvSpPr>
        <p:spPr>
          <a:xfrm>
            <a:off x="1379538" y="2743200"/>
            <a:ext cx="7115175" cy="1500188"/>
          </a:xfrm>
        </p:spPr>
        <p:txBody>
          <a:bodyPr/>
          <a:lstStyle/>
          <a:p>
            <a:pPr eaLnBrk="1" hangingPunct="1"/>
            <a:endParaRPr lang="en-US" dirty="0" smtClean="0">
              <a:ea typeface="ＭＳ Ｐゴシック" pitchFamily="34" charset="-128"/>
            </a:endParaRPr>
          </a:p>
          <a:p>
            <a:pPr eaLnBrk="1" hangingPunct="1"/>
            <a:r>
              <a:rPr lang="en-US" dirty="0" smtClean="0">
                <a:ea typeface="ＭＳ Ｐゴシック" pitchFamily="34" charset="-128"/>
              </a:rPr>
              <a:t>Sam Hume &lt;</a:t>
            </a:r>
            <a:r>
              <a:rPr lang="en-US" dirty="0" err="1" smtClean="0">
                <a:ea typeface="ＭＳ Ｐゴシック" pitchFamily="34" charset="-128"/>
              </a:rPr>
              <a:t>shume@cdisc.org</a:t>
            </a:r>
            <a:r>
              <a:rPr lang="en-US" dirty="0" smtClean="0">
                <a:ea typeface="ＭＳ Ｐゴシック" pitchFamily="34" charset="-128"/>
              </a:rPr>
              <a:t>&gt;</a:t>
            </a:r>
          </a:p>
        </p:txBody>
      </p:sp>
    </p:spTree>
    <p:extLst>
      <p:ext uri="{BB962C8B-B14F-4D97-AF65-F5344CB8AC3E}">
        <p14:creationId xmlns:p14="http://schemas.microsoft.com/office/powerpoint/2010/main" xmlns="" val="37784808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pPr>
              <a:defRPr/>
            </a:pPr>
            <a:fld id="{6BDA95F8-F432-EA4B-BA9D-DC5EC7EF4C34}" type="slidenum">
              <a:rPr lang="en-US">
                <a:solidFill>
                  <a:srgbClr val="FFFFFF"/>
                </a:solidFill>
              </a:rPr>
              <a:pPr>
                <a:defRPr/>
              </a:pPr>
              <a:t>9</a:t>
            </a:fld>
            <a:endParaRPr lang="en-US">
              <a:solidFill>
                <a:srgbClr val="FFFFFF"/>
              </a:solidFill>
            </a:endParaRPr>
          </a:p>
        </p:txBody>
      </p:sp>
      <p:sp>
        <p:nvSpPr>
          <p:cNvPr id="69634" name="Rectangle 2"/>
          <p:cNvSpPr>
            <a:spLocks noGrp="1" noChangeArrowheads="1"/>
          </p:cNvSpPr>
          <p:nvPr>
            <p:ph type="title"/>
          </p:nvPr>
        </p:nvSpPr>
        <p:spPr>
          <a:xfrm>
            <a:off x="368300" y="147638"/>
            <a:ext cx="8229600" cy="639762"/>
          </a:xfrm>
        </p:spPr>
        <p:txBody>
          <a:bodyPr/>
          <a:lstStyle/>
          <a:p>
            <a:r>
              <a:rPr lang="en-US">
                <a:latin typeface="Arial" charset="0"/>
              </a:rPr>
              <a:t>Operational Data Model</a:t>
            </a:r>
          </a:p>
        </p:txBody>
      </p:sp>
      <p:sp>
        <p:nvSpPr>
          <p:cNvPr id="69635" name="Rectangle 3"/>
          <p:cNvSpPr>
            <a:spLocks noGrp="1" noChangeArrowheads="1"/>
          </p:cNvSpPr>
          <p:nvPr>
            <p:ph type="body" sz="half" idx="1"/>
          </p:nvPr>
        </p:nvSpPr>
        <p:spPr>
          <a:xfrm>
            <a:off x="175664" y="1186543"/>
            <a:ext cx="5052748" cy="5151523"/>
          </a:xfrm>
        </p:spPr>
        <p:txBody>
          <a:bodyPr/>
          <a:lstStyle/>
          <a:p>
            <a:pPr>
              <a:lnSpc>
                <a:spcPct val="90000"/>
              </a:lnSpc>
            </a:pPr>
            <a:r>
              <a:rPr lang="en-US" sz="1800" dirty="0">
                <a:latin typeface="Arial" charset="0"/>
              </a:rPr>
              <a:t>Vendor neutral XML Schema provides standard syntax for interchange and archive of </a:t>
            </a:r>
            <a:r>
              <a:rPr lang="en-US" sz="1800" dirty="0" smtClean="0">
                <a:latin typeface="Arial" charset="0"/>
              </a:rPr>
              <a:t>general Clinical </a:t>
            </a:r>
            <a:r>
              <a:rPr lang="en-US" sz="1800" dirty="0">
                <a:latin typeface="Arial" charset="0"/>
              </a:rPr>
              <a:t>Trials information </a:t>
            </a:r>
            <a:endParaRPr lang="en-US" sz="1800" dirty="0" smtClean="0">
              <a:latin typeface="Arial" charset="0"/>
            </a:endParaRPr>
          </a:p>
          <a:p>
            <a:pPr marL="0" indent="0">
              <a:lnSpc>
                <a:spcPct val="90000"/>
              </a:lnSpc>
              <a:buNone/>
            </a:pPr>
            <a:endParaRPr lang="en-US" sz="1800" dirty="0" smtClean="0">
              <a:latin typeface="Arial" charset="0"/>
            </a:endParaRPr>
          </a:p>
          <a:p>
            <a:pPr>
              <a:lnSpc>
                <a:spcPct val="90000"/>
              </a:lnSpc>
            </a:pPr>
            <a:r>
              <a:rPr lang="en-US" sz="1800" dirty="0">
                <a:latin typeface="Arial" charset="0"/>
              </a:rPr>
              <a:t>Defines structure, not content</a:t>
            </a:r>
          </a:p>
          <a:p>
            <a:pPr marL="0" indent="0">
              <a:lnSpc>
                <a:spcPct val="90000"/>
              </a:lnSpc>
              <a:buNone/>
            </a:pPr>
            <a:endParaRPr lang="en-US" sz="1800" dirty="0">
              <a:latin typeface="Arial" charset="0"/>
            </a:endParaRPr>
          </a:p>
          <a:p>
            <a:pPr>
              <a:lnSpc>
                <a:spcPct val="90000"/>
              </a:lnSpc>
            </a:pPr>
            <a:r>
              <a:rPr lang="en-US" sz="1800" dirty="0" smtClean="0">
                <a:latin typeface="Arial" charset="0"/>
              </a:rPr>
              <a:t>Supports 21 CFR Part </a:t>
            </a:r>
            <a:r>
              <a:rPr lang="en-US" sz="1800" dirty="0">
                <a:latin typeface="Arial" charset="0"/>
              </a:rPr>
              <a:t>11 compliance and FDA Guidance on Computerized Systems </a:t>
            </a:r>
            <a:endParaRPr lang="en-US" sz="1800" dirty="0" smtClean="0">
              <a:latin typeface="Arial" charset="0"/>
            </a:endParaRPr>
          </a:p>
          <a:p>
            <a:pPr>
              <a:lnSpc>
                <a:spcPct val="90000"/>
              </a:lnSpc>
            </a:pPr>
            <a:endParaRPr lang="en-US" sz="1800" dirty="0" smtClean="0">
              <a:latin typeface="Arial" charset="0"/>
            </a:endParaRPr>
          </a:p>
          <a:p>
            <a:pPr marL="273050" lvl="1" indent="-273050">
              <a:lnSpc>
                <a:spcPct val="90000"/>
              </a:lnSpc>
              <a:buFontTx/>
              <a:buChar char="•"/>
            </a:pPr>
            <a:r>
              <a:rPr lang="en-US" sz="1800" dirty="0">
                <a:latin typeface="Arial" charset="0"/>
              </a:rPr>
              <a:t>Enables exchange of study metadata and data or updates between systems</a:t>
            </a:r>
          </a:p>
          <a:p>
            <a:pPr marL="273050" lvl="1" indent="-273050">
              <a:lnSpc>
                <a:spcPct val="90000"/>
              </a:lnSpc>
              <a:buFontTx/>
              <a:buChar char="•"/>
            </a:pPr>
            <a:endParaRPr lang="en-US" altLang="zh-CN" sz="1800" dirty="0" smtClean="0">
              <a:latin typeface="Arial" charset="0"/>
              <a:ea typeface="+mn-ea"/>
              <a:cs typeface="+mn-cs"/>
            </a:endParaRPr>
          </a:p>
          <a:p>
            <a:pPr marL="273050" lvl="1" indent="-273050">
              <a:lnSpc>
                <a:spcPct val="90000"/>
              </a:lnSpc>
              <a:buFontTx/>
              <a:buChar char="•"/>
            </a:pPr>
            <a:r>
              <a:rPr lang="en-US" altLang="zh-CN" sz="1800" dirty="0" smtClean="0">
                <a:latin typeface="Arial" charset="0"/>
                <a:ea typeface="+mn-ea"/>
                <a:cs typeface="+mn-cs"/>
              </a:rPr>
              <a:t>Archives </a:t>
            </a:r>
            <a:r>
              <a:rPr lang="en-US" altLang="zh-CN" sz="1800" dirty="0">
                <a:latin typeface="Arial" charset="0"/>
                <a:ea typeface="+mn-ea"/>
                <a:cs typeface="+mn-cs"/>
              </a:rPr>
              <a:t>electronic data at sites and supports remote </a:t>
            </a:r>
            <a:r>
              <a:rPr lang="en-US" altLang="zh-CN" sz="1800" dirty="0" smtClean="0">
                <a:latin typeface="Arial" charset="0"/>
                <a:ea typeface="+mn-ea"/>
                <a:cs typeface="+mn-cs"/>
              </a:rPr>
              <a:t>monitoring</a:t>
            </a:r>
          </a:p>
          <a:p>
            <a:pPr marL="0" lvl="1" indent="0">
              <a:lnSpc>
                <a:spcPct val="90000"/>
              </a:lnSpc>
              <a:buNone/>
            </a:pPr>
            <a:endParaRPr lang="en-US" sz="1800" dirty="0">
              <a:latin typeface="Arial" charset="0"/>
              <a:ea typeface="+mn-ea"/>
              <a:cs typeface="+mn-cs"/>
            </a:endParaRPr>
          </a:p>
        </p:txBody>
      </p:sp>
      <p:pic>
        <p:nvPicPr>
          <p:cNvPr id="1613828" name="Picture 4" descr="Odm-toplevel"/>
          <p:cNvPicPr>
            <a:picLocks noGrp="1" noChangeAspect="1" noChangeArrowheads="1"/>
          </p:cNvPicPr>
          <p:nvPr>
            <p:ph sz="half" idx="2"/>
          </p:nvPr>
        </p:nvPicPr>
        <p:blipFill rotWithShape="1">
          <a:blip r:embed="rId3">
            <a:extLst>
              <a:ext uri="{28A0092B-C50C-407E-A947-70E740481C1C}">
                <a14:useLocalDpi xmlns:a14="http://schemas.microsoft.com/office/drawing/2010/main" xmlns="" val="0"/>
              </a:ext>
            </a:extLst>
          </a:blip>
          <a:srcRect b="5848"/>
          <a:stretch/>
        </p:blipFill>
        <p:spPr>
          <a:xfrm>
            <a:off x="5228952" y="593725"/>
            <a:ext cx="3809221" cy="5897563"/>
          </a:xfrm>
          <a:extLst>
            <a:ext uri="{AF507438-7753-43E0-B8FC-AC1667EBCBE1}">
              <a14:hiddenEffects xmlns:a14="http://schemas.microsoft.com/office/drawing/2010/main" xmlns="">
                <a:effectLst>
                  <a:outerShdw blurRad="63500" dist="38099" dir="2700000" algn="ctr" rotWithShape="0">
                    <a:srgbClr val="808080">
                      <a:alpha val="74998"/>
                    </a:srgbClr>
                  </a:outerShdw>
                </a:effectLst>
              </a14:hiddenEffects>
            </a:ext>
          </a:extLst>
        </p:spPr>
      </p:pic>
      <p:sp>
        <p:nvSpPr>
          <p:cNvPr id="69637" name="Slide Number Placeholder 3"/>
          <p:cNvSpPr txBox="1">
            <a:spLocks/>
          </p:cNvSpPr>
          <p:nvPr/>
        </p:nvSpPr>
        <p:spPr bwMode="auto">
          <a:xfrm>
            <a:off x="7010400" y="6492875"/>
            <a:ext cx="2133600" cy="346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eaLnBrk="1" fontAlgn="base" hangingPunct="1">
              <a:spcBef>
                <a:spcPct val="0"/>
              </a:spcBef>
              <a:spcAft>
                <a:spcPct val="0"/>
              </a:spcAft>
            </a:pPr>
            <a:fld id="{8A9E09E4-C1B3-2A48-9D28-1493FED4C774}" type="slidenum">
              <a:rPr lang="en-US" sz="1000">
                <a:solidFill>
                  <a:srgbClr val="FFFFFF"/>
                </a:solidFill>
              </a:rPr>
              <a:pPr algn="r" eaLnBrk="1" fontAlgn="base" hangingPunct="1">
                <a:spcBef>
                  <a:spcPct val="0"/>
                </a:spcBef>
                <a:spcAft>
                  <a:spcPct val="0"/>
                </a:spcAft>
              </a:pPr>
              <a:t>9</a:t>
            </a:fld>
            <a:endParaRPr lang="en-US" sz="1000">
              <a:solidFill>
                <a:srgbClr val="FFFFFF"/>
              </a:solidFill>
            </a:endParaRPr>
          </a:p>
        </p:txBody>
      </p:sp>
    </p:spTree>
    <p:extLst>
      <p:ext uri="{BB962C8B-B14F-4D97-AF65-F5344CB8AC3E}">
        <p14:creationId xmlns:p14="http://schemas.microsoft.com/office/powerpoint/2010/main" xmlns="" val="241343224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8.0&quot;&gt;&lt;object type=&quot;1&quot; unique_id=&quot;10001&quot;&gt;&lt;object type=&quot;2&quot; unique_id=&quot;92702&quot;&gt;&lt;object type=&quot;3&quot; unique_id=&quot;92703&quot;&gt;&lt;property id=&quot;20148&quot; value=&quot;5&quot;/&gt;&lt;property id=&quot;20300&quot; value=&quot;Slide 1 - &amp;quot;HITSC Workplan:   April Update &amp;quot;&quot;/&gt;&lt;property id=&quot;20307&quot; value=&quot;299&quot;/&gt;&lt;/object&gt;&lt;object type=&quot;3&quot; unique_id=&quot;92704&quot;&gt;&lt;property id=&quot;20148&quot; value=&quot;5&quot;/&gt;&lt;property id=&quot;20300&quot; value=&quot;Slide 2 - &amp;quot;Framing&amp;amp;#x09;&amp;quot;&quot;/&gt;&lt;property id=&quot;20307&quot; value=&quot;300&quot;/&gt;&lt;/object&gt;&lt;object type=&quot;3&quot; unique_id=&quot;92705&quot;&gt;&lt;property id=&quot;20148&quot; value=&quot;5&quot;/&gt;&lt;property id=&quot;20300&quot; value=&quot;Slide 3 - &amp;quot;Workplan&amp;quot;&quot;/&gt;&lt;property id=&quot;20307&quot; value=&quot;269&quot;/&gt;&lt;/object&gt;&lt;object type=&quot;3&quot; unique_id=&quot;92706&quot;&gt;&lt;property id=&quot;20148&quot; value=&quot;5&quot;/&gt;&lt;property id=&quot;20300&quot; value=&quot;Slide 4 - &amp;quot;Workplan&amp;quot;&quot;/&gt;&lt;property id=&quot;20307&quot; value=&quot;301&quot;/&gt;&lt;/object&gt;&lt;object type=&quot;3&quot; unique_id=&quot;92707&quot;&gt;&lt;property id=&quot;20148&quot; value=&quot;5&quot;/&gt;&lt;property id=&quot;20300&quot; value=&quot;Slide 5 - &amp;quot;Workplan&amp;quot;&quot;/&gt;&lt;property id=&quot;20307&quot; value=&quot;273&quot;/&gt;&lt;/object&gt;&lt;object type=&quot;3&quot; unique_id=&quot;92708&quot;&gt;&lt;property id=&quot;20148&quot; value=&quot;5&quot;/&gt;&lt;property id=&quot;20300&quot; value=&quot;Slide 6 - &amp;quot;Workplan&amp;quot;&quot;/&gt;&lt;property id=&quot;20307&quot; value=&quot;302&quot;/&gt;&lt;/object&gt;&lt;object type=&quot;3&quot; unique_id=&quot;92709&quot;&gt;&lt;property id=&quot;20148&quot; value=&quot;5&quot;/&gt;&lt;property id=&quot;20300&quot; value=&quot;Slide 7 - &amp;quot;Workplan&amp;quot;&quot;/&gt;&lt;property id=&quot;20307&quot; value=&quot;281&quot;/&gt;&lt;/object&gt;&lt;object type=&quot;3&quot; unique_id=&quot;92710&quot;&gt;&lt;property id=&quot;20148&quot; value=&quot;5&quot;/&gt;&lt;property id=&quot;20300&quot; value=&quot;Slide 8 - &amp;quot;Questions/Discussion&amp;quot;&quot;/&gt;&lt;property id=&quot;20307&quot; value=&quot;303&quot;/&gt;&lt;/object&gt;&lt;/object&gt;&lt;object type=&quot;8&quot; unique_id=&quot;92720&quot;&gt;&lt;/object&gt;&lt;/object&gt;&lt;/database&gt;"/>
  <p:tag name="SECTOMILLISECCONVERTED" val="1"/>
</p:tagLst>
</file>

<file path=ppt/theme/theme1.xml><?xml version="1.0" encoding="utf-8"?>
<a:theme xmlns:a="http://schemas.openxmlformats.org/drawingml/2006/main" name="Master OST deck for ONC revi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35858</TotalTime>
  <Words>971</Words>
  <Application>Microsoft Office PowerPoint</Application>
  <PresentationFormat>On-screen Show (4:3)</PresentationFormat>
  <Paragraphs>280</Paragraphs>
  <Slides>22</Slides>
  <Notes>15</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Master OST deck for ONC review</vt:lpstr>
      <vt:lpstr>Data Provenance All Hands Community Meeting</vt:lpstr>
      <vt:lpstr>Meeting Etiquette </vt:lpstr>
      <vt:lpstr>Agenda</vt:lpstr>
      <vt:lpstr>Announcements</vt:lpstr>
      <vt:lpstr>Updated Candidate Standards</vt:lpstr>
      <vt:lpstr>CDISC Operational Data Model</vt:lpstr>
      <vt:lpstr>Slide 7</vt:lpstr>
      <vt:lpstr>The CDISC Operational Data Model and Data Provenance</vt:lpstr>
      <vt:lpstr>Operational Data Model</vt:lpstr>
      <vt:lpstr>ODM Use Cases</vt:lpstr>
      <vt:lpstr>ODM Element</vt:lpstr>
      <vt:lpstr>ODM Element</vt:lpstr>
      <vt:lpstr>SubjectData Element</vt:lpstr>
      <vt:lpstr>AuditRecord Element</vt:lpstr>
      <vt:lpstr>ODM &amp; Audit Trail</vt:lpstr>
      <vt:lpstr>Traceability and the Audit Trail</vt:lpstr>
      <vt:lpstr>Signature Element</vt:lpstr>
      <vt:lpstr>ODM links to EHR: Retrieve Form for Data Capture (RFD)</vt:lpstr>
      <vt:lpstr>Automated Setup of EDC/eCRF systems</vt:lpstr>
      <vt:lpstr>ODM Summary</vt:lpstr>
      <vt:lpstr>Next Steps </vt:lpstr>
      <vt:lpstr>Support Team and Questions</vt:lpstr>
    </vt:vector>
  </TitlesOfParts>
  <Company>Spire Communications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Zhan Caplan</dc:creator>
  <cp:lastModifiedBy>Apurva Dharia</cp:lastModifiedBy>
  <cp:revision>327</cp:revision>
  <cp:lastPrinted>2014-04-07T19:54:09Z</cp:lastPrinted>
  <dcterms:created xsi:type="dcterms:W3CDTF">2012-09-10T14:53:34Z</dcterms:created>
  <dcterms:modified xsi:type="dcterms:W3CDTF">2015-02-05T18:36:06Z</dcterms:modified>
</cp:coreProperties>
</file>