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7"/>
  </p:notesMasterIdLst>
  <p:sldIdLst>
    <p:sldId id="299" r:id="rId2"/>
    <p:sldId id="341" r:id="rId3"/>
    <p:sldId id="403" r:id="rId4"/>
    <p:sldId id="443" r:id="rId5"/>
    <p:sldId id="408" r:id="rId6"/>
    <p:sldId id="409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42" r:id="rId16"/>
    <p:sldId id="444" r:id="rId17"/>
    <p:sldId id="419" r:id="rId18"/>
    <p:sldId id="420" r:id="rId19"/>
    <p:sldId id="422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  <p:sldId id="437" r:id="rId30"/>
    <p:sldId id="438" r:id="rId31"/>
    <p:sldId id="439" r:id="rId32"/>
    <p:sldId id="440" r:id="rId33"/>
    <p:sldId id="441" r:id="rId34"/>
    <p:sldId id="401" r:id="rId35"/>
    <p:sldId id="402" r:id="rId36"/>
  </p:sldIdLst>
  <p:sldSz cx="9144000" cy="6858000" type="screen4x3"/>
  <p:notesSz cx="7010400" cy="9296400"/>
  <p:custDataLst>
    <p:tags r:id="rId3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876C2"/>
    <a:srgbClr val="6600FF"/>
    <a:srgbClr val="FF33CC"/>
    <a:srgbClr val="397DCF"/>
    <a:srgbClr val="4383D1"/>
    <a:srgbClr val="3167A9"/>
    <a:srgbClr val="009900"/>
    <a:srgbClr val="898989"/>
    <a:srgbClr val="890000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5018" autoAdjust="0"/>
  </p:normalViewPr>
  <p:slideViewPr>
    <p:cSldViewPr snapToGrid="0" snapToObjects="1">
      <p:cViewPr>
        <p:scale>
          <a:sx n="70" d="100"/>
          <a:sy n="70" d="100"/>
        </p:scale>
        <p:origin x="-1152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B19A27-A33E-4453-907D-77F40E58BFC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67826B26-200E-40F4-AEF7-AE8647E382C1}">
      <dgm:prSet phldrT="[Text]"/>
      <dgm:spPr>
        <a:xfrm>
          <a:off x="4188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Feb. 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DE8E831-1345-414A-8398-4EAD08A75B02}" type="parTrans" cxnId="{D0AA9E28-512C-4273-BB61-5996EE132836}">
      <dgm:prSet/>
      <dgm:spPr/>
      <dgm:t>
        <a:bodyPr/>
        <a:lstStyle/>
        <a:p>
          <a:endParaRPr lang="en-US"/>
        </a:p>
      </dgm:t>
    </dgm:pt>
    <dgm:pt modelId="{D019329F-8851-47CD-9C4B-02567FFC01B9}" type="sibTrans" cxnId="{D0AA9E28-512C-4273-BB61-5996EE132836}">
      <dgm:prSet/>
      <dgm:spPr/>
      <dgm:t>
        <a:bodyPr/>
        <a:lstStyle/>
        <a:p>
          <a:endParaRPr lang="en-US"/>
        </a:p>
      </dgm:t>
    </dgm:pt>
    <dgm:pt modelId="{9CEE0BCB-B271-40E2-91AE-7DBAA9812CD5}">
      <dgm:prSet phldrT="[Text]"/>
      <dgm:spPr>
        <a:xfrm>
          <a:off x="1406596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March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24CD7D3-9035-48DB-A283-4C943F4260BF}" type="parTrans" cxnId="{4A9B1E57-FF19-42BA-B5DB-77BA5C6152C1}">
      <dgm:prSet/>
      <dgm:spPr/>
      <dgm:t>
        <a:bodyPr/>
        <a:lstStyle/>
        <a:p>
          <a:endParaRPr lang="en-US"/>
        </a:p>
      </dgm:t>
    </dgm:pt>
    <dgm:pt modelId="{D8358716-0091-4F55-816A-8C5347046F8E}" type="sibTrans" cxnId="{4A9B1E57-FF19-42BA-B5DB-77BA5C6152C1}">
      <dgm:prSet/>
      <dgm:spPr/>
      <dgm:t>
        <a:bodyPr/>
        <a:lstStyle/>
        <a:p>
          <a:endParaRPr lang="en-US"/>
        </a:p>
      </dgm:t>
    </dgm:pt>
    <dgm:pt modelId="{AF3FF1AC-0E4F-4CA5-9B00-41BFB1D1F7D1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May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0310500-8A42-4A65-A051-330056E29FA8}" type="parTrans" cxnId="{F7AB6AB4-2CD8-4F1C-93A6-981EC96F1B50}">
      <dgm:prSet/>
      <dgm:spPr/>
      <dgm:t>
        <a:bodyPr/>
        <a:lstStyle/>
        <a:p>
          <a:endParaRPr lang="en-US"/>
        </a:p>
      </dgm:t>
    </dgm:pt>
    <dgm:pt modelId="{DD12943D-CD6C-4EDF-B5CB-B527A082E2C1}" type="sibTrans" cxnId="{F7AB6AB4-2CD8-4F1C-93A6-981EC96F1B50}">
      <dgm:prSet/>
      <dgm:spPr/>
      <dgm:t>
        <a:bodyPr/>
        <a:lstStyle/>
        <a:p>
          <a:endParaRPr lang="en-US"/>
        </a:p>
      </dgm:t>
    </dgm:pt>
    <dgm:pt modelId="{619C5EFB-DC9D-43B0-A053-446EB9AA4178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June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86D0D47-EDA2-4BC5-906F-D16A12FB2718}" type="parTrans" cxnId="{287545B9-E13B-482A-90D8-87FF556E4051}">
      <dgm:prSet/>
      <dgm:spPr/>
      <dgm:t>
        <a:bodyPr/>
        <a:lstStyle/>
        <a:p>
          <a:endParaRPr lang="en-US"/>
        </a:p>
      </dgm:t>
    </dgm:pt>
    <dgm:pt modelId="{D9C4CE7C-9716-4F8D-9ED9-7B2816B2DDCC}" type="sibTrans" cxnId="{287545B9-E13B-482A-90D8-87FF556E4051}">
      <dgm:prSet/>
      <dgm:spPr/>
      <dgm:t>
        <a:bodyPr/>
        <a:lstStyle/>
        <a:p>
          <a:endParaRPr lang="en-US"/>
        </a:p>
      </dgm:t>
    </dgm:pt>
    <dgm:pt modelId="{520155A8-6318-42B8-9520-7EDBE6A9559C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July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4F25155-BED9-471E-B400-66B00A007A14}" type="parTrans" cxnId="{E82D9F15-F3B4-43F3-97D5-E07F793BA29D}">
      <dgm:prSet/>
      <dgm:spPr/>
      <dgm:t>
        <a:bodyPr/>
        <a:lstStyle/>
        <a:p>
          <a:endParaRPr lang="en-US"/>
        </a:p>
      </dgm:t>
    </dgm:pt>
    <dgm:pt modelId="{97BAEEAD-9D06-471C-A556-8B659313E647}" type="sibTrans" cxnId="{E82D9F15-F3B4-43F3-97D5-E07F793BA29D}">
      <dgm:prSet/>
      <dgm:spPr/>
      <dgm:t>
        <a:bodyPr/>
        <a:lstStyle/>
        <a:p>
          <a:endParaRPr lang="en-US"/>
        </a:p>
      </dgm:t>
    </dgm:pt>
    <dgm:pt modelId="{1C2F5AC6-15D0-4246-AF55-1967739BDA99}">
      <dgm:prSet/>
      <dgm:spPr>
        <a:xfrm>
          <a:off x="5613818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April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D7EDDD7-1165-4A0A-A896-5C73FBE5F057}" type="sibTrans" cxnId="{F8F13A3F-1CF4-4166-B02C-0B19CA2CB99E}">
      <dgm:prSet/>
      <dgm:spPr/>
      <dgm:t>
        <a:bodyPr/>
        <a:lstStyle/>
        <a:p>
          <a:endParaRPr lang="en-US"/>
        </a:p>
      </dgm:t>
    </dgm:pt>
    <dgm:pt modelId="{B7BCF999-6937-470E-8410-3A65507423EF}" type="parTrans" cxnId="{F8F13A3F-1CF4-4166-B02C-0B19CA2CB99E}">
      <dgm:prSet/>
      <dgm:spPr/>
      <dgm:t>
        <a:bodyPr/>
        <a:lstStyle/>
        <a:p>
          <a:endParaRPr lang="en-US"/>
        </a:p>
      </dgm:t>
    </dgm:pt>
    <dgm:pt modelId="{353C5DD9-127E-4D77-A2F7-2062C9ADE1F1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Aug.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219718B-549B-45A4-8050-823D06D30A6D}" type="parTrans" cxnId="{149DB185-EF4C-47A4-A2E4-068315DBDB17}">
      <dgm:prSet/>
      <dgm:spPr/>
      <dgm:t>
        <a:bodyPr/>
        <a:lstStyle/>
        <a:p>
          <a:endParaRPr lang="en-US"/>
        </a:p>
      </dgm:t>
    </dgm:pt>
    <dgm:pt modelId="{47FE587A-1E55-427D-A7C3-64CADF16CE42}" type="sibTrans" cxnId="{149DB185-EF4C-47A4-A2E4-068315DBDB17}">
      <dgm:prSet/>
      <dgm:spPr/>
      <dgm:t>
        <a:bodyPr/>
        <a:lstStyle/>
        <a:p>
          <a:endParaRPr lang="en-US"/>
        </a:p>
      </dgm:t>
    </dgm:pt>
    <dgm:pt modelId="{C9124CD4-9A1B-44CA-85D3-5ED835BA5D67}">
      <dgm:prSet/>
      <dgm:spPr>
        <a:xfrm>
          <a:off x="7016225" y="323353"/>
          <a:ext cx="1558230" cy="623292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Sept.</a:t>
          </a:r>
          <a:endParaRPr lang="en-US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F25244D-D36B-467B-8A59-C0582A05025C}" type="parTrans" cxnId="{BD0AEA90-012D-4D24-8E34-4C5EFFA2783F}">
      <dgm:prSet/>
      <dgm:spPr/>
      <dgm:t>
        <a:bodyPr/>
        <a:lstStyle/>
        <a:p>
          <a:endParaRPr lang="en-US"/>
        </a:p>
      </dgm:t>
    </dgm:pt>
    <dgm:pt modelId="{C4E07A5A-CF03-446E-A683-DD78ECEAC147}" type="sibTrans" cxnId="{BD0AEA90-012D-4D24-8E34-4C5EFFA2783F}">
      <dgm:prSet/>
      <dgm:spPr/>
      <dgm:t>
        <a:bodyPr/>
        <a:lstStyle/>
        <a:p>
          <a:endParaRPr lang="en-US"/>
        </a:p>
      </dgm:t>
    </dgm:pt>
    <dgm:pt modelId="{54CB12B4-86A7-4058-A7C5-A496655925F3}" type="pres">
      <dgm:prSet presAssocID="{0EB19A27-A33E-4453-907D-77F40E58BFC6}" presName="Name0" presStyleCnt="0">
        <dgm:presLayoutVars>
          <dgm:dir/>
          <dgm:animLvl val="lvl"/>
          <dgm:resizeHandles val="exact"/>
        </dgm:presLayoutVars>
      </dgm:prSet>
      <dgm:spPr/>
    </dgm:pt>
    <dgm:pt modelId="{820F0494-C8F1-4040-B068-1F63E8B89982}" type="pres">
      <dgm:prSet presAssocID="{67826B26-200E-40F4-AEF7-AE8647E382C1}" presName="parTxOnly" presStyleLbl="node1" presStyleIdx="0" presStyleCnt="8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86C5C3ED-E493-46C7-BFE3-937D2039651C}" type="pres">
      <dgm:prSet presAssocID="{D019329F-8851-47CD-9C4B-02567FFC01B9}" presName="parTxOnlySpace" presStyleCnt="0"/>
      <dgm:spPr/>
    </dgm:pt>
    <dgm:pt modelId="{891FB00E-67E8-4EE6-A19C-56B50BE89BDF}" type="pres">
      <dgm:prSet presAssocID="{9CEE0BCB-B271-40E2-91AE-7DBAA9812CD5}" presName="parTxOnly" presStyleLbl="node1" presStyleIdx="1" presStyleCnt="8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73741126-EEFC-4ACB-990C-F348DF573C6C}" type="pres">
      <dgm:prSet presAssocID="{D8358716-0091-4F55-816A-8C5347046F8E}" presName="parTxOnlySpace" presStyleCnt="0"/>
      <dgm:spPr/>
    </dgm:pt>
    <dgm:pt modelId="{821057A4-70F9-47C4-9DBD-1DB1F56E636D}" type="pres">
      <dgm:prSet presAssocID="{1C2F5AC6-15D0-4246-AF55-1967739BDA99}" presName="parTxOnly" presStyleLbl="node1" presStyleIdx="2" presStyleCnt="8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48492C77-25E8-4133-9B3F-BBF4CCFFF7DB}" type="pres">
      <dgm:prSet presAssocID="{3D7EDDD7-1165-4A0A-A896-5C73FBE5F057}" presName="parTxOnlySpace" presStyleCnt="0"/>
      <dgm:spPr/>
    </dgm:pt>
    <dgm:pt modelId="{6E503D52-98B9-4DD4-A5FC-26369C3DAD43}" type="pres">
      <dgm:prSet presAssocID="{AF3FF1AC-0E4F-4CA5-9B00-41BFB1D1F7D1}" presName="parTxOnly" presStyleLbl="node1" presStyleIdx="3" presStyleCnt="8">
        <dgm:presLayoutVars>
          <dgm:chMax val="0"/>
          <dgm:chPref val="0"/>
          <dgm:bulletEnabled val="1"/>
        </dgm:presLayoutVars>
      </dgm:prSet>
      <dgm:spPr>
        <a:prstGeom prst="chevron">
          <a:avLst/>
        </a:prstGeom>
      </dgm:spPr>
      <dgm:t>
        <a:bodyPr/>
        <a:lstStyle/>
        <a:p>
          <a:endParaRPr lang="en-US"/>
        </a:p>
      </dgm:t>
    </dgm:pt>
    <dgm:pt modelId="{76341F16-3E46-4B07-BAE9-F356A3C67858}" type="pres">
      <dgm:prSet presAssocID="{DD12943D-CD6C-4EDF-B5CB-B527A082E2C1}" presName="parTxOnlySpace" presStyleCnt="0"/>
      <dgm:spPr/>
    </dgm:pt>
    <dgm:pt modelId="{BFCF86C0-058F-4014-8365-4130A8E5A22B}" type="pres">
      <dgm:prSet presAssocID="{619C5EFB-DC9D-43B0-A053-446EB9AA4178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F02460-1C69-40D5-BB3C-9422C81D27F8}" type="pres">
      <dgm:prSet presAssocID="{D9C4CE7C-9716-4F8D-9ED9-7B2816B2DDCC}" presName="parTxOnlySpace" presStyleCnt="0"/>
      <dgm:spPr/>
    </dgm:pt>
    <dgm:pt modelId="{2CBE6C4D-1101-4734-8B46-FEA2741ABDF9}" type="pres">
      <dgm:prSet presAssocID="{520155A8-6318-42B8-9520-7EDBE6A9559C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BBCDF-954E-49BE-8749-F7419EC575BB}" type="pres">
      <dgm:prSet presAssocID="{97BAEEAD-9D06-471C-A556-8B659313E647}" presName="parTxOnlySpace" presStyleCnt="0"/>
      <dgm:spPr/>
    </dgm:pt>
    <dgm:pt modelId="{D66A1107-651F-43EF-ADD4-8E55FBA96795}" type="pres">
      <dgm:prSet presAssocID="{353C5DD9-127E-4D77-A2F7-2062C9ADE1F1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6AEEA-D756-4863-8302-C16E2ED18C8C}" type="pres">
      <dgm:prSet presAssocID="{47FE587A-1E55-427D-A7C3-64CADF16CE42}" presName="parTxOnlySpace" presStyleCnt="0"/>
      <dgm:spPr/>
    </dgm:pt>
    <dgm:pt modelId="{265DE6FA-257E-4A50-A21B-9193DF80AB3F}" type="pres">
      <dgm:prSet presAssocID="{C9124CD4-9A1B-44CA-85D3-5ED835BA5D67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00D0FF-EFB9-49B5-AF7F-E6F0FF9FABF9}" type="presOf" srcId="{1C2F5AC6-15D0-4246-AF55-1967739BDA99}" destId="{821057A4-70F9-47C4-9DBD-1DB1F56E636D}" srcOrd="0" destOrd="0" presId="urn:microsoft.com/office/officeart/2005/8/layout/chevron1"/>
    <dgm:cxn modelId="{149DB185-EF4C-47A4-A2E4-068315DBDB17}" srcId="{0EB19A27-A33E-4453-907D-77F40E58BFC6}" destId="{353C5DD9-127E-4D77-A2F7-2062C9ADE1F1}" srcOrd="6" destOrd="0" parTransId="{4219718B-549B-45A4-8050-823D06D30A6D}" sibTransId="{47FE587A-1E55-427D-A7C3-64CADF16CE42}"/>
    <dgm:cxn modelId="{89CDB49F-3E71-4A62-A953-4E2404ACDAC7}" type="presOf" srcId="{9CEE0BCB-B271-40E2-91AE-7DBAA9812CD5}" destId="{891FB00E-67E8-4EE6-A19C-56B50BE89BDF}" srcOrd="0" destOrd="0" presId="urn:microsoft.com/office/officeart/2005/8/layout/chevron1"/>
    <dgm:cxn modelId="{0ABDF825-235C-4E54-9937-0F616674088E}" type="presOf" srcId="{520155A8-6318-42B8-9520-7EDBE6A9559C}" destId="{2CBE6C4D-1101-4734-8B46-FEA2741ABDF9}" srcOrd="0" destOrd="0" presId="urn:microsoft.com/office/officeart/2005/8/layout/chevron1"/>
    <dgm:cxn modelId="{F8F13A3F-1CF4-4166-B02C-0B19CA2CB99E}" srcId="{0EB19A27-A33E-4453-907D-77F40E58BFC6}" destId="{1C2F5AC6-15D0-4246-AF55-1967739BDA99}" srcOrd="2" destOrd="0" parTransId="{B7BCF999-6937-470E-8410-3A65507423EF}" sibTransId="{3D7EDDD7-1165-4A0A-A896-5C73FBE5F057}"/>
    <dgm:cxn modelId="{D0AA9E28-512C-4273-BB61-5996EE132836}" srcId="{0EB19A27-A33E-4453-907D-77F40E58BFC6}" destId="{67826B26-200E-40F4-AEF7-AE8647E382C1}" srcOrd="0" destOrd="0" parTransId="{8DE8E831-1345-414A-8398-4EAD08A75B02}" sibTransId="{D019329F-8851-47CD-9C4B-02567FFC01B9}"/>
    <dgm:cxn modelId="{287545B9-E13B-482A-90D8-87FF556E4051}" srcId="{0EB19A27-A33E-4453-907D-77F40E58BFC6}" destId="{619C5EFB-DC9D-43B0-A053-446EB9AA4178}" srcOrd="4" destOrd="0" parTransId="{F86D0D47-EDA2-4BC5-906F-D16A12FB2718}" sibTransId="{D9C4CE7C-9716-4F8D-9ED9-7B2816B2DDCC}"/>
    <dgm:cxn modelId="{4A9B1E57-FF19-42BA-B5DB-77BA5C6152C1}" srcId="{0EB19A27-A33E-4453-907D-77F40E58BFC6}" destId="{9CEE0BCB-B271-40E2-91AE-7DBAA9812CD5}" srcOrd="1" destOrd="0" parTransId="{B24CD7D3-9035-48DB-A283-4C943F4260BF}" sibTransId="{D8358716-0091-4F55-816A-8C5347046F8E}"/>
    <dgm:cxn modelId="{5F095FAE-E608-48D4-8E46-6C382B358EAE}" type="presOf" srcId="{C9124CD4-9A1B-44CA-85D3-5ED835BA5D67}" destId="{265DE6FA-257E-4A50-A21B-9193DF80AB3F}" srcOrd="0" destOrd="0" presId="urn:microsoft.com/office/officeart/2005/8/layout/chevron1"/>
    <dgm:cxn modelId="{21DB12A5-9EB7-4263-9FAA-92881576E1F2}" type="presOf" srcId="{619C5EFB-DC9D-43B0-A053-446EB9AA4178}" destId="{BFCF86C0-058F-4014-8365-4130A8E5A22B}" srcOrd="0" destOrd="0" presId="urn:microsoft.com/office/officeart/2005/8/layout/chevron1"/>
    <dgm:cxn modelId="{E82D9F15-F3B4-43F3-97D5-E07F793BA29D}" srcId="{0EB19A27-A33E-4453-907D-77F40E58BFC6}" destId="{520155A8-6318-42B8-9520-7EDBE6A9559C}" srcOrd="5" destOrd="0" parTransId="{B4F25155-BED9-471E-B400-66B00A007A14}" sibTransId="{97BAEEAD-9D06-471C-A556-8B659313E647}"/>
    <dgm:cxn modelId="{39736938-72C6-44DE-A8F2-21CE29327D77}" type="presOf" srcId="{AF3FF1AC-0E4F-4CA5-9B00-41BFB1D1F7D1}" destId="{6E503D52-98B9-4DD4-A5FC-26369C3DAD43}" srcOrd="0" destOrd="0" presId="urn:microsoft.com/office/officeart/2005/8/layout/chevron1"/>
    <dgm:cxn modelId="{F7AB6AB4-2CD8-4F1C-93A6-981EC96F1B50}" srcId="{0EB19A27-A33E-4453-907D-77F40E58BFC6}" destId="{AF3FF1AC-0E4F-4CA5-9B00-41BFB1D1F7D1}" srcOrd="3" destOrd="0" parTransId="{70310500-8A42-4A65-A051-330056E29FA8}" sibTransId="{DD12943D-CD6C-4EDF-B5CB-B527A082E2C1}"/>
    <dgm:cxn modelId="{BCC95FA2-035C-46FC-BCC5-F39BFC10D56E}" type="presOf" srcId="{0EB19A27-A33E-4453-907D-77F40E58BFC6}" destId="{54CB12B4-86A7-4058-A7C5-A496655925F3}" srcOrd="0" destOrd="0" presId="urn:microsoft.com/office/officeart/2005/8/layout/chevron1"/>
    <dgm:cxn modelId="{BD0AEA90-012D-4D24-8E34-4C5EFFA2783F}" srcId="{0EB19A27-A33E-4453-907D-77F40E58BFC6}" destId="{C9124CD4-9A1B-44CA-85D3-5ED835BA5D67}" srcOrd="7" destOrd="0" parTransId="{CF25244D-D36B-467B-8A59-C0582A05025C}" sibTransId="{C4E07A5A-CF03-446E-A683-DD78ECEAC147}"/>
    <dgm:cxn modelId="{079133A6-F28A-40DE-AC15-57C74465E5BC}" type="presOf" srcId="{67826B26-200E-40F4-AEF7-AE8647E382C1}" destId="{820F0494-C8F1-4040-B068-1F63E8B89982}" srcOrd="0" destOrd="0" presId="urn:microsoft.com/office/officeart/2005/8/layout/chevron1"/>
    <dgm:cxn modelId="{37476C4F-4BFC-4E68-8EA5-945BE55C7B20}" type="presOf" srcId="{353C5DD9-127E-4D77-A2F7-2062C9ADE1F1}" destId="{D66A1107-651F-43EF-ADD4-8E55FBA96795}" srcOrd="0" destOrd="0" presId="urn:microsoft.com/office/officeart/2005/8/layout/chevron1"/>
    <dgm:cxn modelId="{FF083380-4289-4B6B-99C5-3D605A8A38EF}" type="presParOf" srcId="{54CB12B4-86A7-4058-A7C5-A496655925F3}" destId="{820F0494-C8F1-4040-B068-1F63E8B89982}" srcOrd="0" destOrd="0" presId="urn:microsoft.com/office/officeart/2005/8/layout/chevron1"/>
    <dgm:cxn modelId="{661302F4-1EC5-433B-9D64-11041823EF84}" type="presParOf" srcId="{54CB12B4-86A7-4058-A7C5-A496655925F3}" destId="{86C5C3ED-E493-46C7-BFE3-937D2039651C}" srcOrd="1" destOrd="0" presId="urn:microsoft.com/office/officeart/2005/8/layout/chevron1"/>
    <dgm:cxn modelId="{F27D8F68-3272-43A9-B315-589AC70B2CF5}" type="presParOf" srcId="{54CB12B4-86A7-4058-A7C5-A496655925F3}" destId="{891FB00E-67E8-4EE6-A19C-56B50BE89BDF}" srcOrd="2" destOrd="0" presId="urn:microsoft.com/office/officeart/2005/8/layout/chevron1"/>
    <dgm:cxn modelId="{AEA2A308-480E-4E2A-8734-ACC3DC5A238D}" type="presParOf" srcId="{54CB12B4-86A7-4058-A7C5-A496655925F3}" destId="{73741126-EEFC-4ACB-990C-F348DF573C6C}" srcOrd="3" destOrd="0" presId="urn:microsoft.com/office/officeart/2005/8/layout/chevron1"/>
    <dgm:cxn modelId="{6B1CD613-FD5E-40FA-AE20-17913123951C}" type="presParOf" srcId="{54CB12B4-86A7-4058-A7C5-A496655925F3}" destId="{821057A4-70F9-47C4-9DBD-1DB1F56E636D}" srcOrd="4" destOrd="0" presId="urn:microsoft.com/office/officeart/2005/8/layout/chevron1"/>
    <dgm:cxn modelId="{2D0FE765-813F-40CA-86D0-69A33CDFD0F0}" type="presParOf" srcId="{54CB12B4-86A7-4058-A7C5-A496655925F3}" destId="{48492C77-25E8-4133-9B3F-BBF4CCFFF7DB}" srcOrd="5" destOrd="0" presId="urn:microsoft.com/office/officeart/2005/8/layout/chevron1"/>
    <dgm:cxn modelId="{60C32F7A-05D3-4542-8C9A-A644F661CEC7}" type="presParOf" srcId="{54CB12B4-86A7-4058-A7C5-A496655925F3}" destId="{6E503D52-98B9-4DD4-A5FC-26369C3DAD43}" srcOrd="6" destOrd="0" presId="urn:microsoft.com/office/officeart/2005/8/layout/chevron1"/>
    <dgm:cxn modelId="{61DA7CA2-5BAC-45F1-8365-38590C74463E}" type="presParOf" srcId="{54CB12B4-86A7-4058-A7C5-A496655925F3}" destId="{76341F16-3E46-4B07-BAE9-F356A3C67858}" srcOrd="7" destOrd="0" presId="urn:microsoft.com/office/officeart/2005/8/layout/chevron1"/>
    <dgm:cxn modelId="{4D68084F-F845-4F63-A779-C27078335D74}" type="presParOf" srcId="{54CB12B4-86A7-4058-A7C5-A496655925F3}" destId="{BFCF86C0-058F-4014-8365-4130A8E5A22B}" srcOrd="8" destOrd="0" presId="urn:microsoft.com/office/officeart/2005/8/layout/chevron1"/>
    <dgm:cxn modelId="{56B20FFE-22E4-4953-B885-6702FE385A6D}" type="presParOf" srcId="{54CB12B4-86A7-4058-A7C5-A496655925F3}" destId="{0FF02460-1C69-40D5-BB3C-9422C81D27F8}" srcOrd="9" destOrd="0" presId="urn:microsoft.com/office/officeart/2005/8/layout/chevron1"/>
    <dgm:cxn modelId="{B02DF9B2-F493-4895-A10A-96480E735D74}" type="presParOf" srcId="{54CB12B4-86A7-4058-A7C5-A496655925F3}" destId="{2CBE6C4D-1101-4734-8B46-FEA2741ABDF9}" srcOrd="10" destOrd="0" presId="urn:microsoft.com/office/officeart/2005/8/layout/chevron1"/>
    <dgm:cxn modelId="{F05B02DE-15C4-4B92-84A3-EDFAB203F17D}" type="presParOf" srcId="{54CB12B4-86A7-4058-A7C5-A496655925F3}" destId="{3C6BBCDF-954E-49BE-8749-F7419EC575BB}" srcOrd="11" destOrd="0" presId="urn:microsoft.com/office/officeart/2005/8/layout/chevron1"/>
    <dgm:cxn modelId="{1201A5DD-CB15-4D36-BB97-8EF2684BD02A}" type="presParOf" srcId="{54CB12B4-86A7-4058-A7C5-A496655925F3}" destId="{D66A1107-651F-43EF-ADD4-8E55FBA96795}" srcOrd="12" destOrd="0" presId="urn:microsoft.com/office/officeart/2005/8/layout/chevron1"/>
    <dgm:cxn modelId="{EFCE4661-1D18-40B5-B2A7-14EFD45C5FBE}" type="presParOf" srcId="{54CB12B4-86A7-4058-A7C5-A496655925F3}" destId="{CA56AEEA-D756-4863-8302-C16E2ED18C8C}" srcOrd="13" destOrd="0" presId="urn:microsoft.com/office/officeart/2005/8/layout/chevron1"/>
    <dgm:cxn modelId="{EA5F19C1-AFB0-4391-B729-A07D1550E8C3}" type="presParOf" srcId="{54CB12B4-86A7-4058-A7C5-A496655925F3}" destId="{265DE6FA-257E-4A50-A21B-9193DF80AB3F}" srcOrd="14" destOrd="0" presId="urn:microsoft.com/office/officeart/2005/8/layout/chevron1"/>
  </dgm:cxnLst>
  <dgm:bg>
    <a:solidFill>
      <a:schemeClr val="bg1"/>
    </a:solidFill>
    <a:effectLst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0F0494-C8F1-4040-B068-1F63E8B89982}">
      <dsp:nvSpPr>
        <dsp:cNvPr id="0" name=""/>
        <dsp:cNvSpPr/>
      </dsp:nvSpPr>
      <dsp:spPr>
        <a:xfrm>
          <a:off x="733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Feb. 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33" y="400008"/>
        <a:ext cx="1174956" cy="469982"/>
      </dsp:txXfrm>
    </dsp:sp>
    <dsp:sp modelId="{891FB00E-67E8-4EE6-A19C-56B50BE89BDF}">
      <dsp:nvSpPr>
        <dsp:cNvPr id="0" name=""/>
        <dsp:cNvSpPr/>
      </dsp:nvSpPr>
      <dsp:spPr>
        <a:xfrm>
          <a:off x="1058193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March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058193" y="400008"/>
        <a:ext cx="1174956" cy="469982"/>
      </dsp:txXfrm>
    </dsp:sp>
    <dsp:sp modelId="{821057A4-70F9-47C4-9DBD-1DB1F56E636D}">
      <dsp:nvSpPr>
        <dsp:cNvPr id="0" name=""/>
        <dsp:cNvSpPr/>
      </dsp:nvSpPr>
      <dsp:spPr>
        <a:xfrm>
          <a:off x="2115653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April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115653" y="400008"/>
        <a:ext cx="1174956" cy="469982"/>
      </dsp:txXfrm>
    </dsp:sp>
    <dsp:sp modelId="{6E503D52-98B9-4DD4-A5FC-26369C3DAD43}">
      <dsp:nvSpPr>
        <dsp:cNvPr id="0" name=""/>
        <dsp:cNvSpPr/>
      </dsp:nvSpPr>
      <dsp:spPr>
        <a:xfrm>
          <a:off x="3173114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May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173114" y="400008"/>
        <a:ext cx="1174956" cy="469982"/>
      </dsp:txXfrm>
    </dsp:sp>
    <dsp:sp modelId="{BFCF86C0-058F-4014-8365-4130A8E5A22B}">
      <dsp:nvSpPr>
        <dsp:cNvPr id="0" name=""/>
        <dsp:cNvSpPr/>
      </dsp:nvSpPr>
      <dsp:spPr>
        <a:xfrm>
          <a:off x="4230574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June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230574" y="400008"/>
        <a:ext cx="1174956" cy="469982"/>
      </dsp:txXfrm>
    </dsp:sp>
    <dsp:sp modelId="{2CBE6C4D-1101-4734-8B46-FEA2741ABDF9}">
      <dsp:nvSpPr>
        <dsp:cNvPr id="0" name=""/>
        <dsp:cNvSpPr/>
      </dsp:nvSpPr>
      <dsp:spPr>
        <a:xfrm>
          <a:off x="5288035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July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288035" y="400008"/>
        <a:ext cx="1174956" cy="469982"/>
      </dsp:txXfrm>
    </dsp:sp>
    <dsp:sp modelId="{D66A1107-651F-43EF-ADD4-8E55FBA96795}">
      <dsp:nvSpPr>
        <dsp:cNvPr id="0" name=""/>
        <dsp:cNvSpPr/>
      </dsp:nvSpPr>
      <dsp:spPr>
        <a:xfrm>
          <a:off x="6345495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Aug.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345495" y="400008"/>
        <a:ext cx="1174956" cy="469982"/>
      </dsp:txXfrm>
    </dsp:sp>
    <dsp:sp modelId="{265DE6FA-257E-4A50-A21B-9193DF80AB3F}">
      <dsp:nvSpPr>
        <dsp:cNvPr id="0" name=""/>
        <dsp:cNvSpPr/>
      </dsp:nvSpPr>
      <dsp:spPr>
        <a:xfrm>
          <a:off x="7402955" y="400008"/>
          <a:ext cx="1174956" cy="469982"/>
        </a:xfrm>
        <a:prstGeom prst="chevron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Sept.</a:t>
          </a:r>
          <a:endParaRPr lang="en-US" sz="1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402955" y="400008"/>
        <a:ext cx="1174956" cy="4699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1/29/2015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SDC was also able to leverage the ratings for some standards – this means that future S&amp;I initiatives don’t have to “re-rate” the same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45980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4298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345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 fontAlgn="base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Rename “IG” once SDO is determined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9781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487464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85701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35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203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EFFD-C8E6-4B8A-AD7C-AA077F2C4F9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7938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B7EFFD-C8E6-4B8A-AD7C-AA077F2C4F9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9070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0251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641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4298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8620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4308A-9233-4FF3-95CC-E614DB0EC17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2876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611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124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B0945181-D6D7-4636-8D1D-F404F8CB6C54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529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siframework.org/Data+Provenance+Initiative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zachary.may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rebecca.angeles@esacinc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purva.dharia@esacinc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tanu.sen@accenture.com" TargetMode="External"/><Relationship Id="rId4" Type="http://schemas.openxmlformats.org/officeDocument/2006/relationships/hyperlink" Target="mailto:julie.chua@hhs.gov" TargetMode="External"/><Relationship Id="rId9" Type="http://schemas.openxmlformats.org/officeDocument/2006/relationships/hyperlink" Target="mailto:perri.smith@accenturefederal.co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ealthit.gov/oncmeet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January 29,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8320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006" y="15331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#</a:t>
            </a:r>
            <a:r>
              <a:rPr lang="en-US" dirty="0" smtClean="0"/>
              <a:t>1</a:t>
            </a:r>
            <a:br>
              <a:rPr lang="en-US" dirty="0" smtClean="0"/>
            </a:br>
            <a:r>
              <a:rPr lang="en-US" dirty="0" smtClean="0"/>
              <a:t>Detailed Recommendations (Cont</a:t>
            </a:r>
            <a:r>
              <a:rPr lang="en-US" dirty="0"/>
              <a:t>.)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51816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the definition of “change” to data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(for example, amend, update, append, etc.) and the implications for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provenance.  If the content changes, the change should be considered a “provenance event.”</a:t>
            </a:r>
            <a:endParaRPr lang="en-US" sz="24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the implications of security aspects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Traceability, audit, etc. – what is the impact on the trust decision?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applicable, capture policy </a:t>
            </a:r>
            <a:r>
              <a:rPr lang="en-US" sz="24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considerations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request further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guidance from the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HITPC. For example,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 I trust </a:t>
            </a:r>
            <a:r>
              <a:rPr lang="en-US" sz="1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 and has it been changed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 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that, for clinical care, if trending the data, one may need to know the degree to which the information can be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trusted. 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Defining levels of trust would be a </a:t>
            </a:r>
            <a:r>
              <a:rPr lang="en-US" sz="16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policy issue. </a:t>
            </a:r>
            <a:endParaRPr lang="en-US" sz="16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57250" lvl="1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189681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02" y="42626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#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dirty="0" smtClean="0"/>
              <a:t>High-Level </a:t>
            </a:r>
            <a:r>
              <a:rPr lang="en-US" dirty="0"/>
              <a:t>Recommendations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 Case is broad and spans a lot of challenges. Where in the Use Case should the Initiative start in terms of evaluating standards to meet Use Case requirements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400050" lvl="1" indent="0">
              <a:buNone/>
            </a:pP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2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RESPONSE:</a:t>
            </a:r>
          </a:p>
          <a:p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Given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recommendations above, the TF recommends addressing the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ase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following priority 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order: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514350">
              <a:buFont typeface="+mj-lt"/>
              <a:buAutoNum type="alphaLcParenR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exchange of data between EHRs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point of origin/data creation in an EHR or HIE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transfer of data from a PCD/PHR to an EHR system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point of data creation in a Patient Controlled Device (PCD) or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PHR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Initiative should clearly differentiate a set of basic/core  requirements for provenance. </a:t>
            </a:r>
            <a:endParaRPr lang="en-US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736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Question #2</a:t>
            </a:r>
            <a:br>
              <a:rPr lang="en-US" sz="3100" dirty="0" smtClean="0"/>
            </a:br>
            <a:r>
              <a:rPr lang="en-US" sz="3100" dirty="0" smtClean="0"/>
              <a:t>Detailed Recommendations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Determine if “Origination of the Patient Care Event Record Entry” is in scope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Address “source provenance” data within an EHR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those provenance events which an EHR would need for:</a:t>
            </a:r>
          </a:p>
          <a:p>
            <a:pPr marL="1371600" lvl="2" indent="-457200">
              <a:buFont typeface="+mj-lt"/>
              <a:buAutoNum type="alphaLcPeriod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import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create, maintain, export</a:t>
            </a:r>
            <a:endParaRPr lang="en-US" sz="2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Define “source” (consider FDA definition below)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Source Data: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All information in original records and certified copies of original records of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clinical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findings, observations, or other activities (in a clinical investigation) used for the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reconstruction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evaluation of the trial. Source data are contained in source documents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original records or certified copies).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08030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#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dirty="0" smtClean="0"/>
              <a:t>Detailed Recommendations</a:t>
            </a:r>
            <a:r>
              <a:rPr lang="en-US" dirty="0"/>
              <a:t> </a:t>
            </a:r>
            <a:r>
              <a:rPr lang="en-US" dirty="0" smtClean="0"/>
              <a:t>(Cont</a:t>
            </a:r>
            <a:r>
              <a:rPr lang="en-US" dirty="0"/>
              <a:t>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Aft>
                <a:spcPts val="1200"/>
              </a:spcAft>
              <a:buFont typeface="+mj-lt"/>
              <a:buAutoNum type="arabicPeriod" startAt="2"/>
            </a:pPr>
            <a:r>
              <a:rPr lang="en-US" sz="28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 CDISC ODM to the candidate standards list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 startAt="2"/>
            </a:pPr>
            <a:r>
              <a:rPr lang="en-US" sz="28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if there are related requirements that may have implications (i.e., regulatory, program specific), for example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Medical Record retention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Data receipts </a:t>
            </a:r>
          </a:p>
          <a:p>
            <a:pPr lvl="1"/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esMD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(digital signature)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6547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#3</a:t>
            </a:r>
            <a:br>
              <a:rPr lang="en-US" dirty="0" smtClean="0"/>
            </a:br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 there any architecture or technology specific issues for the community to consider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914400" lvl="4" indent="-4572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AutoNum type="alphaLcParenR"/>
              <a:tabLst>
                <a:tab pos="914400" algn="l"/>
              </a:tabLs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Content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Refining provenance capabilities for CDA/C-CDA while supporting FHIR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914400" lvl="5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RESPONSE: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Consider related work in HL7 projects, such as: </a:t>
            </a:r>
          </a:p>
          <a:p>
            <a:pPr marL="1595438" lvl="6" indent="-2238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1662113" algn="l"/>
              </a:tabLs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CDA/C-CDA provenance</a:t>
            </a:r>
            <a:endParaRPr lang="en-US" sz="1800" strike="sngStrike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595438" lvl="6" indent="-2238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1662113" algn="l"/>
              </a:tabLs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FHIR Provence Project</a:t>
            </a:r>
          </a:p>
          <a:p>
            <a:pPr marL="1595438" lvl="6" indent="-223838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1662113" algn="l"/>
              </a:tabLst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Privacy on FHIR Projects</a:t>
            </a:r>
          </a:p>
          <a:p>
            <a:pPr marL="914400" lvl="4" indent="-457200">
              <a:lnSpc>
                <a:spcPct val="120000"/>
              </a:lnSpc>
              <a:spcBef>
                <a:spcPts val="0"/>
              </a:spcBef>
              <a:buFont typeface="Arial" pitchFamily="34" charset="0"/>
              <a:buAutoNum type="alphaLcParenR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Exchange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Push (e.g. DIRECT), Pull (SOAP and REST-based query responses)?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5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RESPONSE: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Information Interchange – The provenance of content should be lossless (retain integrity).</a:t>
            </a:r>
          </a:p>
        </p:txBody>
      </p:sp>
    </p:spTree>
    <p:extLst>
      <p:ext uri="{BB962C8B-B14F-4D97-AF65-F5344CB8AC3E}">
        <p14:creationId xmlns:p14="http://schemas.microsoft.com/office/powerpoint/2010/main" xmlns="" val="545624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01" y="2897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Anticipation of Formal Approval of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DPROV anticipates forming 2 Sub-WGs (that would meet separately, in addition to our weekly all hands call)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 smtClean="0"/>
              <a:t>System Requirements SWG (including identification </a:t>
            </a:r>
            <a:r>
              <a:rPr lang="en-US" sz="2400" dirty="0" smtClean="0"/>
              <a:t>of Content-level </a:t>
            </a:r>
            <a:r>
              <a:rPr lang="en-US" sz="2400" dirty="0" smtClean="0"/>
              <a:t>D</a:t>
            </a:r>
            <a:r>
              <a:rPr lang="en-US" sz="2400" dirty="0" smtClean="0"/>
              <a:t>ata </a:t>
            </a:r>
            <a:r>
              <a:rPr lang="en-US" sz="2400" dirty="0" smtClean="0"/>
              <a:t>E</a:t>
            </a:r>
            <a:r>
              <a:rPr lang="en-US" sz="2400" dirty="0" smtClean="0"/>
              <a:t>lements</a:t>
            </a:r>
            <a:r>
              <a:rPr lang="en-US" sz="2400" dirty="0" smtClean="0"/>
              <a:t>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400" dirty="0" smtClean="0"/>
              <a:t>Information Interchange </a:t>
            </a:r>
            <a:r>
              <a:rPr lang="en-US" sz="2400" dirty="0" smtClean="0"/>
              <a:t>SWG </a:t>
            </a:r>
            <a:r>
              <a:rPr lang="en-US" sz="2400" dirty="0" smtClean="0"/>
              <a:t>(including Transport-level Data Elements)</a:t>
            </a:r>
            <a:endParaRPr lang="en-US" sz="2400" dirty="0" smtClean="0"/>
          </a:p>
          <a:p>
            <a:r>
              <a:rPr lang="en-US" sz="2400" dirty="0" smtClean="0"/>
              <a:t>Community members will lead these calls (DPROV support team will coordinate logistics)</a:t>
            </a:r>
          </a:p>
          <a:p>
            <a:r>
              <a:rPr lang="en-US" sz="2400" dirty="0" smtClean="0"/>
              <a:t>Each SWG will be given tasking, including expected deliverables/artifacts, </a:t>
            </a:r>
            <a:r>
              <a:rPr lang="en-US" sz="2400" dirty="0" smtClean="0"/>
              <a:t>and </a:t>
            </a:r>
            <a:r>
              <a:rPr lang="en-US" sz="2400" dirty="0" smtClean="0"/>
              <a:t>a proposed </a:t>
            </a:r>
            <a:r>
              <a:rPr lang="en-US" sz="2400" dirty="0" smtClean="0"/>
              <a:t>timeline</a:t>
            </a:r>
            <a:endParaRPr lang="en-US" sz="2400" strike="sngStrike" dirty="0" smtClean="0"/>
          </a:p>
          <a:p>
            <a:r>
              <a:rPr lang="en-US" sz="2400" dirty="0" smtClean="0"/>
              <a:t>Once we have formal approval on the recommendations we will begin the logistical planning of these sub-work groups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 Placeholder 4"/>
          <p:cNvSpPr txBox="1">
            <a:spLocks/>
          </p:cNvSpPr>
          <p:nvPr/>
        </p:nvSpPr>
        <p:spPr bwMode="auto">
          <a:xfrm>
            <a:off x="8761423" y="6549231"/>
            <a:ext cx="457200" cy="29576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16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6201" y="101180"/>
            <a:ext cx="8972887" cy="6680620"/>
            <a:chOff x="14537" y="112694"/>
            <a:chExt cx="8972887" cy="6680620"/>
          </a:xfrm>
        </p:grpSpPr>
        <p:sp>
          <p:nvSpPr>
            <p:cNvPr id="116" name="Rectangle 115"/>
            <p:cNvSpPr/>
            <p:nvPr/>
          </p:nvSpPr>
          <p:spPr>
            <a:xfrm>
              <a:off x="14537" y="4018289"/>
              <a:ext cx="8972887" cy="2775025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>
              <a:softEdge rad="127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4537" y="112694"/>
              <a:ext cx="8972887" cy="5786636"/>
              <a:chOff x="14537" y="112694"/>
              <a:chExt cx="8972887" cy="5786636"/>
            </a:xfrm>
          </p:grpSpPr>
          <p:graphicFrame>
            <p:nvGraphicFramePr>
              <p:cNvPr id="114" name="Diagram 113"/>
              <p:cNvGraphicFramePr/>
              <p:nvPr>
                <p:extLst>
                  <p:ext uri="{D42A27DB-BD31-4B8C-83A1-F6EECF244321}">
                    <p14:modId xmlns:p14="http://schemas.microsoft.com/office/powerpoint/2010/main" xmlns="" val="3596221284"/>
                  </p:ext>
                </p:extLst>
              </p:nvPr>
            </p:nvGraphicFramePr>
            <p:xfrm>
              <a:off x="220596" y="112694"/>
              <a:ext cx="8578645" cy="1270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sp>
            <p:nvSpPr>
              <p:cNvPr id="138" name="TextBox 137"/>
              <p:cNvSpPr txBox="1"/>
              <p:nvPr/>
            </p:nvSpPr>
            <p:spPr>
              <a:xfrm>
                <a:off x="3352800" y="1209298"/>
                <a:ext cx="910399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 smtClean="0">
                    <a:solidFill>
                      <a:srgbClr val="FF0000"/>
                    </a:solidFill>
                    <a:latin typeface="Calibri"/>
                    <a:ea typeface="+mn-ea"/>
                    <a:cs typeface="+mn-cs"/>
                  </a:rPr>
                  <a:t>Today</a:t>
                </a:r>
                <a:endParaRPr lang="en-US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14537" y="1824693"/>
                <a:ext cx="8972887" cy="4074637"/>
                <a:chOff x="14537" y="1824693"/>
                <a:chExt cx="8972887" cy="4074637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14537" y="2409990"/>
                  <a:ext cx="8972887" cy="954323"/>
                </a:xfrm>
                <a:prstGeom prst="rect">
                  <a:avLst/>
                </a:prstGeom>
                <a:solidFill>
                  <a:srgbClr val="8064A2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Rectangle 116"/>
                <p:cNvSpPr/>
                <p:nvPr/>
              </p:nvSpPr>
              <p:spPr>
                <a:xfrm>
                  <a:off x="14537" y="3364314"/>
                  <a:ext cx="8972887" cy="653975"/>
                </a:xfrm>
                <a:prstGeom prst="rect">
                  <a:avLst/>
                </a:prstGeom>
                <a:solidFill>
                  <a:srgbClr val="1F497D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41372" y="2466426"/>
                  <a:ext cx="114299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Standards Evaluation</a:t>
                  </a:r>
                  <a:endParaRPr lang="en-US" sz="16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TextBox 119"/>
                <p:cNvSpPr txBox="1"/>
                <p:nvPr/>
              </p:nvSpPr>
              <p:spPr>
                <a:xfrm>
                  <a:off x="14537" y="3364314"/>
                  <a:ext cx="226009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Solution Planning/</a:t>
                  </a:r>
                </a:p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IG Design</a:t>
                  </a:r>
                  <a:endParaRPr lang="en-US" sz="16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32900" y="4048766"/>
                  <a:ext cx="1962836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Harmonized IG </a:t>
                  </a:r>
                </a:p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Development</a:t>
                  </a:r>
                  <a:endParaRPr lang="en-US" sz="16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2010543" y="3179538"/>
                  <a:ext cx="156926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5095906" y="5089113"/>
                  <a:ext cx="193984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3370848" y="4278714"/>
                  <a:ext cx="776123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3730676" y="3821514"/>
                  <a:ext cx="126490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4146970" y="4735914"/>
                  <a:ext cx="908801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sp>
              <p:nvSpPr>
                <p:cNvPr id="130" name="TextBox 129"/>
                <p:cNvSpPr txBox="1"/>
                <p:nvPr/>
              </p:nvSpPr>
              <p:spPr>
                <a:xfrm>
                  <a:off x="5095906" y="3604582"/>
                  <a:ext cx="307203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Solution Planning/IG Design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4177658" y="4093866"/>
                  <a:ext cx="203957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Create IG Template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5055771" y="4507314"/>
                  <a:ext cx="135316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Introduction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2459485" y="4888314"/>
                  <a:ext cx="27379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Implementation Approach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7024936" y="5421714"/>
                  <a:ext cx="83820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sp>
              <p:nvSpPr>
                <p:cNvPr id="135" name="TextBox 134"/>
                <p:cNvSpPr txBox="1"/>
                <p:nvPr/>
              </p:nvSpPr>
              <p:spPr>
                <a:xfrm>
                  <a:off x="4500980" y="5257646"/>
                  <a:ext cx="25637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Suggested Enhancements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6" name="Straight Connector 135"/>
                <p:cNvCxnSpPr/>
                <p:nvPr/>
              </p:nvCxnSpPr>
              <p:spPr>
                <a:xfrm>
                  <a:off x="7939336" y="5742556"/>
                  <a:ext cx="296545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  <a:headEnd type="oval" w="med" len="med"/>
                  <a:tailEnd type="oval" w="med" len="med"/>
                </a:ln>
                <a:effectLst/>
              </p:spPr>
            </p:cxnSp>
            <p:sp>
              <p:nvSpPr>
                <p:cNvPr id="137" name="TextBox 136"/>
                <p:cNvSpPr txBox="1"/>
                <p:nvPr/>
              </p:nvSpPr>
              <p:spPr>
                <a:xfrm>
                  <a:off x="6018294" y="5529998"/>
                  <a:ext cx="19836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End-to-End Review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>
                  <a:off x="3730676" y="3544515"/>
                  <a:ext cx="1272656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5/11-6/12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1781707" y="1824693"/>
                  <a:ext cx="1589141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TextBox 140"/>
                <p:cNvSpPr txBox="1"/>
                <p:nvPr/>
              </p:nvSpPr>
              <p:spPr>
                <a:xfrm>
                  <a:off x="2931630" y="4048766"/>
                  <a:ext cx="1589141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5/4 – 5/22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3877574" y="4431114"/>
                  <a:ext cx="1299403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5/25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– 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6/12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5391794" y="4812114"/>
                  <a:ext cx="1589141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6/15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– 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8/14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6948736" y="5116914"/>
                  <a:ext cx="1053136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8/17 – 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9/4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7706237" y="5453798"/>
                  <a:ext cx="918899" cy="2769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400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</a:rPr>
                    <a:t>9/7 -9/11</a:t>
                  </a:r>
                  <a:r>
                    <a:rPr lang="en-US" sz="1200" b="1" dirty="0" smtClean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 </a:t>
                  </a:r>
                  <a:endParaRPr lang="en-US" sz="1200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33" name="TextBox 1032"/>
          <p:cNvSpPr txBox="1"/>
          <p:nvPr/>
        </p:nvSpPr>
        <p:spPr>
          <a:xfrm>
            <a:off x="76200" y="29568"/>
            <a:ext cx="90678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DPROV Harmonization Timeline</a:t>
            </a:r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12393" y="2875637"/>
            <a:ext cx="336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panose="020F0502020204030204" pitchFamily="34" charset="0"/>
              </a:rPr>
              <a:t>Standards Analysis &amp; Assessment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6201" y="1106724"/>
            <a:ext cx="8972888" cy="13316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 rot="5400000">
            <a:off x="1251075" y="-106386"/>
            <a:ext cx="430887" cy="278063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600" b="1" dirty="0" smtClean="0"/>
              <a:t>Requirements Definitions</a:t>
            </a:r>
            <a:endParaRPr lang="en-US" sz="1600" b="1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663405" y="2163579"/>
            <a:ext cx="1393995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>
          <a:xfrm>
            <a:off x="663405" y="1714774"/>
            <a:ext cx="1371463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111648" y="1499557"/>
            <a:ext cx="31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System Requirements SWG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5437" y="1969680"/>
            <a:ext cx="4672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Information Interchange Requirements SWG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205" y="1868889"/>
            <a:ext cx="984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2/9-3/23</a:t>
            </a:r>
            <a:endParaRPr lang="en-US" sz="11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812205" y="1423801"/>
            <a:ext cx="887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2/9-3/23</a:t>
            </a:r>
            <a:endParaRPr 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368129" y="2798693"/>
            <a:ext cx="832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3/23 -5/8</a:t>
            </a:r>
            <a:endParaRPr lang="en-US" sz="11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229600" y="6324600"/>
            <a:ext cx="1204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9/21 – 9/25</a:t>
            </a:r>
            <a:endParaRPr lang="en-US" sz="11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373712" y="6400800"/>
            <a:ext cx="216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Consensus Review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89131" y="5855368"/>
            <a:ext cx="954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9/14 – 9/18</a:t>
            </a:r>
            <a:endParaRPr lang="en-US" sz="11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6558196" y="5967300"/>
            <a:ext cx="2160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Update Draft IG</a:t>
            </a:r>
            <a:endParaRPr lang="en-US" dirty="0">
              <a:latin typeface="Calibri" panose="020F0502020204030204" pitchFamily="34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8305800" y="6184050"/>
            <a:ext cx="296545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>
          <a:xfrm>
            <a:off x="8711223" y="6625571"/>
            <a:ext cx="296545" cy="0"/>
          </a:xfrm>
          <a:prstGeom prst="line">
            <a:avLst/>
          </a:prstGeom>
          <a:noFill/>
          <a:ln w="38100" cap="flat" cmpd="sng" algn="ctr">
            <a:solidFill>
              <a:srgbClr val="1F497D">
                <a:lumMod val="75000"/>
              </a:srgbClr>
            </a:solidFill>
            <a:prstDash val="solid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7933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Harmonization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Planning/ IG Design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Harmonized IG Development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202304" y="6569075"/>
            <a:ext cx="941696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algn="r"/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 algn="r"/>
              <a:t>17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5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/>
          <p:nvPr/>
        </p:nvGrpSpPr>
        <p:grpSpPr>
          <a:xfrm>
            <a:off x="178083" y="5446326"/>
            <a:ext cx="3454685" cy="710421"/>
            <a:chOff x="1131720" y="-1485207"/>
            <a:chExt cx="1006201" cy="982774"/>
          </a:xfrm>
          <a:solidFill>
            <a:schemeClr val="accent3">
              <a:lumMod val="75000"/>
            </a:schemeClr>
          </a:solidFill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5" name="Oval 89"/>
            <p:cNvSpPr/>
            <p:nvPr/>
          </p:nvSpPr>
          <p:spPr>
            <a:xfrm>
              <a:off x="1131720" y="-1485207"/>
              <a:ext cx="1006201" cy="982774"/>
            </a:xfrm>
            <a:prstGeom prst="roundRect">
              <a:avLst/>
            </a:prstGeom>
            <a:grpFill/>
            <a:ln>
              <a:noFill/>
            </a:ln>
            <a:effectLst/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shade val="80000"/>
                <a:hueOff val="153123"/>
                <a:satOff val="-2196"/>
                <a:lumOff val="12807"/>
                <a:alphaOff val="0"/>
              </a:schemeClr>
            </a:fillRef>
            <a:effectRef idx="1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1185829" y="-1281941"/>
              <a:ext cx="900960" cy="640035"/>
            </a:xfrm>
            <a:prstGeom prst="round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prstClr val="black"/>
                  </a:solidFill>
                </a:rPr>
                <a:t>SDO Balloting, RI &amp; Pilots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34" name="Title 86"/>
          <p:cNvSpPr txBox="1">
            <a:spLocks/>
          </p:cNvSpPr>
          <p:nvPr/>
        </p:nvSpPr>
        <p:spPr bwMode="auto">
          <a:xfrm>
            <a:off x="4503761" y="0"/>
            <a:ext cx="4640239" cy="11430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025AA3"/>
                </a:solidFill>
                <a:latin typeface="Century"/>
                <a:ea typeface="ＭＳ Ｐゴシック" charset="0"/>
                <a:cs typeface="Century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ＭＳ Ｐゴシック" charset="0"/>
                <a:cs typeface="Century" pitchFamily="18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rgbClr val="025AA3"/>
                </a:solidFill>
                <a:latin typeface="Century" pitchFamily="18" charset="0"/>
                <a:ea typeface="Century" pitchFamily="18" charset="0"/>
                <a:cs typeface="Century" pitchFamily="18" charset="0"/>
              </a:defRPr>
            </a:lvl9pPr>
          </a:lstStyle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Standards &amp; Harmonization Process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00600" y="1728803"/>
            <a:ext cx="4038600" cy="44012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400" dirty="0" smtClean="0">
              <a:solidFill>
                <a:prstClr val="black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After finalizing system, information interchange, and data element requirements, the Harmonization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Process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provides detailed analysis of candidate standards to determine “fitness for use” in support of Initiative functional requirements. </a:t>
            </a:r>
          </a:p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resulting technical design, gap analysis  and harmonization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activities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lead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evaluation and selection of draft standards.  These standards are then used to develop the real world implementation guidance via an Implementation Guide or Technical Specification which are then validated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through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Reference  Implementation (RI)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Pilots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documented gap mitigation and lessons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learned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the RI and Pilot efforts are then incorporated into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 SDO-balloted artifact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be proposed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implementation guidance for Recommendation.</a:t>
            </a:r>
          </a:p>
          <a:p>
            <a:pPr algn="ctr"/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1" name="Slide Number Placeholder 4"/>
          <p:cNvSpPr txBox="1">
            <a:spLocks/>
          </p:cNvSpPr>
          <p:nvPr/>
        </p:nvSpPr>
        <p:spPr bwMode="auto">
          <a:xfrm>
            <a:off x="8294914" y="6569075"/>
            <a:ext cx="849086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algn="r"/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 algn="r"/>
              <a:t>18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7" name="Round Diagonal Corner Rectangle 26"/>
          <p:cNvSpPr/>
          <p:nvPr/>
        </p:nvSpPr>
        <p:spPr>
          <a:xfrm>
            <a:off x="178084" y="4555901"/>
            <a:ext cx="3505199" cy="732561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64" tIns="156464" rIns="156464" bIns="156464" numCol="1" spcCol="1270" anchor="ctr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tx1"/>
                </a:solidFill>
              </a:rPr>
              <a:t>Implementation Guidance for Real-World Implementers</a:t>
            </a:r>
          </a:p>
        </p:txBody>
      </p:sp>
      <p:sp>
        <p:nvSpPr>
          <p:cNvPr id="28" name="Round Same Side Corner Rectangle 27"/>
          <p:cNvSpPr/>
          <p:nvPr/>
        </p:nvSpPr>
        <p:spPr>
          <a:xfrm>
            <a:off x="178083" y="2824434"/>
            <a:ext cx="3454683" cy="604566"/>
          </a:xfrm>
          <a:prstGeom prst="round2Same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2240" tIns="142240" rIns="142240" bIns="142240" numCol="1" spcCol="1270" anchor="ctr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Draft Harmonized Profile/Standard</a:t>
            </a:r>
            <a:endParaRPr lang="en-US" b="1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3505200" y="854750"/>
            <a:ext cx="1219200" cy="3062111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Evaluation  and Selection  of Standards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3581400" y="4145462"/>
            <a:ext cx="1143000" cy="190500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Validation of Standard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78084" y="3612062"/>
            <a:ext cx="3505199" cy="7325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6464" tIns="156464" rIns="156464" bIns="156464" numCol="1" spcCol="1270" anchor="ctr" anchorCtr="0">
            <a:noAutofit/>
          </a:bodyPr>
          <a:lstStyle/>
          <a:p>
            <a:pPr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schemeClr val="tx1"/>
                </a:solidFill>
              </a:rPr>
              <a:t>Harmonized Profile/Standard for Recommendation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" name="Diagram group"/>
          <p:cNvGrpSpPr/>
          <p:nvPr/>
        </p:nvGrpSpPr>
        <p:grpSpPr>
          <a:xfrm>
            <a:off x="1629094" y="4297862"/>
            <a:ext cx="603179" cy="380646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7" name="Down Arrow 36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" name="Diagram group"/>
          <p:cNvGrpSpPr/>
          <p:nvPr/>
        </p:nvGrpSpPr>
        <p:grpSpPr>
          <a:xfrm>
            <a:off x="1639754" y="3423966"/>
            <a:ext cx="603179" cy="386034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3" name="Down Arrow 52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5" name="Diagram group"/>
          <p:cNvGrpSpPr/>
          <p:nvPr/>
        </p:nvGrpSpPr>
        <p:grpSpPr>
          <a:xfrm>
            <a:off x="1629094" y="5212616"/>
            <a:ext cx="603179" cy="380646"/>
            <a:chOff x="2111126" y="3073431"/>
            <a:chExt cx="603179" cy="386034"/>
          </a:xfrm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61" name="Down Arrow 60"/>
            <p:cNvSpPr/>
            <p:nvPr/>
          </p:nvSpPr>
          <p:spPr>
            <a:xfrm>
              <a:off x="2111126" y="3073431"/>
              <a:ext cx="603179" cy="386034"/>
            </a:xfrm>
            <a:prstGeom prst="downArrow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rgbClr r="0" g="0" b="0"/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63" name="Down Arrow 62"/>
          <p:cNvSpPr/>
          <p:nvPr/>
        </p:nvSpPr>
        <p:spPr>
          <a:xfrm>
            <a:off x="1629093" y="2590800"/>
            <a:ext cx="603179" cy="309833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1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6" name="Group 63"/>
          <p:cNvGrpSpPr/>
          <p:nvPr/>
        </p:nvGrpSpPr>
        <p:grpSpPr>
          <a:xfrm>
            <a:off x="279967" y="152400"/>
            <a:ext cx="3429000" cy="2363107"/>
            <a:chOff x="6428786" y="1311347"/>
            <a:chExt cx="5841511" cy="5668099"/>
          </a:xfrm>
        </p:grpSpPr>
        <p:pic>
          <p:nvPicPr>
            <p:cNvPr id="65" name="Picture 2" descr="http://www.extension.org/mediawiki/files/1/11/Smaller_puzz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2389" y="1311347"/>
              <a:ext cx="5668097" cy="5668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6600205" y="1859665"/>
              <a:ext cx="2601253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700" b="1" dirty="0" smtClean="0">
                  <a:solidFill>
                    <a:schemeClr val="bg1"/>
                  </a:solidFill>
                  <a:latin typeface="+mn-lt"/>
                </a:rPr>
                <a:t>Use Case Requirements</a:t>
              </a:r>
              <a:endParaRPr lang="en-US" sz="17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0106001" y="2037325"/>
              <a:ext cx="2164296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700" b="1" dirty="0" smtClean="0">
                  <a:solidFill>
                    <a:schemeClr val="bg1"/>
                  </a:solidFill>
                  <a:latin typeface="+mn-lt"/>
                </a:rPr>
                <a:t>Candidate Standards</a:t>
              </a:r>
              <a:endParaRPr lang="en-US" sz="17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428786" y="5144442"/>
              <a:ext cx="1972852" cy="1284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700" b="1" dirty="0" smtClean="0">
                  <a:solidFill>
                    <a:schemeClr val="bg1"/>
                  </a:solidFill>
                  <a:latin typeface="+mn-lt"/>
                </a:rPr>
                <a:t>Technical Design</a:t>
              </a:r>
              <a:endParaRPr lang="en-US" sz="17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9152710" y="5149553"/>
              <a:ext cx="2900268" cy="1740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700" b="1" dirty="0" smtClean="0">
                  <a:solidFill>
                    <a:schemeClr val="bg1"/>
                  </a:solidFill>
                  <a:latin typeface="+mn-lt"/>
                </a:rPr>
                <a:t>Standards &amp; Technical Gap Analysis</a:t>
              </a:r>
              <a:endParaRPr lang="en-US" sz="1700" b="1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00766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Tasks &amp; Work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634" y="1314994"/>
            <a:ext cx="8229600" cy="4525963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Refine Requirements </a:t>
            </a:r>
          </a:p>
          <a:p>
            <a:pPr lvl="1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Detailed artifact listing system, information interchange, and data element requirements</a:t>
            </a:r>
          </a:p>
          <a:p>
            <a:pPr lvl="1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Build upon requirements from the Use Case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UCR-Standards Crosswalk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Evaluation of Candidate Standards List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Sub-workgroup meetings to evaluate standards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Mitigate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any gaps within existing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standards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HITSC Evaluation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Quantitative analysis of evaluated standards resulting from UCR-Standards Crosswalk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 Plan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layered solution of standards across all standards categories and requirements used for implementation guidance</a:t>
            </a:r>
          </a:p>
          <a:p>
            <a:pPr marL="457200" indent="-457200">
              <a:buFont typeface="+mj-lt"/>
              <a:buAutoNum type="arabicPeriod"/>
            </a:pP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Initiative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Deliverable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Implementation Guidance</a:t>
            </a:r>
          </a:p>
          <a:p>
            <a:endParaRPr lang="en-US" dirty="0"/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569234" y="6569075"/>
            <a:ext cx="574766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algn="r"/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 algn="r"/>
              <a:t>19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9562" y="5800604"/>
            <a:ext cx="8152759" cy="899553"/>
            <a:chOff x="-1223555" y="1320514"/>
            <a:chExt cx="8152759" cy="899553"/>
          </a:xfrm>
        </p:grpSpPr>
        <p:sp>
          <p:nvSpPr>
            <p:cNvPr id="6" name="Freeform 5"/>
            <p:cNvSpPr/>
            <p:nvPr/>
          </p:nvSpPr>
          <p:spPr>
            <a:xfrm>
              <a:off x="707347" y="1345627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2 &amp; 3.  Evaluate Standards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764747" y="1320514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4. Plan for Solution and Final standards</a:t>
              </a:r>
              <a:endParaRPr lang="en-US" sz="1400" b="1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768778" y="1320514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>
                  <a:solidFill>
                    <a:schemeClr val="bg1"/>
                  </a:solidFill>
                </a:rPr>
                <a:t>5. Produce IG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-1223555" y="1355897"/>
              <a:ext cx="2160426" cy="864170"/>
            </a:xfrm>
            <a:custGeom>
              <a:avLst/>
              <a:gdLst>
                <a:gd name="connsiteX0" fmla="*/ 0 w 2160426"/>
                <a:gd name="connsiteY0" fmla="*/ 0 h 864170"/>
                <a:gd name="connsiteX1" fmla="*/ 1728341 w 2160426"/>
                <a:gd name="connsiteY1" fmla="*/ 0 h 864170"/>
                <a:gd name="connsiteX2" fmla="*/ 2160426 w 2160426"/>
                <a:gd name="connsiteY2" fmla="*/ 432085 h 864170"/>
                <a:gd name="connsiteX3" fmla="*/ 1728341 w 2160426"/>
                <a:gd name="connsiteY3" fmla="*/ 864170 h 864170"/>
                <a:gd name="connsiteX4" fmla="*/ 0 w 2160426"/>
                <a:gd name="connsiteY4" fmla="*/ 864170 h 864170"/>
                <a:gd name="connsiteX5" fmla="*/ 432085 w 2160426"/>
                <a:gd name="connsiteY5" fmla="*/ 432085 h 864170"/>
                <a:gd name="connsiteX6" fmla="*/ 0 w 2160426"/>
                <a:gd name="connsiteY6" fmla="*/ 0 h 86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0426" h="864170">
                  <a:moveTo>
                    <a:pt x="0" y="0"/>
                  </a:moveTo>
                  <a:lnTo>
                    <a:pt x="1728341" y="0"/>
                  </a:lnTo>
                  <a:lnTo>
                    <a:pt x="2160426" y="432085"/>
                  </a:lnTo>
                  <a:lnTo>
                    <a:pt x="1728341" y="864170"/>
                  </a:lnTo>
                  <a:lnTo>
                    <a:pt x="0" y="864170"/>
                  </a:lnTo>
                  <a:lnTo>
                    <a:pt x="432085" y="4320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88092" tIns="18669" rIns="450754" bIns="18669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>
                  <a:solidFill>
                    <a:schemeClr val="bg1"/>
                  </a:solidFill>
                </a:rPr>
                <a:t>1. Refine Requirements </a:t>
              </a:r>
              <a:endParaRPr lang="en-US" sz="1400" b="1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8048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80647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</a:t>
            </a: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Overview</a:t>
            </a:r>
            <a:endParaRPr lang="en-US" sz="2800" dirty="0" smtClean="0">
              <a:solidFill>
                <a:srgbClr val="025AA3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Standards </a:t>
            </a:r>
            <a:r>
              <a:rPr lang="en-US" sz="2800" dirty="0">
                <a:solidFill>
                  <a:srgbClr val="025AA3"/>
                </a:solidFill>
              </a:rPr>
              <a:t>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Planning/ IG Design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Harmonized IG Development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407021" y="6569075"/>
            <a:ext cx="736979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algn="r"/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 algn="r"/>
              <a:t>20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4" name="Pentagon 43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7" name="Group 34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2" name="Chevron 41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35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9" name="Group 36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054715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Candidate Standards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S&amp;I Support Staff gathers list of initial standards within the Candidate Standards List and the community further narrows down the standards</a:t>
            </a:r>
            <a:endParaRPr lang="en-US" sz="1800" dirty="0"/>
          </a:p>
        </p:txBody>
      </p:sp>
      <p:sp>
        <p:nvSpPr>
          <p:cNvPr id="11" name="Rounded Rectangle 10"/>
          <p:cNvSpPr/>
          <p:nvPr/>
        </p:nvSpPr>
        <p:spPr>
          <a:xfrm>
            <a:off x="6553200" y="3962400"/>
            <a:ext cx="1307910" cy="369887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Standard</a:t>
            </a:r>
            <a:endParaRPr lang="en-US" dirty="0"/>
          </a:p>
        </p:txBody>
      </p:sp>
      <p:sp>
        <p:nvSpPr>
          <p:cNvPr id="19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21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788" y="5486400"/>
            <a:ext cx="4442012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One worksheet per Standards Category (4 total)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Standards Development Organization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Reference Links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2934" y="5562600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 smtClean="0"/>
              <a:t>Note: </a:t>
            </a:r>
            <a:r>
              <a:rPr lang="en-US" sz="1400" dirty="0" smtClean="0"/>
              <a:t> Example Candidate Standards template from Data Provenance initiative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9800" y="6248400"/>
            <a:ext cx="65532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**All standards listed include the standards mentioned in the Data Provenance as well as other additional, relevant standards</a:t>
            </a:r>
            <a:endParaRPr lang="en-US" sz="1400" dirty="0"/>
          </a:p>
        </p:txBody>
      </p:sp>
      <p:grpSp>
        <p:nvGrpSpPr>
          <p:cNvPr id="5" name="Group 23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24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5" name="Pentagon 34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9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7" name="Group 25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3" name="Chevron 32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26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1" name="Chevron 30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9" name="Group 27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29" name="Chevron 28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2" t="23321" r="25317" b="8415"/>
          <a:stretch/>
        </p:blipFill>
        <p:spPr bwMode="auto">
          <a:xfrm>
            <a:off x="592065" y="1846225"/>
            <a:ext cx="7992829" cy="36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35869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UCR-Standards Crosswalk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93982"/>
            <a:ext cx="4080048" cy="4778218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Each Standard from the Candidate Standards List must be mapped to each of the Use Case Requirements in the UCR-Standards Crosswalk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input is recorded from the initiative community members and additional working sessions are held</a:t>
            </a:r>
            <a:r>
              <a:rPr lang="en-US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order to mitigate standards gaps</a:t>
            </a:r>
          </a:p>
          <a:p>
            <a:pPr lvl="1"/>
            <a:r>
              <a:rPr lang="en-US" sz="2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Standards that did not pass the HITSC Evaluation may be added back into consideration at this point in the Harmonization Process</a:t>
            </a:r>
          </a:p>
        </p:txBody>
      </p:sp>
      <p:grpSp>
        <p:nvGrpSpPr>
          <p:cNvPr id="4" name="Group 9"/>
          <p:cNvGrpSpPr/>
          <p:nvPr/>
        </p:nvGrpSpPr>
        <p:grpSpPr>
          <a:xfrm>
            <a:off x="7639048" y="2971800"/>
            <a:ext cx="1504952" cy="761998"/>
            <a:chOff x="71434" y="1752602"/>
            <a:chExt cx="1504952" cy="761998"/>
          </a:xfrm>
        </p:grpSpPr>
        <p:grpSp>
          <p:nvGrpSpPr>
            <p:cNvPr id="5" name="Group 10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7" name="Group 12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0" name="Flowchart: Delay 19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Smiley Face 20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" name="Group 13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18" name="Flowchart: Delay 17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Smiley Face 18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14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6" name="Flowchart: Delay 15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Smiley Face 16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" name="Rounded Rectangle 11"/>
            <p:cNvSpPr/>
            <p:nvPr/>
          </p:nvSpPr>
          <p:spPr>
            <a:xfrm>
              <a:off x="71434" y="2343150"/>
              <a:ext cx="1504952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Community members</a:t>
              </a:r>
              <a:endParaRPr lang="en-US" sz="1000" dirty="0"/>
            </a:p>
          </p:txBody>
        </p:sp>
      </p:grpSp>
      <p:grpSp>
        <p:nvGrpSpPr>
          <p:cNvPr id="13" name="Group 21"/>
          <p:cNvGrpSpPr/>
          <p:nvPr/>
        </p:nvGrpSpPr>
        <p:grpSpPr>
          <a:xfrm>
            <a:off x="4457851" y="1295400"/>
            <a:ext cx="1353229" cy="894343"/>
            <a:chOff x="137772" y="2471737"/>
            <a:chExt cx="1353229" cy="894343"/>
          </a:xfrm>
        </p:grpSpPr>
        <p:grpSp>
          <p:nvGrpSpPr>
            <p:cNvPr id="14" name="Group 22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Use Case</a:t>
              </a:r>
              <a:r>
                <a:rPr lang="en-US" sz="1000" dirty="0" smtClean="0"/>
                <a:t>: Requirements </a:t>
              </a:r>
              <a:endParaRPr lang="en-US" sz="1000" dirty="0"/>
            </a:p>
          </p:txBody>
        </p:sp>
      </p:grpSp>
      <p:grpSp>
        <p:nvGrpSpPr>
          <p:cNvPr id="15" name="Group 27"/>
          <p:cNvGrpSpPr/>
          <p:nvPr/>
        </p:nvGrpSpPr>
        <p:grpSpPr>
          <a:xfrm>
            <a:off x="6734583" y="1571625"/>
            <a:ext cx="1304924" cy="825849"/>
            <a:chOff x="171448" y="2471737"/>
            <a:chExt cx="1304924" cy="825849"/>
          </a:xfrm>
        </p:grpSpPr>
        <p:grpSp>
          <p:nvGrpSpPr>
            <p:cNvPr id="22" name="Group 28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31" name="Rounded Rectangle 30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ounded Rectangle 32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Rounded Rectangle 29"/>
            <p:cNvSpPr/>
            <p:nvPr/>
          </p:nvSpPr>
          <p:spPr>
            <a:xfrm>
              <a:off x="171448" y="3057525"/>
              <a:ext cx="1304924" cy="240061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Candidate Standards</a:t>
              </a:r>
              <a:endParaRPr lang="en-US" sz="1000" dirty="0"/>
            </a:p>
          </p:txBody>
        </p:sp>
      </p:grpSp>
      <p:grpSp>
        <p:nvGrpSpPr>
          <p:cNvPr id="23" name="Group 51"/>
          <p:cNvGrpSpPr/>
          <p:nvPr/>
        </p:nvGrpSpPr>
        <p:grpSpPr>
          <a:xfrm>
            <a:off x="4961654" y="2230286"/>
            <a:ext cx="316026" cy="970114"/>
            <a:chOff x="4600574" y="2133600"/>
            <a:chExt cx="733425" cy="2127880"/>
          </a:xfrm>
        </p:grpSpPr>
        <p:sp>
          <p:nvSpPr>
            <p:cNvPr id="34" name="Notched Right Arrow 33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hevron 34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60"/>
          <p:cNvGrpSpPr/>
          <p:nvPr/>
        </p:nvGrpSpPr>
        <p:grpSpPr>
          <a:xfrm rot="2959118">
            <a:off x="6169006" y="2391969"/>
            <a:ext cx="316026" cy="970114"/>
            <a:chOff x="4600574" y="2133600"/>
            <a:chExt cx="733425" cy="2127880"/>
          </a:xfrm>
          <a:scene3d>
            <a:camera prst="orthographicFront">
              <a:rot lat="0" lon="0" rev="300000"/>
            </a:camera>
            <a:lightRig rig="threePt" dir="t"/>
          </a:scene3d>
        </p:grpSpPr>
        <p:sp>
          <p:nvSpPr>
            <p:cNvPr id="68" name="Notched Right Arrow 67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Chevron 68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0" name="Chevron 69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1" name="Chevron 70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2" name="Chevron 71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100"/>
          <p:cNvGrpSpPr/>
          <p:nvPr/>
        </p:nvGrpSpPr>
        <p:grpSpPr>
          <a:xfrm>
            <a:off x="4366128" y="5229012"/>
            <a:ext cx="1505281" cy="866988"/>
            <a:chOff x="171448" y="2528673"/>
            <a:chExt cx="1304924" cy="866988"/>
          </a:xfrm>
        </p:grpSpPr>
        <p:sp>
          <p:nvSpPr>
            <p:cNvPr id="102" name="Rounded Rectangle 101"/>
            <p:cNvSpPr/>
            <p:nvPr/>
          </p:nvSpPr>
          <p:spPr>
            <a:xfrm>
              <a:off x="462839" y="2528673"/>
              <a:ext cx="722141" cy="45113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Results</a:t>
              </a:r>
              <a:endParaRPr lang="en-US" sz="1200" dirty="0"/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171448" y="3057524"/>
              <a:ext cx="1304924" cy="3381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List of standards for Solution Planning</a:t>
              </a:r>
              <a:endParaRPr lang="en-US" sz="1000" dirty="0"/>
            </a:p>
          </p:txBody>
        </p:sp>
      </p:grpSp>
      <p:grpSp>
        <p:nvGrpSpPr>
          <p:cNvPr id="39" name="Group 110"/>
          <p:cNvGrpSpPr/>
          <p:nvPr/>
        </p:nvGrpSpPr>
        <p:grpSpPr>
          <a:xfrm>
            <a:off x="4450642" y="3281343"/>
            <a:ext cx="1304924" cy="1015588"/>
            <a:chOff x="4668197" y="3584985"/>
            <a:chExt cx="1304924" cy="1015588"/>
          </a:xfrm>
        </p:grpSpPr>
        <p:grpSp>
          <p:nvGrpSpPr>
            <p:cNvPr id="40" name="Group 103"/>
            <p:cNvGrpSpPr/>
            <p:nvPr/>
          </p:nvGrpSpPr>
          <p:grpSpPr>
            <a:xfrm>
              <a:off x="4668197" y="3584985"/>
              <a:ext cx="1304924" cy="1015588"/>
              <a:chOff x="171448" y="2471737"/>
              <a:chExt cx="1304924" cy="1015588"/>
            </a:xfrm>
          </p:grpSpPr>
          <p:grpSp>
            <p:nvGrpSpPr>
              <p:cNvPr id="41" name="Group 10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107" name="Rounded Rectangle 10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ounded Rectangle 108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6" name="Rounded Rectangle 105"/>
              <p:cNvSpPr/>
              <p:nvPr/>
            </p:nvSpPr>
            <p:spPr>
              <a:xfrm>
                <a:off x="171448" y="3057525"/>
                <a:ext cx="1304924" cy="4298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UCR-Standards Crosswalk  Document</a:t>
                </a:r>
                <a:endParaRPr lang="en-US" sz="1000" dirty="0"/>
              </a:p>
            </p:txBody>
          </p:sp>
        </p:grpSp>
        <p:sp>
          <p:nvSpPr>
            <p:cNvPr id="110" name="Rounded Rectangle 109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111"/>
          <p:cNvGrpSpPr/>
          <p:nvPr/>
        </p:nvGrpSpPr>
        <p:grpSpPr>
          <a:xfrm>
            <a:off x="4945604" y="4382656"/>
            <a:ext cx="332076" cy="798944"/>
            <a:chOff x="4600574" y="2133600"/>
            <a:chExt cx="733425" cy="2127880"/>
          </a:xfrm>
        </p:grpSpPr>
        <p:sp>
          <p:nvSpPr>
            <p:cNvPr id="113" name="Notched Right Arrow 112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Chevron 113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Chevron 116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136"/>
          <p:cNvGrpSpPr/>
          <p:nvPr/>
        </p:nvGrpSpPr>
        <p:grpSpPr>
          <a:xfrm>
            <a:off x="7797164" y="5711487"/>
            <a:ext cx="1188720" cy="765511"/>
            <a:chOff x="6248400" y="5120939"/>
            <a:chExt cx="1188720" cy="765511"/>
          </a:xfrm>
        </p:grpSpPr>
        <p:grpSp>
          <p:nvGrpSpPr>
            <p:cNvPr id="44" name="Group 124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126" name="Flowchart: Delay 125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Smiley Face 126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Rounded Rectangle 121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Support Team</a:t>
              </a:r>
              <a:endParaRPr lang="en-US" sz="1000" dirty="0"/>
            </a:p>
          </p:txBody>
        </p:sp>
        <p:grpSp>
          <p:nvGrpSpPr>
            <p:cNvPr id="45" name="Group 122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130" name="Flowchart: Delay 129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Smiley Face 130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3" name="Isosceles Triangle 132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4" name="Notched Right Arrow 163"/>
          <p:cNvSpPr/>
          <p:nvPr/>
        </p:nvSpPr>
        <p:spPr>
          <a:xfrm rot="10800000">
            <a:off x="7543801" y="5257800"/>
            <a:ext cx="383518" cy="316026"/>
          </a:xfrm>
          <a:prstGeom prst="notchedRightArrow">
            <a:avLst/>
          </a:prstGeom>
          <a:gradFill flip="none" rotWithShape="1">
            <a:gsLst>
              <a:gs pos="0">
                <a:schemeClr val="accent6">
                  <a:tint val="50000"/>
                  <a:satMod val="30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22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53" name="Rounded Rectangle 152"/>
          <p:cNvSpPr/>
          <p:nvPr/>
        </p:nvSpPr>
        <p:spPr>
          <a:xfrm>
            <a:off x="4308648" y="3232362"/>
            <a:ext cx="1634952" cy="2939838"/>
          </a:xfrm>
          <a:prstGeom prst="roundRect">
            <a:avLst>
              <a:gd name="adj" fmla="val 4545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4" name="Rounded Rectangle 153"/>
          <p:cNvSpPr/>
          <p:nvPr/>
        </p:nvSpPr>
        <p:spPr>
          <a:xfrm>
            <a:off x="3882260" y="6232525"/>
            <a:ext cx="2472452" cy="549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UCR-Standards Mapping Documents</a:t>
            </a:r>
            <a:endParaRPr lang="en-US" dirty="0"/>
          </a:p>
        </p:txBody>
      </p:sp>
      <p:grpSp>
        <p:nvGrpSpPr>
          <p:cNvPr id="46" name="Group 6"/>
          <p:cNvGrpSpPr/>
          <p:nvPr/>
        </p:nvGrpSpPr>
        <p:grpSpPr>
          <a:xfrm>
            <a:off x="6260772" y="3852815"/>
            <a:ext cx="1968828" cy="1903527"/>
            <a:chOff x="5861053" y="4552225"/>
            <a:chExt cx="1968828" cy="1903527"/>
          </a:xfrm>
        </p:grpSpPr>
        <p:grpSp>
          <p:nvGrpSpPr>
            <p:cNvPr id="47" name="Group 161"/>
            <p:cNvGrpSpPr/>
            <p:nvPr/>
          </p:nvGrpSpPr>
          <p:grpSpPr>
            <a:xfrm>
              <a:off x="6134275" y="4745910"/>
              <a:ext cx="1695606" cy="1709842"/>
              <a:chOff x="6134275" y="4822110"/>
              <a:chExt cx="1695606" cy="1709842"/>
            </a:xfrm>
          </p:grpSpPr>
          <p:sp>
            <p:nvSpPr>
              <p:cNvPr id="161" name="Rounded Rectangle 160"/>
              <p:cNvSpPr/>
              <p:nvPr/>
            </p:nvSpPr>
            <p:spPr>
              <a:xfrm>
                <a:off x="6134275" y="4822110"/>
                <a:ext cx="1695606" cy="1709842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8" name="Group 159"/>
              <p:cNvGrpSpPr/>
              <p:nvPr/>
            </p:nvGrpSpPr>
            <p:grpSpPr>
              <a:xfrm>
                <a:off x="6305881" y="5119008"/>
                <a:ext cx="1318037" cy="1168843"/>
                <a:chOff x="7829881" y="4966608"/>
                <a:chExt cx="1318037" cy="1168843"/>
              </a:xfrm>
            </p:grpSpPr>
            <p:sp>
              <p:nvSpPr>
                <p:cNvPr id="6" name="Rounded Rectangle 5"/>
                <p:cNvSpPr/>
                <p:nvPr/>
              </p:nvSpPr>
              <p:spPr>
                <a:xfrm>
                  <a:off x="7842994" y="4966608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Record Community input</a:t>
                  </a:r>
                  <a:endParaRPr lang="en-US" sz="1000" dirty="0"/>
                </a:p>
              </p:txBody>
            </p:sp>
            <p:sp>
              <p:nvSpPr>
                <p:cNvPr id="99" name="Rounded Rectangle 98"/>
                <p:cNvSpPr/>
                <p:nvPr/>
              </p:nvSpPr>
              <p:spPr>
                <a:xfrm>
                  <a:off x="7829881" y="5374551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Hold additional Working Sessions</a:t>
                  </a:r>
                  <a:endParaRPr lang="en-US" sz="1000" dirty="0"/>
                </a:p>
              </p:txBody>
            </p:sp>
            <p:sp>
              <p:nvSpPr>
                <p:cNvPr id="100" name="Rounded Rectangle 99"/>
                <p:cNvSpPr/>
                <p:nvPr/>
              </p:nvSpPr>
              <p:spPr>
                <a:xfrm>
                  <a:off x="7837912" y="5797314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Mitigate Standards Gaps</a:t>
                  </a:r>
                  <a:endParaRPr lang="en-US" sz="1000" dirty="0"/>
                </a:p>
              </p:txBody>
            </p:sp>
          </p:grpSp>
        </p:grpSp>
        <p:sp>
          <p:nvSpPr>
            <p:cNvPr id="9" name="Rounded Rectangle 8"/>
            <p:cNvSpPr/>
            <p:nvPr/>
          </p:nvSpPr>
          <p:spPr>
            <a:xfrm>
              <a:off x="5861053" y="4552225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Actions</a:t>
              </a:r>
              <a:endParaRPr lang="en-US" sz="1200" dirty="0"/>
            </a:p>
          </p:txBody>
        </p:sp>
      </p:grpSp>
      <p:sp>
        <p:nvSpPr>
          <p:cNvPr id="8" name="Left-Right-Up Arrow 7"/>
          <p:cNvSpPr/>
          <p:nvPr/>
        </p:nvSpPr>
        <p:spPr>
          <a:xfrm rot="16200000">
            <a:off x="7674329" y="4542641"/>
            <a:ext cx="1751442" cy="440871"/>
          </a:xfrm>
          <a:prstGeom prst="leftRigh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ent Arrow 37"/>
          <p:cNvSpPr/>
          <p:nvPr/>
        </p:nvSpPr>
        <p:spPr>
          <a:xfrm flipH="1">
            <a:off x="6104597" y="3467101"/>
            <a:ext cx="1196724" cy="476228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9" name="Group 91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0" name="Group 92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44" name="Pentagon 143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5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52" name="Group 93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42" name="Chevron 141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3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53" name="Group 94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40" name="Chevron 13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54" name="Group 95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97" name="Chevron 96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8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861023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9" t="26267" r="22518" b="8629"/>
          <a:stretch/>
        </p:blipFill>
        <p:spPr bwMode="auto">
          <a:xfrm>
            <a:off x="358811" y="1189061"/>
            <a:ext cx="8755619" cy="426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UCR-Standards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295400"/>
          </a:xfrm>
          <a:solidFill>
            <a:schemeClr val="bg1"/>
          </a:solidFill>
        </p:spPr>
        <p:txBody>
          <a:bodyPr anchor="ctr">
            <a:normAutofit fontScale="77500" lnSpcReduction="20000"/>
          </a:bodyPr>
          <a:lstStyle/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Cross-mapping of each standard with Use Case Requirements</a:t>
            </a:r>
          </a:p>
          <a:p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Gap mitigation occurs here</a:t>
            </a:r>
          </a:p>
          <a:p>
            <a:pPr lvl="1"/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 add and remove standards back in for consideration in order to mitigate any gaps found</a:t>
            </a:r>
          </a:p>
        </p:txBody>
      </p:sp>
      <p:pic>
        <p:nvPicPr>
          <p:cNvPr id="7" name="Object 4">
            <a:extLst>
              <a:ext uri="{63B3BB69-23CF-44E3-9099-C40C66FF867C}">
                <a14:compatExt xmlns:a14="http://schemas.microsoft.com/office/drawing/2010/main" xmlns="" spid="_x0000_s1028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4775" y="3478213"/>
            <a:ext cx="914400" cy="685800"/>
          </a:xfrm>
          <a:prstGeom prst="rect">
            <a:avLst/>
          </a:prstGeom>
        </p:spPr>
      </p:pic>
      <p:pic>
        <p:nvPicPr>
          <p:cNvPr id="11" name="Object 4">
            <a:extLst>
              <a:ext uri="{63B3BB69-23CF-44E3-9099-C40C66FF867C}">
                <a14:compatExt xmlns:a14="http://schemas.microsoft.com/office/drawing/2010/main" xmlns="" spid="_x0000_s1028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74775" y="3594100"/>
            <a:ext cx="914400" cy="685800"/>
          </a:xfrm>
          <a:prstGeom prst="rect">
            <a:avLst/>
          </a:prstGeom>
        </p:spPr>
      </p:pic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23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562600" y="854120"/>
            <a:ext cx="1574935" cy="2286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29200" y="1189062"/>
            <a:ext cx="2590800" cy="914652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7633648" y="1189061"/>
            <a:ext cx="1319852" cy="914653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7696200" y="854119"/>
            <a:ext cx="1227418" cy="22860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Comments</a:t>
            </a:r>
            <a:endParaRPr lang="en-US" dirty="0"/>
          </a:p>
        </p:txBody>
      </p:sp>
      <p:grpSp>
        <p:nvGrpSpPr>
          <p:cNvPr id="4" name="Group 55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5" name="Group 56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72" name="Pentagon 7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6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6" name="Group 5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70" name="Chevron 6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9" name="Group 5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63" name="Chevron 6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10" name="Group 5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61" name="Chevron 6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  <p:sp>
        <p:nvSpPr>
          <p:cNvPr id="66" name="Rectangle 65"/>
          <p:cNvSpPr/>
          <p:nvPr/>
        </p:nvSpPr>
        <p:spPr>
          <a:xfrm>
            <a:off x="358810" y="2103712"/>
            <a:ext cx="2384389" cy="3001687"/>
          </a:xfrm>
          <a:prstGeom prst="rect">
            <a:avLst/>
          </a:prstGeom>
          <a:noFill/>
          <a:ln w="762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990600" y="1692826"/>
            <a:ext cx="1143000" cy="2286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Standards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487502" y="3632201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 smtClean="0"/>
              <a:t>Note: </a:t>
            </a:r>
            <a:r>
              <a:rPr lang="en-US" sz="1400" dirty="0" smtClean="0"/>
              <a:t> Draft UCR Crosswalk template for the Data Provenance initiative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771969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HITSC Evaluation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After the standards are mapped to the Use Case Requirements in the UCR-Standards Mapping, any conflicting standards resulting from the UCR-Standards Mapping are then evaluated in the HITSC Evaluation</a:t>
            </a:r>
          </a:p>
          <a:p>
            <a:pPr marL="285750" indent="-285750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HITSC Evaluation spreadsheet is used to evaluate the conflicting standards  (mapped to the Use Case Requirements) against the HITSC criteria</a:t>
            </a:r>
          </a:p>
          <a:p>
            <a:pPr marL="685800" lvl="1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Three categories of criteria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Maturity of Specification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Adoptability of Standard</a:t>
            </a:r>
          </a:p>
          <a:p>
            <a:pPr marL="1200150" lvl="2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Framework Specific (including Meaningful Use criteria)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Community members fill out the evaluation individually offline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685800" lvl="1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S&amp;I support staff reconciles results into one master copy</a:t>
            </a:r>
          </a:p>
          <a:p>
            <a:pPr marL="285750" indent="-285750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Working sessions are held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review discrepancies and come to one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consensus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8610600" y="6569075"/>
            <a:ext cx="5334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algn="r"/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 algn="r"/>
              <a:t>24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304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HITSC Criteria Overview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8630594"/>
              </p:ext>
            </p:extLst>
          </p:nvPr>
        </p:nvGraphicFramePr>
        <p:xfrm>
          <a:off x="4953000" y="1219200"/>
          <a:ext cx="4114800" cy="296822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19200"/>
                <a:gridCol w="2895600"/>
              </a:tblGrid>
              <a:tr h="346941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Maturity</a:t>
                      </a:r>
                      <a:r>
                        <a:rPr lang="en-US" sz="1400" b="1" u="none" baseline="0" dirty="0" smtClean="0"/>
                        <a:t> Criteria</a:t>
                      </a:r>
                      <a:endParaRPr lang="en-US" sz="14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606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Maturity of Specification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Breadth of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Stability</a:t>
                      </a:r>
                      <a:endParaRPr lang="en-US" sz="110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Adoption of Selection</a:t>
                      </a:r>
                      <a:endParaRPr lang="en-US" sz="1100" dirty="0"/>
                    </a:p>
                  </a:txBody>
                  <a:tcPr/>
                </a:tc>
              </a:tr>
              <a:tr h="97118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Maturity of Underlying Technology Components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Breadth of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Stability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Adoption of Technology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Platform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Maturity of the Technology within its Life Cycle</a:t>
                      </a:r>
                      <a:endParaRPr lang="en-US" sz="1100" dirty="0"/>
                    </a:p>
                  </a:txBody>
                  <a:tcPr/>
                </a:tc>
              </a:tr>
              <a:tr h="82281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Market Adoption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Installed Health Care User Base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Installed User Base Outside</a:t>
                      </a:r>
                      <a:r>
                        <a:rPr lang="en-US" sz="1100" baseline="0" dirty="0" smtClean="0"/>
                        <a:t> Health Care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Interoperable Implementations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Future Projections and Anticipated Support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Investment in User Training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4512662"/>
              </p:ext>
            </p:extLst>
          </p:nvPr>
        </p:nvGraphicFramePr>
        <p:xfrm>
          <a:off x="76200" y="1219200"/>
          <a:ext cx="4800600" cy="56083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48580"/>
                <a:gridCol w="3252020"/>
              </a:tblGrid>
              <a:tr h="265043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Adoptability Criteria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189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Ease of Implementation and Deployment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Availability</a:t>
                      </a:r>
                      <a:r>
                        <a:rPr lang="en-US" sz="1100" baseline="0" dirty="0" smtClean="0"/>
                        <a:t> of Off-the-Shelf Infrastructure to Support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Specification Maturity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Quality and Clarity of Specifications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Ease of Use of Specification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Degree to which Specification uses Familiar Terms to Describe “Real-World” Concepts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Expected Total Costs of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Appropriate Optionality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Availability of Off-the-Shelf Infrastructure to Support Implementation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Standard as Success Factor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Conformance Criteria and Tests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Availability of Reference Implementations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Separation of Concerns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Runtime Decoupling</a:t>
                      </a:r>
                    </a:p>
                  </a:txBody>
                  <a:tcPr/>
                </a:tc>
              </a:tr>
              <a:tr h="80838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Intellectual Property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Openness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Affordability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Freedom from Patent Impediments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Licensing</a:t>
                      </a:r>
                      <a:r>
                        <a:rPr lang="en-US" sz="1100" baseline="0" dirty="0" smtClean="0"/>
                        <a:t> Permissiveness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Copyright Centralization</a:t>
                      </a:r>
                      <a:endParaRPr lang="en-US" sz="1100" dirty="0" smtClean="0"/>
                    </a:p>
                  </a:txBody>
                  <a:tcPr/>
                </a:tc>
              </a:tr>
              <a:tr h="139147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Ease of Operations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Comparison of Targeted Scale of Deployment to Actual Scale</a:t>
                      </a:r>
                      <a:r>
                        <a:rPr lang="en-US" sz="1100" baseline="0" dirty="0" smtClean="0"/>
                        <a:t> Deployed</a:t>
                      </a:r>
                      <a:endParaRPr lang="en-US" sz="11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Number</a:t>
                      </a:r>
                      <a:r>
                        <a:rPr lang="en-US" sz="1100" baseline="0" dirty="0" smtClean="0"/>
                        <a:t> of Operational Issues Identified in Deployment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Degree of Peer-Coordination of Technical Experts Needed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Operational Scalability (i.e.</a:t>
                      </a:r>
                      <a:r>
                        <a:rPr lang="en-US" sz="1100" baseline="0" dirty="0" smtClean="0"/>
                        <a:t> operational impact of adding a single node)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Fit to Purpose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7929942"/>
              </p:ext>
            </p:extLst>
          </p:nvPr>
        </p:nvGraphicFramePr>
        <p:xfrm>
          <a:off x="5181600" y="4267201"/>
          <a:ext cx="3657600" cy="1417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47800"/>
                <a:gridCol w="2209800"/>
              </a:tblGrid>
              <a:tr h="291781"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S&amp;I</a:t>
                      </a:r>
                      <a:r>
                        <a:rPr lang="en-US" sz="1400" baseline="0" dirty="0" smtClean="0"/>
                        <a:t> Criteria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3792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Regulatory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Meaningful</a:t>
                      </a:r>
                      <a:r>
                        <a:rPr lang="en-US" sz="1100" baseline="0" dirty="0" smtClean="0"/>
                        <a:t> Use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HIPAA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aseline="0" dirty="0" smtClean="0"/>
                        <a:t>Other Regulation</a:t>
                      </a:r>
                      <a:endParaRPr lang="en-US" sz="1100" dirty="0"/>
                    </a:p>
                  </a:txBody>
                  <a:tcPr/>
                </a:tc>
              </a:tr>
              <a:tr h="496027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Usage within S&amp;I Framework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Usage within S&amp;I Framework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19700" y="5715000"/>
            <a:ext cx="3581400" cy="10556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Note: </a:t>
            </a:r>
            <a:r>
              <a:rPr lang="en-US" sz="1400" dirty="0" smtClean="0"/>
              <a:t>HITSC Evaluation contains definitions for each criterion; Criteria can be deemed not applicable for the initiative and applicable criteria can be added</a:t>
            </a:r>
            <a:endParaRPr lang="en-US" sz="1400" dirty="0"/>
          </a:p>
        </p:txBody>
      </p:sp>
      <p:grpSp>
        <p:nvGrpSpPr>
          <p:cNvPr id="4" name="Group 8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8" name="Group 9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20" name="Pentagon 19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8" name="Chevron 17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10" name="Group 11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6" name="Chevron 15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11" name="Group 12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4" name="Chevron 13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5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  <p:sp>
        <p:nvSpPr>
          <p:cNvPr id="22" name="Slide Number Placeholder 4"/>
          <p:cNvSpPr txBox="1">
            <a:spLocks/>
          </p:cNvSpPr>
          <p:nvPr/>
        </p:nvSpPr>
        <p:spPr bwMode="auto">
          <a:xfrm>
            <a:off x="8725469" y="6550783"/>
            <a:ext cx="5334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25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280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02" t="30589" r="29208" b="23065"/>
          <a:stretch/>
        </p:blipFill>
        <p:spPr bwMode="auto">
          <a:xfrm>
            <a:off x="236811" y="1466944"/>
            <a:ext cx="8746578" cy="330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ounded Rectangle 31"/>
          <p:cNvSpPr/>
          <p:nvPr/>
        </p:nvSpPr>
        <p:spPr>
          <a:xfrm>
            <a:off x="234820" y="1447800"/>
            <a:ext cx="8718679" cy="3341684"/>
          </a:xfrm>
          <a:prstGeom prst="roundRect">
            <a:avLst>
              <a:gd name="adj" fmla="val 1799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674046" y="2602524"/>
            <a:ext cx="364554" cy="1131276"/>
          </a:xfrm>
          <a:prstGeom prst="round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457200" y="2209800"/>
            <a:ext cx="2726720" cy="2579683"/>
          </a:xfrm>
          <a:prstGeom prst="roundRect">
            <a:avLst>
              <a:gd name="adj" fmla="val 7544"/>
            </a:avLst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HITSC Evaluation</a:t>
            </a:r>
            <a:endParaRPr lang="en-US" dirty="0"/>
          </a:p>
        </p:txBody>
      </p:sp>
      <p:sp>
        <p:nvSpPr>
          <p:cNvPr id="22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26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953000"/>
            <a:ext cx="83058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F7F7F"/>
                </a:solidFill>
                <a:ea typeface="ＭＳ Ｐゴシック" charset="0"/>
                <a:cs typeface="Arial"/>
              </a:rPr>
              <a:t>Using formula-driven tools, each standard is given a rating of High, Medium, or Low against the criteria and a weight to determine the overall rating of the standard</a:t>
            </a:r>
            <a:r>
              <a:rPr lang="en-US" b="1" dirty="0" smtClean="0">
                <a:solidFill>
                  <a:srgbClr val="7F7F7F"/>
                </a:solidFill>
                <a:ea typeface="ＭＳ Ｐゴシック" charset="0"/>
                <a:cs typeface="Arial"/>
              </a:rPr>
              <a:t>. All ratings are then compared within each category and if the rating is above a certain point determined by SMEs, the standards are then leveraged in the next stage of Harmonization</a:t>
            </a:r>
            <a:endParaRPr lang="en-US" b="1" dirty="0">
              <a:solidFill>
                <a:srgbClr val="7F7F7F"/>
              </a:solidFill>
              <a:ea typeface="ＭＳ Ｐゴシック" charset="0"/>
              <a:cs typeface="Arial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3" name="Group 2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5" name="Pentagon 34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4" name="Group 24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3" name="Chevron 32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5" name="Group 25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0" name="Chevron 29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6" name="Group 26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28" name="Chevron 27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5775908" y="533400"/>
            <a:ext cx="3300066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u="sng" dirty="0" smtClean="0"/>
              <a:t>Note: </a:t>
            </a:r>
            <a:r>
              <a:rPr lang="en-US" sz="1400" dirty="0" smtClean="0"/>
              <a:t> Example HISTC Analysis template from PDMP &amp; HITI initiative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686640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Solution Planning/ IG Design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Harmonized IG Development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27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0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1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2" name="Pentagon 4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33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9" name="Group 34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6" name="Chevron 35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903448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Planning/ IG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93982"/>
            <a:ext cx="4038600" cy="5113179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list of standards that result from the UCR-Standards Mapping are then used in the final Solution Plan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Community Input is recorded from initiative community members as well as collaboration with SWGs</a:t>
            </a: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Formal Consensus Process is coordinated</a:t>
            </a:r>
          </a:p>
          <a:p>
            <a:endParaRPr lang="en-US" dirty="0"/>
          </a:p>
        </p:txBody>
      </p:sp>
      <p:grpSp>
        <p:nvGrpSpPr>
          <p:cNvPr id="4" name="Group 9"/>
          <p:cNvGrpSpPr/>
          <p:nvPr/>
        </p:nvGrpSpPr>
        <p:grpSpPr>
          <a:xfrm>
            <a:off x="7486966" y="2663491"/>
            <a:ext cx="1504952" cy="761998"/>
            <a:chOff x="71434" y="1752602"/>
            <a:chExt cx="1504952" cy="761998"/>
          </a:xfrm>
        </p:grpSpPr>
        <p:grpSp>
          <p:nvGrpSpPr>
            <p:cNvPr id="5" name="Group 10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6" name="Group 12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0" name="Flowchart: Delay 19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Smiley Face 20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13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18" name="Flowchart: Delay 17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Smiley Face 18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4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6" name="Flowchart: Delay 15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Smiley Face 16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" name="Rounded Rectangle 11"/>
            <p:cNvSpPr/>
            <p:nvPr/>
          </p:nvSpPr>
          <p:spPr>
            <a:xfrm>
              <a:off x="71434" y="2343150"/>
              <a:ext cx="1504952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Community members</a:t>
              </a:r>
              <a:endParaRPr lang="en-US" sz="1000" dirty="0"/>
            </a:p>
          </p:txBody>
        </p:sp>
      </p:grpSp>
      <p:grpSp>
        <p:nvGrpSpPr>
          <p:cNvPr id="9" name="Group 21"/>
          <p:cNvGrpSpPr/>
          <p:nvPr/>
        </p:nvGrpSpPr>
        <p:grpSpPr>
          <a:xfrm>
            <a:off x="4541918" y="1295400"/>
            <a:ext cx="1353229" cy="894343"/>
            <a:chOff x="137772" y="2471737"/>
            <a:chExt cx="1353229" cy="894343"/>
          </a:xfrm>
        </p:grpSpPr>
        <p:grpSp>
          <p:nvGrpSpPr>
            <p:cNvPr id="10" name="Group 22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List of Standards for Solution Planning</a:t>
              </a:r>
              <a:endParaRPr lang="en-US" sz="1000" dirty="0"/>
            </a:p>
          </p:txBody>
        </p:sp>
      </p:grpSp>
      <p:grpSp>
        <p:nvGrpSpPr>
          <p:cNvPr id="11" name="Group 51"/>
          <p:cNvGrpSpPr/>
          <p:nvPr/>
        </p:nvGrpSpPr>
        <p:grpSpPr>
          <a:xfrm>
            <a:off x="5059105" y="2237679"/>
            <a:ext cx="311828" cy="886521"/>
            <a:chOff x="4600574" y="2133600"/>
            <a:chExt cx="733425" cy="2127880"/>
          </a:xfrm>
        </p:grpSpPr>
        <p:sp>
          <p:nvSpPr>
            <p:cNvPr id="34" name="Notched Right Arrow 33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hevron 34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Chevron 35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00"/>
          <p:cNvGrpSpPr/>
          <p:nvPr/>
        </p:nvGrpSpPr>
        <p:grpSpPr>
          <a:xfrm>
            <a:off x="4514518" y="5105400"/>
            <a:ext cx="1429081" cy="866988"/>
            <a:chOff x="187675" y="2528673"/>
            <a:chExt cx="1238866" cy="866988"/>
          </a:xfrm>
        </p:grpSpPr>
        <p:sp>
          <p:nvSpPr>
            <p:cNvPr id="102" name="Rounded Rectangle 101"/>
            <p:cNvSpPr/>
            <p:nvPr/>
          </p:nvSpPr>
          <p:spPr>
            <a:xfrm>
              <a:off x="462839" y="2528673"/>
              <a:ext cx="722141" cy="451132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Results</a:t>
              </a:r>
              <a:endParaRPr lang="en-US" sz="1200" dirty="0"/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187675" y="3057524"/>
              <a:ext cx="1238866" cy="338137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Finish Solution Plan for use in IG</a:t>
              </a:r>
              <a:endParaRPr lang="en-US" sz="1000" dirty="0"/>
            </a:p>
          </p:txBody>
        </p:sp>
      </p:grpSp>
      <p:grpSp>
        <p:nvGrpSpPr>
          <p:cNvPr id="14" name="Group 110"/>
          <p:cNvGrpSpPr/>
          <p:nvPr/>
        </p:nvGrpSpPr>
        <p:grpSpPr>
          <a:xfrm>
            <a:off x="4572000" y="3281343"/>
            <a:ext cx="1304924" cy="779888"/>
            <a:chOff x="4668197" y="3584985"/>
            <a:chExt cx="1304924" cy="779888"/>
          </a:xfrm>
        </p:grpSpPr>
        <p:grpSp>
          <p:nvGrpSpPr>
            <p:cNvPr id="15" name="Group 103"/>
            <p:cNvGrpSpPr/>
            <p:nvPr/>
          </p:nvGrpSpPr>
          <p:grpSpPr>
            <a:xfrm>
              <a:off x="4668197" y="3584985"/>
              <a:ext cx="1304924" cy="779888"/>
              <a:chOff x="171448" y="2471737"/>
              <a:chExt cx="1304924" cy="779888"/>
            </a:xfrm>
          </p:grpSpPr>
          <p:grpSp>
            <p:nvGrpSpPr>
              <p:cNvPr id="22" name="Group 10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107" name="Rounded Rectangle 10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ounded Rectangle 108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6" name="Rounded Rectangle 105"/>
              <p:cNvSpPr/>
              <p:nvPr/>
            </p:nvSpPr>
            <p:spPr>
              <a:xfrm>
                <a:off x="171448" y="3057525"/>
                <a:ext cx="1304924" cy="1941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Solution Plan</a:t>
                </a:r>
                <a:endParaRPr lang="en-US" sz="1000" dirty="0"/>
              </a:p>
            </p:txBody>
          </p:sp>
        </p:grpSp>
        <p:sp>
          <p:nvSpPr>
            <p:cNvPr id="110" name="Rounded Rectangle 109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111"/>
          <p:cNvGrpSpPr/>
          <p:nvPr/>
        </p:nvGrpSpPr>
        <p:grpSpPr>
          <a:xfrm>
            <a:off x="5060520" y="4106216"/>
            <a:ext cx="316026" cy="970114"/>
            <a:chOff x="4600574" y="2133600"/>
            <a:chExt cx="733425" cy="2127880"/>
          </a:xfrm>
        </p:grpSpPr>
        <p:sp>
          <p:nvSpPr>
            <p:cNvPr id="113" name="Notched Right Arrow 112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Chevron 113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5" name="Chevron 114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Chevron 115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Chevron 116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81"/>
          <p:cNvGrpSpPr/>
          <p:nvPr/>
        </p:nvGrpSpPr>
        <p:grpSpPr>
          <a:xfrm>
            <a:off x="7803198" y="5559089"/>
            <a:ext cx="1188720" cy="765511"/>
            <a:chOff x="6248400" y="5120939"/>
            <a:chExt cx="1188720" cy="765511"/>
          </a:xfrm>
        </p:grpSpPr>
        <p:grpSp>
          <p:nvGrpSpPr>
            <p:cNvPr id="29" name="Group 82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121" name="Flowchart: Delay 120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Smiley Face 121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4" name="Rounded Rectangle 83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Support Team</a:t>
              </a:r>
              <a:endParaRPr lang="en-US" sz="1000" dirty="0"/>
            </a:p>
          </p:txBody>
        </p:sp>
        <p:grpSp>
          <p:nvGrpSpPr>
            <p:cNvPr id="30" name="Group 84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119" name="Flowchart: Delay 118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Smiley Face 119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8" name="Isosceles Triangle 107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28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4475217" y="3194685"/>
            <a:ext cx="1512663" cy="2901316"/>
          </a:xfrm>
          <a:prstGeom prst="roundRect">
            <a:avLst>
              <a:gd name="adj" fmla="val 4545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Rounded Rectangle 139"/>
          <p:cNvSpPr/>
          <p:nvPr/>
        </p:nvSpPr>
        <p:spPr>
          <a:xfrm>
            <a:off x="4343400" y="6172200"/>
            <a:ext cx="1828800" cy="54927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Solution Plan Documents</a:t>
            </a:r>
            <a:endParaRPr lang="en-US" dirty="0"/>
          </a:p>
        </p:txBody>
      </p:sp>
      <p:grpSp>
        <p:nvGrpSpPr>
          <p:cNvPr id="31" name="Group 3"/>
          <p:cNvGrpSpPr/>
          <p:nvPr/>
        </p:nvGrpSpPr>
        <p:grpSpPr>
          <a:xfrm>
            <a:off x="6324600" y="3478663"/>
            <a:ext cx="1977669" cy="1883650"/>
            <a:chOff x="5983459" y="2514600"/>
            <a:chExt cx="1977669" cy="1883650"/>
          </a:xfrm>
        </p:grpSpPr>
        <p:grpSp>
          <p:nvGrpSpPr>
            <p:cNvPr id="32" name="Group 75"/>
            <p:cNvGrpSpPr/>
            <p:nvPr/>
          </p:nvGrpSpPr>
          <p:grpSpPr>
            <a:xfrm>
              <a:off x="6212813" y="2809875"/>
              <a:ext cx="1748315" cy="1588375"/>
              <a:chOff x="6001081" y="4730034"/>
              <a:chExt cx="1748315" cy="1588375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001081" y="4730034"/>
                <a:ext cx="1748315" cy="1588375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3" name="Group 77"/>
              <p:cNvGrpSpPr/>
              <p:nvPr/>
            </p:nvGrpSpPr>
            <p:grpSpPr>
              <a:xfrm>
                <a:off x="6189068" y="4942316"/>
                <a:ext cx="1318037" cy="1168843"/>
                <a:chOff x="7713068" y="4789916"/>
                <a:chExt cx="1318037" cy="1168843"/>
              </a:xfrm>
            </p:grpSpPr>
            <p:sp>
              <p:nvSpPr>
                <p:cNvPr id="79" name="Rounded Rectangle 78"/>
                <p:cNvSpPr/>
                <p:nvPr/>
              </p:nvSpPr>
              <p:spPr>
                <a:xfrm>
                  <a:off x="7726181" y="4789916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Record Community input</a:t>
                  </a:r>
                  <a:endParaRPr lang="en-US" sz="1000" dirty="0"/>
                </a:p>
              </p:txBody>
            </p:sp>
            <p:sp>
              <p:nvSpPr>
                <p:cNvPr id="80" name="Rounded Rectangle 79"/>
                <p:cNvSpPr/>
                <p:nvPr/>
              </p:nvSpPr>
              <p:spPr>
                <a:xfrm>
                  <a:off x="7713068" y="5197859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Collaborate with SWG’s</a:t>
                  </a:r>
                  <a:endParaRPr lang="en-US" sz="1000" dirty="0"/>
                </a:p>
              </p:txBody>
            </p:sp>
            <p:sp>
              <p:nvSpPr>
                <p:cNvPr id="81" name="Rounded Rectangle 80"/>
                <p:cNvSpPr/>
                <p:nvPr/>
              </p:nvSpPr>
              <p:spPr>
                <a:xfrm>
                  <a:off x="7721099" y="5620622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Coordinate Formal Consensus Process</a:t>
                  </a:r>
                  <a:endParaRPr lang="en-US" sz="1000" dirty="0"/>
                </a:p>
              </p:txBody>
            </p:sp>
          </p:grpSp>
        </p:grpSp>
        <p:sp>
          <p:nvSpPr>
            <p:cNvPr id="75" name="Rounded Rectangle 74"/>
            <p:cNvSpPr/>
            <p:nvPr/>
          </p:nvSpPr>
          <p:spPr>
            <a:xfrm>
              <a:off x="5983459" y="2514600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Actions</a:t>
              </a:r>
              <a:endParaRPr lang="en-US" sz="1200" dirty="0"/>
            </a:p>
          </p:txBody>
        </p:sp>
      </p:grpSp>
      <p:sp>
        <p:nvSpPr>
          <p:cNvPr id="126" name="Left-Right-Up Arrow 125"/>
          <p:cNvSpPr/>
          <p:nvPr/>
        </p:nvSpPr>
        <p:spPr>
          <a:xfrm rot="16200000">
            <a:off x="7719067" y="4309377"/>
            <a:ext cx="1751442" cy="440871"/>
          </a:xfrm>
          <a:prstGeom prst="leftRightUp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Bent Arrow 126"/>
          <p:cNvSpPr/>
          <p:nvPr/>
        </p:nvSpPr>
        <p:spPr>
          <a:xfrm flipH="1">
            <a:off x="6096000" y="3082587"/>
            <a:ext cx="1298402" cy="621642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122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39" name="Group 123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37" name="Pentagon 136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8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40" name="Group 12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35" name="Chevron 134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6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41" name="Group 12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33" name="Chevron 13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42" name="Group 12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31" name="Chevron 13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3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178696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Harmonization Overview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Standards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Solution Planning/ IG Development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solidFill>
                  <a:srgbClr val="025AA3"/>
                </a:solidFill>
              </a:rPr>
              <a:t>Harmonized IG Development</a:t>
            </a:r>
          </a:p>
          <a:p>
            <a:pPr marL="0" indent="0">
              <a:buNone/>
            </a:pP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29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5" name="Group 30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1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2" name="Pentagon 41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7" name="Group 32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0" name="Chevron 39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33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8" name="Chevron 37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9" name="Group 34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6" name="Chevron 35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246788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9925063"/>
              </p:ext>
            </p:extLst>
          </p:nvPr>
        </p:nvGraphicFramePr>
        <p:xfrm>
          <a:off x="457200" y="13716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Announcements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n-US" dirty="0" smtClean="0"/>
                        <a:t>Review of HL7 Activities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Review of HITSC</a:t>
                      </a:r>
                      <a:r>
                        <a:rPr lang="en-US" baseline="0" dirty="0" smtClean="0"/>
                        <a:t> Recommendations for DPROV Initiative and Next Steps for the Initiative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S&amp;I Harmonization Process</a:t>
                      </a:r>
                      <a:r>
                        <a:rPr lang="en-US" baseline="0" dirty="0" smtClean="0"/>
                        <a:t> Review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Tentative Timeline and 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minutes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7845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Development Process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6917189" y="2076560"/>
            <a:ext cx="1504952" cy="847916"/>
            <a:chOff x="71434" y="1752602"/>
            <a:chExt cx="1504952" cy="847916"/>
          </a:xfrm>
        </p:grpSpPr>
        <p:grpSp>
          <p:nvGrpSpPr>
            <p:cNvPr id="5" name="Group 13"/>
            <p:cNvGrpSpPr/>
            <p:nvPr/>
          </p:nvGrpSpPr>
          <p:grpSpPr>
            <a:xfrm>
              <a:off x="228600" y="1752602"/>
              <a:ext cx="1233486" cy="533398"/>
              <a:chOff x="2476502" y="4876798"/>
              <a:chExt cx="1233486" cy="533398"/>
            </a:xfrm>
          </p:grpSpPr>
          <p:grpSp>
            <p:nvGrpSpPr>
              <p:cNvPr id="6" name="Group 15"/>
              <p:cNvGrpSpPr/>
              <p:nvPr/>
            </p:nvGrpSpPr>
            <p:grpSpPr>
              <a:xfrm>
                <a:off x="3024189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3" name="Flowchart: Delay 22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Smiley Face 23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" name="Group 16"/>
              <p:cNvGrpSpPr/>
              <p:nvPr/>
            </p:nvGrpSpPr>
            <p:grpSpPr>
              <a:xfrm>
                <a:off x="2476502" y="4876798"/>
                <a:ext cx="685799" cy="495301"/>
                <a:chOff x="2690813" y="4686299"/>
                <a:chExt cx="685799" cy="495301"/>
              </a:xfrm>
            </p:grpSpPr>
            <p:sp>
              <p:nvSpPr>
                <p:cNvPr id="21" name="Flowchart: Delay 20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Smiley Face 21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7"/>
              <p:cNvGrpSpPr/>
              <p:nvPr/>
            </p:nvGrpSpPr>
            <p:grpSpPr>
              <a:xfrm>
                <a:off x="2728913" y="4914895"/>
                <a:ext cx="685799" cy="495301"/>
                <a:chOff x="2690813" y="4686299"/>
                <a:chExt cx="685799" cy="495301"/>
              </a:xfrm>
            </p:grpSpPr>
            <p:sp>
              <p:nvSpPr>
                <p:cNvPr id="19" name="Flowchart: Delay 18"/>
                <p:cNvSpPr/>
                <p:nvPr/>
              </p:nvSpPr>
              <p:spPr>
                <a:xfrm rot="16200000">
                  <a:off x="2938463" y="4743451"/>
                  <a:ext cx="190499" cy="685799"/>
                </a:xfrm>
                <a:prstGeom prst="flowChartDelay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Smiley Face 19"/>
                <p:cNvSpPr/>
                <p:nvPr/>
              </p:nvSpPr>
              <p:spPr>
                <a:xfrm>
                  <a:off x="2824164" y="4686299"/>
                  <a:ext cx="400050" cy="380999"/>
                </a:xfrm>
                <a:prstGeom prst="smileyFace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5" name="Rounded Rectangle 14"/>
            <p:cNvSpPr/>
            <p:nvPr/>
          </p:nvSpPr>
          <p:spPr>
            <a:xfrm>
              <a:off x="71434" y="2343149"/>
              <a:ext cx="1504952" cy="25736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Input from Community members</a:t>
              </a:r>
              <a:endParaRPr lang="en-US" sz="1000" dirty="0"/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1371600" y="1676400"/>
            <a:ext cx="1353229" cy="894343"/>
            <a:chOff x="137772" y="2471737"/>
            <a:chExt cx="1353229" cy="894343"/>
          </a:xfrm>
        </p:grpSpPr>
        <p:grpSp>
          <p:nvGrpSpPr>
            <p:cNvPr id="10" name="Group 25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Rounded Rectangle 26"/>
            <p:cNvSpPr/>
            <p:nvPr/>
          </p:nvSpPr>
          <p:spPr>
            <a:xfrm>
              <a:off x="137772" y="3056198"/>
              <a:ext cx="1353229" cy="309882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Finalized Standards from Solution Plan</a:t>
              </a:r>
              <a:endParaRPr lang="en-US" sz="1000" dirty="0"/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3724276" y="1676400"/>
            <a:ext cx="1304924" cy="920532"/>
            <a:chOff x="171448" y="2471737"/>
            <a:chExt cx="1304924" cy="920532"/>
          </a:xfrm>
        </p:grpSpPr>
        <p:grpSp>
          <p:nvGrpSpPr>
            <p:cNvPr id="12" name="Group 31"/>
            <p:cNvGrpSpPr/>
            <p:nvPr/>
          </p:nvGrpSpPr>
          <p:grpSpPr>
            <a:xfrm>
              <a:off x="585787" y="2471737"/>
              <a:ext cx="457200" cy="542925"/>
              <a:chOff x="609600" y="2362200"/>
              <a:chExt cx="457200" cy="542925"/>
            </a:xfrm>
          </p:grpSpPr>
          <p:sp>
            <p:nvSpPr>
              <p:cNvPr id="34" name="Rounded Rectangle 33"/>
              <p:cNvSpPr/>
              <p:nvPr/>
            </p:nvSpPr>
            <p:spPr>
              <a:xfrm>
                <a:off x="762000" y="23622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609600" y="2438400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685800" y="2524125"/>
                <a:ext cx="304800" cy="381000"/>
              </a:xfrm>
              <a:prstGeom prst="round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ounded Rectangle 32"/>
            <p:cNvSpPr/>
            <p:nvPr/>
          </p:nvSpPr>
          <p:spPr>
            <a:xfrm>
              <a:off x="171448" y="3057525"/>
              <a:ext cx="1304924" cy="334744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Creation of Schemas</a:t>
              </a:r>
              <a:endParaRPr lang="en-US" sz="1000" dirty="0"/>
            </a:p>
          </p:txBody>
        </p:sp>
      </p:grpSp>
      <p:grpSp>
        <p:nvGrpSpPr>
          <p:cNvPr id="13" name="Group 2"/>
          <p:cNvGrpSpPr/>
          <p:nvPr/>
        </p:nvGrpSpPr>
        <p:grpSpPr>
          <a:xfrm>
            <a:off x="4821411" y="2896833"/>
            <a:ext cx="1884189" cy="1447800"/>
            <a:chOff x="4078459" y="4876800"/>
            <a:chExt cx="1884189" cy="1447800"/>
          </a:xfrm>
        </p:grpSpPr>
        <p:grpSp>
          <p:nvGrpSpPr>
            <p:cNvPr id="14" name="Group 62"/>
            <p:cNvGrpSpPr/>
            <p:nvPr/>
          </p:nvGrpSpPr>
          <p:grpSpPr>
            <a:xfrm>
              <a:off x="4329039" y="5181600"/>
              <a:ext cx="1633609" cy="1143000"/>
              <a:chOff x="6001081" y="4581999"/>
              <a:chExt cx="1633609" cy="1143000"/>
            </a:xfrm>
          </p:grpSpPr>
          <p:sp>
            <p:nvSpPr>
              <p:cNvPr id="64" name="Rounded Rectangle 63"/>
              <p:cNvSpPr/>
              <p:nvPr/>
            </p:nvSpPr>
            <p:spPr>
              <a:xfrm>
                <a:off x="6001081" y="4581999"/>
                <a:ext cx="1633609" cy="11430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64"/>
              <p:cNvGrpSpPr/>
              <p:nvPr/>
            </p:nvGrpSpPr>
            <p:grpSpPr>
              <a:xfrm>
                <a:off x="6167842" y="4810599"/>
                <a:ext cx="1318037" cy="746080"/>
                <a:chOff x="7691842" y="4658199"/>
                <a:chExt cx="1318037" cy="746080"/>
              </a:xfrm>
            </p:grpSpPr>
            <p:sp>
              <p:nvSpPr>
                <p:cNvPr id="66" name="Rounded Rectangle 65"/>
                <p:cNvSpPr/>
                <p:nvPr/>
              </p:nvSpPr>
              <p:spPr>
                <a:xfrm>
                  <a:off x="7704955" y="4658199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Incorporate Community input</a:t>
                  </a:r>
                  <a:endParaRPr lang="en-US" sz="1000" dirty="0"/>
                </a:p>
              </p:txBody>
            </p:sp>
            <p:sp>
              <p:nvSpPr>
                <p:cNvPr id="67" name="Rounded Rectangle 66"/>
                <p:cNvSpPr/>
                <p:nvPr/>
              </p:nvSpPr>
              <p:spPr>
                <a:xfrm>
                  <a:off x="7691842" y="5066142"/>
                  <a:ext cx="1304924" cy="338137"/>
                </a:xfrm>
                <a:prstGeom prst="round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/>
                    <a:t>Hold additional Working Sessions</a:t>
                  </a:r>
                  <a:endParaRPr lang="en-US" sz="1000" dirty="0"/>
                </a:p>
              </p:txBody>
            </p:sp>
          </p:grpSp>
        </p:grpSp>
        <p:sp>
          <p:nvSpPr>
            <p:cNvPr id="62" name="Rounded Rectangle 61"/>
            <p:cNvSpPr/>
            <p:nvPr/>
          </p:nvSpPr>
          <p:spPr>
            <a:xfrm>
              <a:off x="4078459" y="4876800"/>
              <a:ext cx="722141" cy="45113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Actions</a:t>
              </a:r>
              <a:endParaRPr lang="en-US" sz="1200" dirty="0"/>
            </a:p>
          </p:txBody>
        </p:sp>
      </p:grpSp>
      <p:grpSp>
        <p:nvGrpSpPr>
          <p:cNvPr id="17" name="Group 71"/>
          <p:cNvGrpSpPr/>
          <p:nvPr/>
        </p:nvGrpSpPr>
        <p:grpSpPr>
          <a:xfrm>
            <a:off x="2293588" y="4191000"/>
            <a:ext cx="1592612" cy="1172115"/>
            <a:chOff x="4668197" y="3584985"/>
            <a:chExt cx="1304924" cy="920532"/>
          </a:xfrm>
        </p:grpSpPr>
        <p:grpSp>
          <p:nvGrpSpPr>
            <p:cNvPr id="18" name="Group 72"/>
            <p:cNvGrpSpPr/>
            <p:nvPr/>
          </p:nvGrpSpPr>
          <p:grpSpPr>
            <a:xfrm>
              <a:off x="4668197" y="3584985"/>
              <a:ext cx="1304924" cy="920532"/>
              <a:chOff x="171448" y="2471737"/>
              <a:chExt cx="1304924" cy="920532"/>
            </a:xfrm>
          </p:grpSpPr>
          <p:grpSp>
            <p:nvGrpSpPr>
              <p:cNvPr id="25" name="Group 74"/>
              <p:cNvGrpSpPr/>
              <p:nvPr/>
            </p:nvGrpSpPr>
            <p:grpSpPr>
              <a:xfrm>
                <a:off x="585787" y="2471737"/>
                <a:ext cx="457200" cy="453615"/>
                <a:chOff x="609600" y="2362200"/>
                <a:chExt cx="457200" cy="453615"/>
              </a:xfrm>
            </p:grpSpPr>
            <p:sp>
              <p:nvSpPr>
                <p:cNvPr id="77" name="Rounded Rectangle 76"/>
                <p:cNvSpPr/>
                <p:nvPr/>
              </p:nvSpPr>
              <p:spPr>
                <a:xfrm>
                  <a:off x="762000" y="2362200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ounded Rectangle 77"/>
                <p:cNvSpPr/>
                <p:nvPr/>
              </p:nvSpPr>
              <p:spPr>
                <a:xfrm>
                  <a:off x="609600" y="2434815"/>
                  <a:ext cx="304800" cy="381000"/>
                </a:xfrm>
                <a:prstGeom prst="roundRect">
                  <a:avLst/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6" name="Rounded Rectangle 75"/>
              <p:cNvSpPr/>
              <p:nvPr/>
            </p:nvSpPr>
            <p:spPr>
              <a:xfrm>
                <a:off x="171448" y="3057525"/>
                <a:ext cx="1304924" cy="334744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Implementation Guide</a:t>
                </a:r>
                <a:endParaRPr lang="en-US" sz="1400" dirty="0"/>
              </a:p>
            </p:txBody>
          </p:sp>
        </p:grpSp>
        <p:sp>
          <p:nvSpPr>
            <p:cNvPr id="74" name="Rounded Rectangle 73"/>
            <p:cNvSpPr/>
            <p:nvPr/>
          </p:nvSpPr>
          <p:spPr>
            <a:xfrm>
              <a:off x="5149331" y="3733800"/>
              <a:ext cx="304800" cy="381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78"/>
          <p:cNvGrpSpPr/>
          <p:nvPr/>
        </p:nvGrpSpPr>
        <p:grpSpPr>
          <a:xfrm rot="16200000">
            <a:off x="3047869" y="1553897"/>
            <a:ext cx="316026" cy="970114"/>
            <a:chOff x="4600574" y="2133600"/>
            <a:chExt cx="733425" cy="2127880"/>
          </a:xfrm>
        </p:grpSpPr>
        <p:sp>
          <p:nvSpPr>
            <p:cNvPr id="80" name="Notched Right Arrow 79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hevron 80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" name="Chevron 81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3" name="Chevron 82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4" name="Chevron 83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84"/>
          <p:cNvGrpSpPr/>
          <p:nvPr/>
        </p:nvGrpSpPr>
        <p:grpSpPr>
          <a:xfrm>
            <a:off x="7075305" y="4212935"/>
            <a:ext cx="1188720" cy="765511"/>
            <a:chOff x="6248400" y="5120939"/>
            <a:chExt cx="1188720" cy="765511"/>
          </a:xfrm>
        </p:grpSpPr>
        <p:grpSp>
          <p:nvGrpSpPr>
            <p:cNvPr id="32" name="Group 85"/>
            <p:cNvGrpSpPr/>
            <p:nvPr/>
          </p:nvGrpSpPr>
          <p:grpSpPr>
            <a:xfrm>
              <a:off x="6330448" y="5120939"/>
              <a:ext cx="685799" cy="495301"/>
              <a:chOff x="2690813" y="4686299"/>
              <a:chExt cx="685799" cy="495301"/>
            </a:xfrm>
          </p:grpSpPr>
          <p:sp>
            <p:nvSpPr>
              <p:cNvPr id="92" name="Flowchart: Delay 91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Smiley Face 92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" name="Rounded Rectangle 86"/>
            <p:cNvSpPr/>
            <p:nvPr/>
          </p:nvSpPr>
          <p:spPr>
            <a:xfrm>
              <a:off x="6248400" y="5715000"/>
              <a:ext cx="1188720" cy="17145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 smtClean="0"/>
                <a:t>SupportTeam</a:t>
              </a:r>
              <a:endParaRPr lang="en-US" sz="1000" dirty="0"/>
            </a:p>
          </p:txBody>
        </p:sp>
        <p:grpSp>
          <p:nvGrpSpPr>
            <p:cNvPr id="37" name="Group 87"/>
            <p:cNvGrpSpPr/>
            <p:nvPr/>
          </p:nvGrpSpPr>
          <p:grpSpPr>
            <a:xfrm>
              <a:off x="6625724" y="5161381"/>
              <a:ext cx="685799" cy="495301"/>
              <a:chOff x="2690813" y="4686299"/>
              <a:chExt cx="685799" cy="495301"/>
            </a:xfrm>
          </p:grpSpPr>
          <p:sp>
            <p:nvSpPr>
              <p:cNvPr id="90" name="Flowchart: Delay 89"/>
              <p:cNvSpPr/>
              <p:nvPr/>
            </p:nvSpPr>
            <p:spPr>
              <a:xfrm rot="16200000">
                <a:off x="2938463" y="4743451"/>
                <a:ext cx="190499" cy="685799"/>
              </a:xfrm>
              <a:prstGeom prst="flowChartDelay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Smiley Face 90"/>
              <p:cNvSpPr/>
              <p:nvPr/>
            </p:nvSpPr>
            <p:spPr>
              <a:xfrm>
                <a:off x="2824164" y="4686299"/>
                <a:ext cx="400050" cy="380999"/>
              </a:xfrm>
              <a:prstGeom prst="smileyFac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Isosceles Triangle 88"/>
            <p:cNvSpPr/>
            <p:nvPr/>
          </p:nvSpPr>
          <p:spPr>
            <a:xfrm>
              <a:off x="6910888" y="5578143"/>
              <a:ext cx="99512" cy="94082"/>
            </a:xfrm>
            <a:prstGeom prst="triangle">
              <a:avLst/>
            </a:prstGeom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98"/>
          <p:cNvGrpSpPr/>
          <p:nvPr/>
        </p:nvGrpSpPr>
        <p:grpSpPr>
          <a:xfrm>
            <a:off x="2890259" y="2984082"/>
            <a:ext cx="316026" cy="970114"/>
            <a:chOff x="4600574" y="2133600"/>
            <a:chExt cx="733425" cy="2127880"/>
          </a:xfrm>
        </p:grpSpPr>
        <p:sp>
          <p:nvSpPr>
            <p:cNvPr id="100" name="Notched Right Arrow 99"/>
            <p:cNvSpPr/>
            <p:nvPr/>
          </p:nvSpPr>
          <p:spPr>
            <a:xfrm rot="5400000">
              <a:off x="4546676" y="3474156"/>
              <a:ext cx="841222" cy="733425"/>
            </a:xfrm>
            <a:prstGeom prst="notchedRightArrow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Chevron 100"/>
            <p:cNvSpPr/>
            <p:nvPr/>
          </p:nvSpPr>
          <p:spPr>
            <a:xfrm rot="5400000">
              <a:off x="4783930" y="3203565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Chevron 101"/>
            <p:cNvSpPr/>
            <p:nvPr/>
          </p:nvSpPr>
          <p:spPr>
            <a:xfrm rot="5400000">
              <a:off x="4783930" y="2945992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3" name="Chevron 102"/>
            <p:cNvSpPr/>
            <p:nvPr/>
          </p:nvSpPr>
          <p:spPr>
            <a:xfrm rot="5400000">
              <a:off x="4783929" y="26027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4" name="Chevron 103"/>
            <p:cNvSpPr/>
            <p:nvPr/>
          </p:nvSpPr>
          <p:spPr>
            <a:xfrm rot="5400000">
              <a:off x="4785352" y="2145508"/>
              <a:ext cx="366713" cy="342898"/>
            </a:xfrm>
            <a:prstGeom prst="chevron">
              <a:avLst/>
            </a:prstGeom>
            <a:gradFill flip="none" rotWithShape="1">
              <a:gsLst>
                <a:gs pos="0">
                  <a:schemeClr val="accent6">
                    <a:tint val="50000"/>
                    <a:satMod val="300000"/>
                  </a:schemeClr>
                </a:gs>
                <a:gs pos="35000">
                  <a:schemeClr val="accent6">
                    <a:tint val="37000"/>
                    <a:satMod val="300000"/>
                  </a:schemeClr>
                </a:gs>
                <a:gs pos="100000">
                  <a:schemeClr val="accent6">
                    <a:tint val="15000"/>
                    <a:satMod val="350000"/>
                  </a:schemeClr>
                </a:gs>
              </a:gsLst>
              <a:lin ang="10800000" scaled="1"/>
              <a:tileRect/>
            </a:gra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27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30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111" name="Left-Right-Up Arrow 110"/>
          <p:cNvSpPr/>
          <p:nvPr/>
        </p:nvSpPr>
        <p:spPr>
          <a:xfrm rot="16200000">
            <a:off x="6806499" y="3023302"/>
            <a:ext cx="1090536" cy="1139933"/>
          </a:xfrm>
          <a:prstGeom prst="leftRightUpArrow">
            <a:avLst>
              <a:gd name="adj1" fmla="val 11138"/>
              <a:gd name="adj2" fmla="val 14110"/>
              <a:gd name="adj3" fmla="val 1955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Bent Arrow 111"/>
          <p:cNvSpPr/>
          <p:nvPr/>
        </p:nvSpPr>
        <p:spPr>
          <a:xfrm flipH="1" flipV="1">
            <a:off x="4138615" y="4437856"/>
            <a:ext cx="1539786" cy="540590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43000" y="1447800"/>
            <a:ext cx="4039481" cy="1347991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93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40" name="Group 94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119" name="Pentagon 118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8" name="Pentagon 4"/>
              <p:cNvSpPr/>
              <p:nvPr/>
            </p:nvSpPr>
            <p:spPr>
              <a:xfrm>
                <a:off x="1785" y="1673621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41" name="Group 95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17" name="Chevron 116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8" name="Chevron 6"/>
              <p:cNvSpPr/>
              <p:nvPr/>
            </p:nvSpPr>
            <p:spPr>
              <a:xfrm>
                <a:off x="1556464" y="1673621"/>
                <a:ext cx="1422626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42" name="Group 96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15" name="Chevron 114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6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43" name="Group 97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13" name="Chevron 112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4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662346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Development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develop the IG template we use: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..and eventually iterative feedback from the initiative communities to understand what is best included in an IG document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31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447800" y="3173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SDO Examples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3220292" y="27167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SME Input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3838609" y="3505200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HITSP Outline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5430092" y="2792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 IG examples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133600" y="2030963"/>
            <a:ext cx="2077292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Previous S&amp;I IGs</a:t>
            </a:r>
            <a:endParaRPr lang="en-US" dirty="0"/>
          </a:p>
        </p:txBody>
      </p:sp>
      <p:grpSp>
        <p:nvGrpSpPr>
          <p:cNvPr id="4" name="Group 36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6" name="Group 37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48" name="Pentagon 47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9" name="Pentagon 4"/>
              <p:cNvSpPr/>
              <p:nvPr/>
            </p:nvSpPr>
            <p:spPr>
              <a:xfrm>
                <a:off x="1785" y="1673621"/>
                <a:ext cx="1612701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38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46" name="Chevron 45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Chevron 6"/>
              <p:cNvSpPr/>
              <p:nvPr/>
            </p:nvSpPr>
            <p:spPr>
              <a:xfrm>
                <a:off x="1793676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 Mapping</a:t>
                </a:r>
                <a:endParaRPr lang="en-US" sz="1200" b="1" kern="1200" dirty="0"/>
              </a:p>
            </p:txBody>
          </p:sp>
        </p:grpSp>
        <p:grpSp>
          <p:nvGrpSpPr>
            <p:cNvPr id="9" name="Group 39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44" name="Chevron 43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5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10" name="Group 40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42" name="Chevron 41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20482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IG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50837"/>
            <a:ext cx="8952586" cy="761999"/>
          </a:xfrm>
        </p:spPr>
        <p:txBody>
          <a:bodyPr>
            <a:no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Purpose: To provide implementation details to all implementers so that their system can be compliant to SDC Initiative. SDC will focus first on the SOAP/SAML IG for a quick-win and work on the REST/</a:t>
            </a:r>
            <a:r>
              <a:rPr lang="en-US" sz="1200" dirty="0" err="1" smtClean="0">
                <a:solidFill>
                  <a:schemeClr val="tx1"/>
                </a:solidFill>
              </a:rPr>
              <a:t>OAuth</a:t>
            </a:r>
            <a:r>
              <a:rPr lang="en-US" sz="1200" dirty="0" smtClean="0">
                <a:solidFill>
                  <a:schemeClr val="tx1"/>
                </a:solidFill>
              </a:rPr>
              <a:t> IG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in parallel where applicable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2094911"/>
            <a:ext cx="3574088" cy="2031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1.0	INTRODUCTION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1.1	Purpose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1.2	Approach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1.3	Intended Audience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1.4	Organization of This Guide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1.4.1	Conformance Verbs (Keywords)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1.4.2	Cardinality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1.4.3	Definition of Actors</a:t>
            </a:r>
            <a:endParaRPr lang="en-US" sz="1400" dirty="0">
              <a:effectLst/>
              <a:latin typeface="Times New Roman"/>
              <a:ea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96431" y="1991404"/>
            <a:ext cx="4932355" cy="483209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2.0	IMPLEMENTATION </a:t>
            </a:r>
            <a:r>
              <a:rPr lang="en-US" sz="1400" dirty="0">
                <a:latin typeface="Times New Roman"/>
                <a:ea typeface="Calibri"/>
              </a:rPr>
              <a:t>APPROACH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2.1	Solution Plan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2.2 	Pre-conditions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2.3</a:t>
            </a:r>
            <a:r>
              <a:rPr lang="en-US" sz="1400" dirty="0">
                <a:latin typeface="Times New Roman"/>
                <a:ea typeface="Calibri"/>
              </a:rPr>
              <a:t>	Common Data </a:t>
            </a:r>
            <a:r>
              <a:rPr lang="en-US" sz="1400" dirty="0" smtClean="0">
                <a:latin typeface="Times New Roman"/>
                <a:ea typeface="Calibri"/>
              </a:rPr>
              <a:t>Element (CDE) </a:t>
            </a:r>
            <a:r>
              <a:rPr lang="en-US" sz="1400" dirty="0">
                <a:latin typeface="Times New Roman"/>
                <a:ea typeface="Calibri"/>
              </a:rPr>
              <a:t>Definition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2.3.1</a:t>
            </a:r>
            <a:r>
              <a:rPr lang="en-US" sz="1400" dirty="0">
                <a:latin typeface="Times New Roman"/>
                <a:ea typeface="Calibri"/>
              </a:rPr>
              <a:t>	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Overview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2.3.2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Element Definition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2.3.3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Element Storage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 smtClean="0">
                <a:solidFill>
                  <a:srgbClr val="376092"/>
                </a:solidFill>
                <a:latin typeface="Times New Roman"/>
                <a:ea typeface="Calibri"/>
              </a:rPr>
              <a:t>2.3.4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	Version Control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2.4	Structure and Overview of MFI Form Model  Definition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2.3.1	Detail provided for each </a:t>
            </a:r>
            <a:r>
              <a:rPr lang="en-US" sz="1400" i="1" dirty="0" err="1">
                <a:solidFill>
                  <a:srgbClr val="376092"/>
                </a:solidFill>
                <a:latin typeface="Times New Roman"/>
                <a:ea typeface="Calibri"/>
              </a:rPr>
              <a:t>metaclass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 and attribute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2.3.2	Basic Types and Enumerations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2.3.3	Primary </a:t>
            </a:r>
            <a:r>
              <a:rPr lang="en-US" sz="1400" i="1" dirty="0" err="1">
                <a:solidFill>
                  <a:srgbClr val="376092"/>
                </a:solidFill>
                <a:latin typeface="Times New Roman"/>
                <a:ea typeface="Calibri"/>
              </a:rPr>
              <a:t>Metaclasses</a:t>
            </a: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 in MFI for Form registration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2.5</a:t>
            </a:r>
            <a:r>
              <a:rPr lang="en-US" sz="1400" dirty="0">
                <a:latin typeface="Times New Roman"/>
                <a:ea typeface="Calibri"/>
              </a:rPr>
              <a:t>	</a:t>
            </a:r>
            <a:r>
              <a:rPr lang="en-US" sz="1400" dirty="0" smtClean="0">
                <a:latin typeface="Times New Roman"/>
                <a:ea typeface="Calibri"/>
              </a:rPr>
              <a:t>Transaction </a:t>
            </a:r>
            <a:r>
              <a:rPr lang="en-US" sz="1400" dirty="0">
                <a:latin typeface="Times New Roman"/>
                <a:ea typeface="Calibri"/>
              </a:rPr>
              <a:t>Definition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2.4.1	Transport and Security Mechanism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2.4.2	Service Implementation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2.4.3	Authentication Mechanism</a:t>
            </a:r>
            <a:endParaRPr lang="en-US" sz="1400" dirty="0">
              <a:latin typeface="Times New Roman"/>
              <a:ea typeface="Calibri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2.4.4	XML-based Template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latin typeface="Times New Roman"/>
                <a:ea typeface="Calibri"/>
              </a:rPr>
              <a:t>2.6</a:t>
            </a:r>
            <a:r>
              <a:rPr lang="en-US" sz="1400" dirty="0">
                <a:latin typeface="Times New Roman"/>
                <a:ea typeface="Calibri"/>
              </a:rPr>
              <a:t>	Auto-population Definition</a:t>
            </a: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2.5.1	Overview</a:t>
            </a:r>
            <a:endParaRPr lang="en-US" sz="1400" dirty="0">
              <a:effectLst/>
              <a:latin typeface="Times New Roman"/>
              <a:ea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692" y="4581140"/>
            <a:ext cx="3474720" cy="20116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3.0	SUGGESTED ENHANCEMENTS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Times New Roman"/>
                <a:ea typeface="Calibri"/>
              </a:rPr>
              <a:t>4.0	APPENDICES</a:t>
            </a: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A: Definition of Acronyms and Key Terms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B: Conformance Statements List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C: Templates List</a:t>
            </a:r>
            <a:endParaRPr lang="en-US" sz="1400" dirty="0">
              <a:latin typeface="Times New Roman"/>
              <a:ea typeface="Calibri"/>
            </a:endParaRPr>
          </a:p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sz="1400" i="1" dirty="0">
                <a:solidFill>
                  <a:srgbClr val="376092"/>
                </a:solidFill>
                <a:latin typeface="Times New Roman"/>
                <a:ea typeface="Calibri"/>
              </a:rPr>
              <a:t>Appendix D: Specifications References</a:t>
            </a:r>
            <a:endParaRPr lang="en-US" sz="1400" dirty="0">
              <a:effectLst/>
              <a:latin typeface="Times New Roman"/>
              <a:ea typeface="Calibri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650288" y="2759823"/>
            <a:ext cx="44614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3580097" y="5328674"/>
            <a:ext cx="516333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28600" y="914400"/>
            <a:ext cx="8628308" cy="3048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/>
              <a:t>Example IG Table of Contents created by the Structured Data Capture Initiative</a:t>
            </a:r>
            <a:endParaRPr lang="en-US" sz="2000" b="1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32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11" name="Group 24"/>
          <p:cNvGrpSpPr/>
          <p:nvPr/>
        </p:nvGrpSpPr>
        <p:grpSpPr>
          <a:xfrm>
            <a:off x="1524000" y="30707"/>
            <a:ext cx="6270812" cy="274093"/>
            <a:chOff x="1525786" y="3070622"/>
            <a:chExt cx="6092428" cy="716756"/>
          </a:xfrm>
        </p:grpSpPr>
        <p:grpSp>
          <p:nvGrpSpPr>
            <p:cNvPr id="12" name="Group 25"/>
            <p:cNvGrpSpPr/>
            <p:nvPr/>
          </p:nvGrpSpPr>
          <p:grpSpPr>
            <a:xfrm>
              <a:off x="1525786" y="3070622"/>
              <a:ext cx="1791890" cy="716756"/>
              <a:chOff x="1785" y="1673621"/>
              <a:chExt cx="1791890" cy="716756"/>
            </a:xfrm>
          </p:grpSpPr>
          <p:sp>
            <p:nvSpPr>
              <p:cNvPr id="36" name="Pentagon 35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7" name="Pentagon 4"/>
              <p:cNvSpPr/>
              <p:nvPr/>
            </p:nvSpPr>
            <p:spPr>
              <a:xfrm>
                <a:off x="1785" y="1673621"/>
                <a:ext cx="1612701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13" name="Group 26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34" name="Chevron 33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5" name="Chevron 6"/>
              <p:cNvSpPr/>
              <p:nvPr/>
            </p:nvSpPr>
            <p:spPr>
              <a:xfrm>
                <a:off x="1793676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 Mapping</a:t>
                </a:r>
                <a:endParaRPr lang="en-US" sz="1200" b="1" kern="1200" dirty="0"/>
              </a:p>
            </p:txBody>
          </p:sp>
        </p:grpSp>
        <p:grpSp>
          <p:nvGrpSpPr>
            <p:cNvPr id="14" name="Group 27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32" name="Chevron 31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15" name="Group 28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30" name="Chevron 29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6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812426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3962399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Having performed this process on several initiatives the Harmonization process has proven to be successful in refining and narrowing down a broad list of standards to be implemented and ultimately piloted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100" dirty="0" smtClean="0"/>
              <a:t>The methodology is executed in the following stages: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This process can </a:t>
            </a:r>
            <a:r>
              <a:rPr lang="en-US" dirty="0"/>
              <a:t>and will be extended to new S&amp;I initiatives </a:t>
            </a:r>
            <a:r>
              <a:rPr lang="en-US" dirty="0" smtClean="0"/>
              <a:t>with </a:t>
            </a:r>
            <a:r>
              <a:rPr lang="en-US" dirty="0"/>
              <a:t>the use of existing templates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 bwMode="auto">
          <a:xfrm>
            <a:off x="8763000" y="6569075"/>
            <a:ext cx="381000" cy="288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fld id="{16CCD0EF-DACD-4A49-A2D8-0284D9C82626}" type="slidenum">
              <a:rPr lang="en-US" sz="1200" smtClean="0">
                <a:solidFill>
                  <a:prstClr val="black"/>
                </a:solidFill>
              </a:rPr>
              <a:pPr/>
              <a:t>33</a:t>
            </a:fld>
            <a:endParaRPr lang="en-US" sz="1200" dirty="0" smtClean="0">
              <a:solidFill>
                <a:prstClr val="black"/>
              </a:solidFill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1012353" y="3733799"/>
            <a:ext cx="6270812" cy="457201"/>
            <a:chOff x="1525786" y="3070622"/>
            <a:chExt cx="6092428" cy="716758"/>
          </a:xfrm>
        </p:grpSpPr>
        <p:grpSp>
          <p:nvGrpSpPr>
            <p:cNvPr id="6" name="Group 6"/>
            <p:cNvGrpSpPr/>
            <p:nvPr/>
          </p:nvGrpSpPr>
          <p:grpSpPr>
            <a:xfrm>
              <a:off x="1525786" y="3070622"/>
              <a:ext cx="1791890" cy="716758"/>
              <a:chOff x="1785" y="1673621"/>
              <a:chExt cx="1791890" cy="716758"/>
            </a:xfrm>
          </p:grpSpPr>
          <p:sp>
            <p:nvSpPr>
              <p:cNvPr id="17" name="Pentagon 16"/>
              <p:cNvSpPr/>
              <p:nvPr/>
            </p:nvSpPr>
            <p:spPr>
              <a:xfrm>
                <a:off x="1785" y="1673621"/>
                <a:ext cx="1791890" cy="716756"/>
              </a:xfrm>
              <a:prstGeom prst="homePlate">
                <a:avLst/>
              </a:prstGeom>
              <a:solidFill>
                <a:schemeClr val="accent1">
                  <a:alpha val="9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Pentagon 4"/>
              <p:cNvSpPr/>
              <p:nvPr/>
            </p:nvSpPr>
            <p:spPr>
              <a:xfrm>
                <a:off x="1785" y="1673623"/>
                <a:ext cx="1433513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4676" tIns="37338" rIns="18669" bIns="37338" numCol="1" spcCol="1270" anchor="ctr" anchorCtr="0">
                <a:noAutofit/>
              </a:bodyPr>
              <a:lstStyle/>
              <a:p>
                <a:pPr lvl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UCR Mapping</a:t>
                </a:r>
                <a:endParaRPr lang="en-US" sz="1200" b="1" kern="1200" dirty="0"/>
              </a:p>
            </p:txBody>
          </p:sp>
        </p:grpSp>
        <p:grpSp>
          <p:nvGrpSpPr>
            <p:cNvPr id="7" name="Group 7"/>
            <p:cNvGrpSpPr/>
            <p:nvPr/>
          </p:nvGrpSpPr>
          <p:grpSpPr>
            <a:xfrm>
              <a:off x="2959299" y="3070622"/>
              <a:ext cx="1791890" cy="716756"/>
              <a:chOff x="1435298" y="1673621"/>
              <a:chExt cx="1791890" cy="716756"/>
            </a:xfrm>
          </p:grpSpPr>
          <p:sp>
            <p:nvSpPr>
              <p:cNvPr id="15" name="Chevron 14"/>
              <p:cNvSpPr/>
              <p:nvPr/>
            </p:nvSpPr>
            <p:spPr>
              <a:xfrm>
                <a:off x="1435298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Chevron 6"/>
              <p:cNvSpPr/>
              <p:nvPr/>
            </p:nvSpPr>
            <p:spPr>
              <a:xfrm>
                <a:off x="1614485" y="1673621"/>
                <a:ext cx="1612702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Standards Evaluation</a:t>
                </a:r>
                <a:endParaRPr lang="en-US" sz="1200" b="1" kern="1200" dirty="0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>
              <a:off x="4392811" y="3070622"/>
              <a:ext cx="1791890" cy="716756"/>
              <a:chOff x="2868810" y="1673621"/>
              <a:chExt cx="1791890" cy="716756"/>
            </a:xfrm>
          </p:grpSpPr>
          <p:sp>
            <p:nvSpPr>
              <p:cNvPr id="13" name="Chevron 12"/>
              <p:cNvSpPr/>
              <p:nvPr/>
            </p:nvSpPr>
            <p:spPr>
              <a:xfrm>
                <a:off x="2868810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Chevron 8"/>
              <p:cNvSpPr/>
              <p:nvPr/>
            </p:nvSpPr>
            <p:spPr>
              <a:xfrm>
                <a:off x="3227188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Solution </a:t>
                </a:r>
                <a:r>
                  <a:rPr lang="en-US" sz="1200" b="1" dirty="0" smtClean="0"/>
                  <a:t>Plan</a:t>
                </a:r>
                <a:endParaRPr lang="en-US" sz="1200" b="1" kern="1200" dirty="0"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>
              <a:off x="5826324" y="3070622"/>
              <a:ext cx="1791890" cy="716756"/>
              <a:chOff x="4302323" y="1673621"/>
              <a:chExt cx="1791890" cy="716756"/>
            </a:xfrm>
          </p:grpSpPr>
          <p:sp>
            <p:nvSpPr>
              <p:cNvPr id="11" name="Chevron 10"/>
              <p:cNvSpPr/>
              <p:nvPr/>
            </p:nvSpPr>
            <p:spPr>
              <a:xfrm>
                <a:off x="4302323" y="1673621"/>
                <a:ext cx="1791890" cy="716756"/>
              </a:xfrm>
              <a:prstGeom prst="chevron">
                <a:avLst/>
              </a:pr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Chevron 10"/>
              <p:cNvSpPr/>
              <p:nvPr/>
            </p:nvSpPr>
            <p:spPr>
              <a:xfrm>
                <a:off x="4660701" y="1673621"/>
                <a:ext cx="1075134" cy="71675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6007" tIns="37338" rIns="18669" bIns="37338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/>
                  <a:t>IG </a:t>
                </a:r>
                <a:r>
                  <a:rPr lang="en-US" sz="1200" b="1" dirty="0" smtClean="0"/>
                  <a:t>Development</a:t>
                </a:r>
                <a:endParaRPr lang="en-US" sz="1200" b="1" kern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556502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Stop by and say “Hi” at the ONC Annual Meeting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All Hands meeting is Thursday, February 5, 2015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34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829093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Julie Chua: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julie.chua@hhs.gov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Conner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Perri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2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Zach May</a:t>
            </a:r>
            <a:r>
              <a:rPr lang="en-US" sz="1800" dirty="0"/>
              <a:t>: </a:t>
            </a:r>
            <a:r>
              <a:rPr lang="en-US" sz="1800" dirty="0" smtClean="0">
                <a:hlinkClick r:id="rId13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5230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ONC Annual Meeting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Feb 2-3 in Washington DC at the Washington DC Hilton</a:t>
            </a:r>
          </a:p>
          <a:p>
            <a:pPr lvl="2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healthit.gov/oncmeeting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DPROV will be presenting in the morning on the 3</a:t>
            </a:r>
            <a:r>
              <a:rPr lang="en-US" sz="2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lvl="2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encourage all of you who are at the meeting to come visit us, sit in on the presentation and meet the team and others in the group</a:t>
            </a:r>
          </a:p>
          <a:p>
            <a:pPr marL="0" indent="0">
              <a:buNone/>
              <a:defRPr/>
            </a:pPr>
            <a:endParaRPr lang="en-US" sz="2600" dirty="0">
              <a:solidFill>
                <a:schemeClr val="tx1">
                  <a:lumMod val="75000"/>
                  <a:lumOff val="25000"/>
                </a:schemeClr>
              </a:solidFill>
              <a:latin typeface="Trebuchet MS" pitchFamily="34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2917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HL7 Meeting 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2000"/>
              </a:lnSpc>
              <a:spcBef>
                <a:spcPts val="0"/>
              </a:spcBef>
              <a:buClr>
                <a:srgbClr val="404040"/>
              </a:buClr>
            </a:pPr>
            <a:r>
              <a:rPr lang="en-US" altLang="ko-K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Continued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charset="0"/>
              </a:rPr>
              <a:t>ballot reconciliation on comments where “in person” reconciliation was requested</a:t>
            </a:r>
          </a:p>
          <a:p>
            <a:pPr lvl="1">
              <a:lnSpc>
                <a:spcPct val="102000"/>
              </a:lnSpc>
              <a:spcBef>
                <a:spcPts val="0"/>
              </a:spcBef>
              <a:buClr>
                <a:srgbClr val="404040"/>
              </a:buClr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Several negative majors were withdrawn, reconciled, or deferred for future editions of the standard (expanding scope).</a:t>
            </a:r>
          </a:p>
          <a:p>
            <a:pPr lvl="1">
              <a:lnSpc>
                <a:spcPct val="102000"/>
              </a:lnSpc>
              <a:spcBef>
                <a:spcPts val="0"/>
              </a:spcBef>
              <a:buClr>
                <a:srgbClr val="404040"/>
              </a:buClr>
            </a:pP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Participated in joint meetings with EHR, Security, Patient Care, CBCC.  Discussed scope of related projects, areas of overlap between WGs.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7924800" cy="2362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tx2"/>
                </a:solidFill>
              </a:rPr>
              <a:t>DATA </a:t>
            </a:r>
            <a:r>
              <a:rPr lang="en-US" sz="3600" b="1" dirty="0" smtClean="0">
                <a:solidFill>
                  <a:schemeClr val="tx2"/>
                </a:solidFill>
              </a:rPr>
              <a:t>PROVENANCE TASK FORCE RECOMMENDATIONS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517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331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 #1</a:t>
            </a:r>
            <a:br>
              <a:rPr lang="en-US" dirty="0" smtClean="0"/>
            </a:br>
            <a:r>
              <a:rPr lang="en-US" dirty="0" smtClean="0"/>
              <a:t>High level Recommendation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39994" y="3411275"/>
            <a:ext cx="84704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0890" y="1208711"/>
            <a:ext cx="8669594" cy="5496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Do the 3 scenarios in the Use Case, and the Use Case’s identified scope, address key data provenance areas, or is something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missing?</a:t>
            </a:r>
          </a:p>
          <a:p>
            <a:pPr marL="971550" lvl="4" indent="-514350">
              <a:lnSpc>
                <a:spcPct val="120000"/>
              </a:lnSpc>
              <a:spcBef>
                <a:spcPts val="0"/>
              </a:spcBef>
              <a:buFont typeface="Arial" pitchFamily="34" charset="0"/>
              <a:buAutoNum type="alphaLcParenR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Yes, the scenarios address key provenance areas</a:t>
            </a:r>
          </a:p>
          <a:p>
            <a:pPr marL="971550" lvl="4" indent="-514350">
              <a:lnSpc>
                <a:spcPct val="120000"/>
              </a:lnSpc>
              <a:spcBef>
                <a:spcPts val="0"/>
              </a:spcBef>
              <a:buFont typeface="Arial" pitchFamily="34" charset="0"/>
              <a:buAutoNum type="alphaLcParenR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No, some key data provenance areas are missing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RESPONSE: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Use Case may be over-specified.  The Task Force recommends that the Data Provenance Initiative should focus on the following: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600" i="1" dirty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4" indent="-457200">
              <a:lnSpc>
                <a:spcPct val="120000"/>
              </a:lnSpc>
              <a:spcAft>
                <a:spcPts val="600"/>
              </a:spcAft>
              <a:buFont typeface="+mj-lt"/>
              <a:buAutoNum type="alphaU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Where did the data come from? (“source provenance”)</a:t>
            </a:r>
          </a:p>
          <a:p>
            <a:pPr marL="914400" lvl="4" indent="-457200">
              <a:lnSpc>
                <a:spcPct val="120000"/>
              </a:lnSpc>
              <a:spcAft>
                <a:spcPts val="600"/>
              </a:spcAft>
              <a:buFont typeface="+mj-lt"/>
              <a:buAutoNum type="alphaU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Has it been changed?</a:t>
            </a:r>
          </a:p>
          <a:p>
            <a:pPr marL="914400" lvl="4" indent="-457200">
              <a:lnSpc>
                <a:spcPct val="120000"/>
              </a:lnSpc>
              <a:spcAft>
                <a:spcPts val="600"/>
              </a:spcAft>
              <a:buFont typeface="+mj-lt"/>
              <a:buAutoNum type="alphaUcPeriod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Can I trust it (the data)?</a:t>
            </a:r>
          </a:p>
          <a:p>
            <a:pPr marL="914400" lvl="4" indent="-457200">
              <a:lnSpc>
                <a:spcPct val="120000"/>
              </a:lnSpc>
              <a:spcAft>
                <a:spcPts val="600"/>
              </a:spcAft>
              <a:buFont typeface="+mj-lt"/>
              <a:buAutoNum type="alphaUcPeriod"/>
            </a:pPr>
            <a:endParaRPr lang="en-US" sz="2000" dirty="0" smtClean="0">
              <a:solidFill>
                <a:schemeClr val="tx1">
                  <a:lumMod val="75000"/>
                  <a:lumOff val="2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767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 #1</a:t>
            </a:r>
            <a:br>
              <a:rPr lang="en-US" dirty="0" smtClean="0"/>
            </a:br>
            <a:r>
              <a:rPr lang="en-US" dirty="0" smtClean="0"/>
              <a:t>Detailed Recommendations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525963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1200"/>
              </a:spcAft>
              <a:buFont typeface="+mj-lt"/>
              <a:buAutoNum type="arabicPeriod"/>
            </a:pPr>
            <a:r>
              <a:rPr lang="en-US" sz="2400" u="sng" dirty="0"/>
              <a:t>Begin focus from the perspective of an EHR </a:t>
            </a:r>
            <a:r>
              <a:rPr lang="en-US" sz="2400" dirty="0"/>
              <a:t>- Provenance of the intermediaries is only important if the source data is changed.  Therefore, begin focus from the perspective of an EHR, including provenance for information created in the EHR </a:t>
            </a:r>
            <a:r>
              <a:rPr lang="en-US" sz="2400" dirty="0" smtClean="0"/>
              <a:t>(“source provenance”) and </a:t>
            </a:r>
            <a:r>
              <a:rPr lang="en-US" sz="2400" dirty="0"/>
              <a:t>when it is exchanged between two parties.  </a:t>
            </a:r>
          </a:p>
          <a:p>
            <a:pPr marL="457200" lvl="1" indent="0">
              <a:buNone/>
            </a:pPr>
            <a:r>
              <a:rPr lang="en-US" sz="2000" i="1" dirty="0"/>
              <a:t>The notion of “who </a:t>
            </a:r>
            <a:r>
              <a:rPr lang="en-US" sz="2000" i="1" dirty="0" smtClean="0"/>
              <a:t>viewed/used/conveyed without modification along </a:t>
            </a:r>
            <a:r>
              <a:rPr lang="en-US" sz="2000" i="1" dirty="0"/>
              <a:t>the way” is not important for </a:t>
            </a:r>
            <a:r>
              <a:rPr lang="en-US" sz="2000" i="1" dirty="0" smtClean="0"/>
              <a:t>provenance</a:t>
            </a:r>
            <a:r>
              <a:rPr lang="en-US" sz="2000" i="1" dirty="0"/>
              <a:t>, as long as the information was not changed</a:t>
            </a:r>
            <a:r>
              <a:rPr lang="en-US" sz="2000" i="1" dirty="0" smtClean="0"/>
              <a:t>. </a:t>
            </a:r>
            <a:endParaRPr lang="en-US" sz="2000" i="1" dirty="0"/>
          </a:p>
          <a:p>
            <a:pPr marL="0" indent="0">
              <a:buNone/>
            </a:pPr>
            <a:endParaRPr lang="en-US" dirty="0">
              <a:solidFill>
                <a:srgbClr val="01AF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846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dirty="0"/>
              <a:t>Question #</a:t>
            </a:r>
            <a:r>
              <a:rPr lang="en-US" dirty="0" smtClean="0"/>
              <a:t>1</a:t>
            </a:r>
            <a:br>
              <a:rPr lang="en-US" dirty="0" smtClean="0"/>
            </a:br>
            <a:r>
              <a:rPr lang="en-US" dirty="0" smtClean="0"/>
              <a:t>Detailed Recommendations</a:t>
            </a:r>
            <a:r>
              <a:rPr lang="en-US" dirty="0"/>
              <a:t>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207AB-DC8F-4E13-8DC0-6025F5BF10C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1292942"/>
            <a:ext cx="8915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Clearly differentiate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between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Communication/Information Interchange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requirements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System Requirements</a:t>
            </a:r>
          </a:p>
          <a:p>
            <a:pPr lvl="1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Both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are important.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the purposes of this use case-- Start with the 	assumption that at the point for information interchange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the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“source 	provenance”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good, complete, trusted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spcAft>
                <a:spcPts val="300"/>
              </a:spcAft>
              <a:buFont typeface="+mj-lt"/>
              <a:buAutoNum type="alphaLcPeriod"/>
            </a:pP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Address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Communication/Information </a:t>
            </a:r>
            <a:r>
              <a:rPr lang="en-US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Interchange </a:t>
            </a: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requirements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371600" lvl="2" indent="-4572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As a basic requirement,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converting between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different transport protocols should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lossless, i.e., retain integrity,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terms of provenance of the payload/content.  </a:t>
            </a:r>
            <a:endParaRPr lang="en-US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spcAft>
                <a:spcPts val="300"/>
              </a:spcAft>
              <a:buFont typeface="+mj-lt"/>
              <a:buAutoNum type="alphaLcPeriod"/>
            </a:pP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Address System Requirements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provenance (including “source provenance”) by looking at provenance data at time of import, creation, maintenance, and export.</a:t>
            </a:r>
          </a:p>
          <a:p>
            <a:pPr marL="1371600" lvl="2" indent="-45720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Agnostic of transport technologies</a:t>
            </a:r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US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Consider FDA Project, Guidance and Regulations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There are 12 requirements and use cases for the use of EHRs and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eSource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applications (e.g. patient reported information/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eDiaries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requiring provenance described in an </a:t>
            </a:r>
            <a:r>
              <a:rPr lang="en-US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eSource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Data Interchange Document, FDA Guidance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which includes a definition for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“the source”</a:t>
            </a:r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regulation for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lectronic Records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829092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35849</TotalTime>
  <Words>2634</Words>
  <Application>Microsoft Office PowerPoint</Application>
  <PresentationFormat>On-screen Show (4:3)</PresentationFormat>
  <Paragraphs>505</Paragraphs>
  <Slides>35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HL7 Meeting Summary </vt:lpstr>
      <vt:lpstr>Slide 6</vt:lpstr>
      <vt:lpstr>Question #1 High level Recommendation</vt:lpstr>
      <vt:lpstr>Question #1 Detailed Recommendations</vt:lpstr>
      <vt:lpstr>Question #1 Detailed Recommendations (Cont.)</vt:lpstr>
      <vt:lpstr>Question #1 Detailed Recommendations (Cont.)</vt:lpstr>
      <vt:lpstr>Question #2 High-Level Recommendations</vt:lpstr>
      <vt:lpstr>Question #2 Detailed Recommendations </vt:lpstr>
      <vt:lpstr>Question #2 Detailed Recommendations (Cont.)</vt:lpstr>
      <vt:lpstr>Question #3 Recommendations</vt:lpstr>
      <vt:lpstr>In Anticipation of Formal Approval of Recommendations</vt:lpstr>
      <vt:lpstr>Slide 16</vt:lpstr>
      <vt:lpstr>Agenda</vt:lpstr>
      <vt:lpstr>Slide 18</vt:lpstr>
      <vt:lpstr>Key Tasks &amp; Work Outputs</vt:lpstr>
      <vt:lpstr>Agenda</vt:lpstr>
      <vt:lpstr>Candidate Standards List</vt:lpstr>
      <vt:lpstr>UCR-Standards Crosswalk</vt:lpstr>
      <vt:lpstr>UCR-Standards Mapping</vt:lpstr>
      <vt:lpstr>HITSC Evaluation Process</vt:lpstr>
      <vt:lpstr>HITSC Criteria Overview</vt:lpstr>
      <vt:lpstr>HITSC Evaluation</vt:lpstr>
      <vt:lpstr>Agenda</vt:lpstr>
      <vt:lpstr>Solution Planning/ IG Design</vt:lpstr>
      <vt:lpstr>Agenda</vt:lpstr>
      <vt:lpstr>IG Development Process</vt:lpstr>
      <vt:lpstr>IG Development Template</vt:lpstr>
      <vt:lpstr>IG Contents</vt:lpstr>
      <vt:lpstr>Conclusion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Apurva Dharia</cp:lastModifiedBy>
  <cp:revision>325</cp:revision>
  <cp:lastPrinted>2014-04-07T19:54:09Z</cp:lastPrinted>
  <dcterms:created xsi:type="dcterms:W3CDTF">2012-09-10T14:53:34Z</dcterms:created>
  <dcterms:modified xsi:type="dcterms:W3CDTF">2015-01-29T18:19:13Z</dcterms:modified>
</cp:coreProperties>
</file>