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6" r:id="rId2"/>
  </p:sldMasterIdLst>
  <p:notesMasterIdLst>
    <p:notesMasterId r:id="rId34"/>
  </p:notesMasterIdLst>
  <p:sldIdLst>
    <p:sldId id="299" r:id="rId3"/>
    <p:sldId id="341" r:id="rId4"/>
    <p:sldId id="314" r:id="rId5"/>
    <p:sldId id="329" r:id="rId6"/>
    <p:sldId id="325" r:id="rId7"/>
    <p:sldId id="370" r:id="rId8"/>
    <p:sldId id="346" r:id="rId9"/>
    <p:sldId id="347" r:id="rId10"/>
    <p:sldId id="348" r:id="rId11"/>
    <p:sldId id="349" r:id="rId12"/>
    <p:sldId id="350" r:id="rId13"/>
    <p:sldId id="351" r:id="rId14"/>
    <p:sldId id="352" r:id="rId15"/>
    <p:sldId id="353" r:id="rId16"/>
    <p:sldId id="354" r:id="rId17"/>
    <p:sldId id="355" r:id="rId18"/>
    <p:sldId id="356" r:id="rId19"/>
    <p:sldId id="357" r:id="rId20"/>
    <p:sldId id="358" r:id="rId21"/>
    <p:sldId id="359" r:id="rId22"/>
    <p:sldId id="360" r:id="rId23"/>
    <p:sldId id="361" r:id="rId24"/>
    <p:sldId id="362" r:id="rId25"/>
    <p:sldId id="363" r:id="rId26"/>
    <p:sldId id="364" r:id="rId27"/>
    <p:sldId id="365" r:id="rId28"/>
    <p:sldId id="366" r:id="rId29"/>
    <p:sldId id="367" r:id="rId30"/>
    <p:sldId id="368" r:id="rId31"/>
    <p:sldId id="369" r:id="rId32"/>
    <p:sldId id="344" r:id="rId33"/>
  </p:sldIdLst>
  <p:sldSz cx="9144000" cy="6858000" type="screen4x3"/>
  <p:notesSz cx="7010400" cy="9296400"/>
  <p:custDataLst>
    <p:tags r:id="rId3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 Anne Chua" initials="JAC" lastIdx="4" clrIdx="0"/>
  <p:cmAuthor id="1" name="Rita Torkzadeh" initials="R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76C2"/>
    <a:srgbClr val="6600FF"/>
    <a:srgbClr val="FF33CC"/>
    <a:srgbClr val="397DCF"/>
    <a:srgbClr val="4383D1"/>
    <a:srgbClr val="3167A9"/>
    <a:srgbClr val="009900"/>
    <a:srgbClr val="898989"/>
    <a:srgbClr val="890000"/>
    <a:srgbClr val="4D4D4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80799" autoAdjust="0"/>
  </p:normalViewPr>
  <p:slideViewPr>
    <p:cSldViewPr snapToGrid="0" snapToObjects="1">
      <p:cViewPr>
        <p:scale>
          <a:sx n="75" d="100"/>
          <a:sy n="75" d="100"/>
        </p:scale>
        <p:origin x="-18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56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B19A27-A33E-4453-907D-77F40E58BFC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67826B26-200E-40F4-AEF7-AE8647E382C1}">
      <dgm:prSet phldrT="[Text]"/>
      <dgm:spPr>
        <a:xfrm>
          <a:off x="4188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Oct. 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DE8E831-1345-414A-8398-4EAD08A75B02}" type="parTrans" cxnId="{D0AA9E28-512C-4273-BB61-5996EE132836}">
      <dgm:prSet/>
      <dgm:spPr/>
      <dgm:t>
        <a:bodyPr/>
        <a:lstStyle/>
        <a:p>
          <a:endParaRPr lang="en-US"/>
        </a:p>
      </dgm:t>
    </dgm:pt>
    <dgm:pt modelId="{D019329F-8851-47CD-9C4B-02567FFC01B9}" type="sibTrans" cxnId="{D0AA9E28-512C-4273-BB61-5996EE132836}">
      <dgm:prSet/>
      <dgm:spPr/>
      <dgm:t>
        <a:bodyPr/>
        <a:lstStyle/>
        <a:p>
          <a:endParaRPr lang="en-US"/>
        </a:p>
      </dgm:t>
    </dgm:pt>
    <dgm:pt modelId="{9CEE0BCB-B271-40E2-91AE-7DBAA9812CD5}">
      <dgm:prSet phldrT="[Text]"/>
      <dgm:spPr>
        <a:xfrm>
          <a:off x="1406596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Nov.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24CD7D3-9035-48DB-A283-4C943F4260BF}" type="parTrans" cxnId="{4A9B1E57-FF19-42BA-B5DB-77BA5C6152C1}">
      <dgm:prSet/>
      <dgm:spPr/>
      <dgm:t>
        <a:bodyPr/>
        <a:lstStyle/>
        <a:p>
          <a:endParaRPr lang="en-US"/>
        </a:p>
      </dgm:t>
    </dgm:pt>
    <dgm:pt modelId="{D8358716-0091-4F55-816A-8C5347046F8E}" type="sibTrans" cxnId="{4A9B1E57-FF19-42BA-B5DB-77BA5C6152C1}">
      <dgm:prSet/>
      <dgm:spPr/>
      <dgm:t>
        <a:bodyPr/>
        <a:lstStyle/>
        <a:p>
          <a:endParaRPr lang="en-US"/>
        </a:p>
      </dgm:t>
    </dgm:pt>
    <dgm:pt modelId="{FB3EABAA-9F83-4ECE-8344-F9E17C66DE8C}">
      <dgm:prSet phldrT="[Text]"/>
      <dgm:spPr>
        <a:xfrm>
          <a:off x="2809003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Dec.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9510CB7-4CCD-443D-87F3-52DA68027C43}" type="parTrans" cxnId="{56E0F8C0-793B-4A9A-9D6A-BF5DF407E707}">
      <dgm:prSet/>
      <dgm:spPr/>
      <dgm:t>
        <a:bodyPr/>
        <a:lstStyle/>
        <a:p>
          <a:endParaRPr lang="en-US"/>
        </a:p>
      </dgm:t>
    </dgm:pt>
    <dgm:pt modelId="{7F25BDE1-72C8-4688-8B8C-2D82ED17C52C}" type="sibTrans" cxnId="{56E0F8C0-793B-4A9A-9D6A-BF5DF407E707}">
      <dgm:prSet/>
      <dgm:spPr/>
      <dgm:t>
        <a:bodyPr/>
        <a:lstStyle/>
        <a:p>
          <a:endParaRPr lang="en-US"/>
        </a:p>
      </dgm:t>
    </dgm:pt>
    <dgm:pt modelId="{6C5FC36B-0AEF-4C57-B3C3-B20B9913FC3F}">
      <dgm:prSet/>
      <dgm:spPr>
        <a:xfrm>
          <a:off x="4211410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Jan.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172B3D5-E85C-4963-91ED-FF7C4558A4C2}" type="parTrans" cxnId="{C259FB82-1816-4734-BDAF-1853CEB5A196}">
      <dgm:prSet/>
      <dgm:spPr/>
      <dgm:t>
        <a:bodyPr/>
        <a:lstStyle/>
        <a:p>
          <a:endParaRPr lang="en-US"/>
        </a:p>
      </dgm:t>
    </dgm:pt>
    <dgm:pt modelId="{FD00446A-4C23-4650-B75E-BE34855F8962}" type="sibTrans" cxnId="{C259FB82-1816-4734-BDAF-1853CEB5A196}">
      <dgm:prSet/>
      <dgm:spPr/>
      <dgm:t>
        <a:bodyPr/>
        <a:lstStyle/>
        <a:p>
          <a:endParaRPr lang="en-US"/>
        </a:p>
      </dgm:t>
    </dgm:pt>
    <dgm:pt modelId="{1C2F5AC6-15D0-4246-AF55-1967739BDA99}">
      <dgm:prSet/>
      <dgm:spPr>
        <a:xfrm>
          <a:off x="5613818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Feb.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7BCF999-6937-470E-8410-3A65507423EF}" type="parTrans" cxnId="{F8F13A3F-1CF4-4166-B02C-0B19CA2CB99E}">
      <dgm:prSet/>
      <dgm:spPr/>
      <dgm:t>
        <a:bodyPr/>
        <a:lstStyle/>
        <a:p>
          <a:endParaRPr lang="en-US"/>
        </a:p>
      </dgm:t>
    </dgm:pt>
    <dgm:pt modelId="{3D7EDDD7-1165-4A0A-A896-5C73FBE5F057}" type="sibTrans" cxnId="{F8F13A3F-1CF4-4166-B02C-0B19CA2CB99E}">
      <dgm:prSet/>
      <dgm:spPr/>
      <dgm:t>
        <a:bodyPr/>
        <a:lstStyle/>
        <a:p>
          <a:endParaRPr lang="en-US"/>
        </a:p>
      </dgm:t>
    </dgm:pt>
    <dgm:pt modelId="{AF3FF1AC-0E4F-4CA5-9B00-41BFB1D1F7D1}">
      <dgm:prSet/>
      <dgm:spPr>
        <a:xfrm>
          <a:off x="7016225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March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0310500-8A42-4A65-A051-330056E29FA8}" type="parTrans" cxnId="{F7AB6AB4-2CD8-4F1C-93A6-981EC96F1B50}">
      <dgm:prSet/>
      <dgm:spPr/>
      <dgm:t>
        <a:bodyPr/>
        <a:lstStyle/>
        <a:p>
          <a:endParaRPr lang="en-US"/>
        </a:p>
      </dgm:t>
    </dgm:pt>
    <dgm:pt modelId="{DD12943D-CD6C-4EDF-B5CB-B527A082E2C1}" type="sibTrans" cxnId="{F7AB6AB4-2CD8-4F1C-93A6-981EC96F1B50}">
      <dgm:prSet/>
      <dgm:spPr/>
      <dgm:t>
        <a:bodyPr/>
        <a:lstStyle/>
        <a:p>
          <a:endParaRPr lang="en-US"/>
        </a:p>
      </dgm:t>
    </dgm:pt>
    <dgm:pt modelId="{54CB12B4-86A7-4058-A7C5-A496655925F3}" type="pres">
      <dgm:prSet presAssocID="{0EB19A27-A33E-4453-907D-77F40E58BFC6}" presName="Name0" presStyleCnt="0">
        <dgm:presLayoutVars>
          <dgm:dir/>
          <dgm:animLvl val="lvl"/>
          <dgm:resizeHandles val="exact"/>
        </dgm:presLayoutVars>
      </dgm:prSet>
      <dgm:spPr/>
    </dgm:pt>
    <dgm:pt modelId="{820F0494-C8F1-4040-B068-1F63E8B89982}" type="pres">
      <dgm:prSet presAssocID="{67826B26-200E-40F4-AEF7-AE8647E382C1}" presName="parTxOnly" presStyleLbl="node1" presStyleIdx="0" presStyleCnt="6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  <dgm:pt modelId="{86C5C3ED-E493-46C7-BFE3-937D2039651C}" type="pres">
      <dgm:prSet presAssocID="{D019329F-8851-47CD-9C4B-02567FFC01B9}" presName="parTxOnlySpace" presStyleCnt="0"/>
      <dgm:spPr/>
    </dgm:pt>
    <dgm:pt modelId="{891FB00E-67E8-4EE6-A19C-56B50BE89BDF}" type="pres">
      <dgm:prSet presAssocID="{9CEE0BCB-B271-40E2-91AE-7DBAA9812CD5}" presName="parTxOnly" presStyleLbl="node1" presStyleIdx="1" presStyleCnt="6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  <dgm:pt modelId="{73741126-EEFC-4ACB-990C-F348DF573C6C}" type="pres">
      <dgm:prSet presAssocID="{D8358716-0091-4F55-816A-8C5347046F8E}" presName="parTxOnlySpace" presStyleCnt="0"/>
      <dgm:spPr/>
    </dgm:pt>
    <dgm:pt modelId="{4E5C0678-B36D-49A6-B044-5E0613A2DB24}" type="pres">
      <dgm:prSet presAssocID="{FB3EABAA-9F83-4ECE-8344-F9E17C66DE8C}" presName="parTxOnly" presStyleLbl="node1" presStyleIdx="2" presStyleCnt="6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  <dgm:pt modelId="{06CE34F8-D123-4EFA-A055-340E6F3F39D2}" type="pres">
      <dgm:prSet presAssocID="{7F25BDE1-72C8-4688-8B8C-2D82ED17C52C}" presName="parTxOnlySpace" presStyleCnt="0"/>
      <dgm:spPr/>
    </dgm:pt>
    <dgm:pt modelId="{D48A4D5D-F28C-49BF-B046-38250D9208F5}" type="pres">
      <dgm:prSet presAssocID="{6C5FC36B-0AEF-4C57-B3C3-B20B9913FC3F}" presName="parTxOnly" presStyleLbl="node1" presStyleIdx="3" presStyleCnt="6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  <dgm:pt modelId="{D5603FA5-DF77-4530-9320-8B6D78392DE6}" type="pres">
      <dgm:prSet presAssocID="{FD00446A-4C23-4650-B75E-BE34855F8962}" presName="parTxOnlySpace" presStyleCnt="0"/>
      <dgm:spPr/>
    </dgm:pt>
    <dgm:pt modelId="{821057A4-70F9-47C4-9DBD-1DB1F56E636D}" type="pres">
      <dgm:prSet presAssocID="{1C2F5AC6-15D0-4246-AF55-1967739BDA99}" presName="parTxOnly" presStyleLbl="node1" presStyleIdx="4" presStyleCnt="6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  <dgm:pt modelId="{48492C77-25E8-4133-9B3F-BBF4CCFFF7DB}" type="pres">
      <dgm:prSet presAssocID="{3D7EDDD7-1165-4A0A-A896-5C73FBE5F057}" presName="parTxOnlySpace" presStyleCnt="0"/>
      <dgm:spPr/>
    </dgm:pt>
    <dgm:pt modelId="{6E503D52-98B9-4DD4-A5FC-26369C3DAD43}" type="pres">
      <dgm:prSet presAssocID="{AF3FF1AC-0E4F-4CA5-9B00-41BFB1D1F7D1}" presName="parTxOnly" presStyleLbl="node1" presStyleIdx="5" presStyleCnt="6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</dgm:ptLst>
  <dgm:cxnLst>
    <dgm:cxn modelId="{56E0F8C0-793B-4A9A-9D6A-BF5DF407E707}" srcId="{0EB19A27-A33E-4453-907D-77F40E58BFC6}" destId="{FB3EABAA-9F83-4ECE-8344-F9E17C66DE8C}" srcOrd="2" destOrd="0" parTransId="{F9510CB7-4CCD-443D-87F3-52DA68027C43}" sibTransId="{7F25BDE1-72C8-4688-8B8C-2D82ED17C52C}"/>
    <dgm:cxn modelId="{8C429FC1-84E9-40C5-8D26-0F35BE64CD92}" type="presOf" srcId="{AF3FF1AC-0E4F-4CA5-9B00-41BFB1D1F7D1}" destId="{6E503D52-98B9-4DD4-A5FC-26369C3DAD43}" srcOrd="0" destOrd="0" presId="urn:microsoft.com/office/officeart/2005/8/layout/chevron1"/>
    <dgm:cxn modelId="{D77E5BE9-EC12-428A-8ACD-2B8F7BDAB6AF}" type="presOf" srcId="{6C5FC36B-0AEF-4C57-B3C3-B20B9913FC3F}" destId="{D48A4D5D-F28C-49BF-B046-38250D9208F5}" srcOrd="0" destOrd="0" presId="urn:microsoft.com/office/officeart/2005/8/layout/chevron1"/>
    <dgm:cxn modelId="{C259FB82-1816-4734-BDAF-1853CEB5A196}" srcId="{0EB19A27-A33E-4453-907D-77F40E58BFC6}" destId="{6C5FC36B-0AEF-4C57-B3C3-B20B9913FC3F}" srcOrd="3" destOrd="0" parTransId="{B172B3D5-E85C-4963-91ED-FF7C4558A4C2}" sibTransId="{FD00446A-4C23-4650-B75E-BE34855F8962}"/>
    <dgm:cxn modelId="{B613D4FE-A1DD-41F0-84E9-26D2C90C0BBD}" type="presOf" srcId="{9CEE0BCB-B271-40E2-91AE-7DBAA9812CD5}" destId="{891FB00E-67E8-4EE6-A19C-56B50BE89BDF}" srcOrd="0" destOrd="0" presId="urn:microsoft.com/office/officeart/2005/8/layout/chevron1"/>
    <dgm:cxn modelId="{F8F13A3F-1CF4-4166-B02C-0B19CA2CB99E}" srcId="{0EB19A27-A33E-4453-907D-77F40E58BFC6}" destId="{1C2F5AC6-15D0-4246-AF55-1967739BDA99}" srcOrd="4" destOrd="0" parTransId="{B7BCF999-6937-470E-8410-3A65507423EF}" sibTransId="{3D7EDDD7-1165-4A0A-A896-5C73FBE5F057}"/>
    <dgm:cxn modelId="{D0AA9E28-512C-4273-BB61-5996EE132836}" srcId="{0EB19A27-A33E-4453-907D-77F40E58BFC6}" destId="{67826B26-200E-40F4-AEF7-AE8647E382C1}" srcOrd="0" destOrd="0" parTransId="{8DE8E831-1345-414A-8398-4EAD08A75B02}" sibTransId="{D019329F-8851-47CD-9C4B-02567FFC01B9}"/>
    <dgm:cxn modelId="{A169C5B2-6FD2-4C46-95A2-D3A2879F4D22}" type="presOf" srcId="{1C2F5AC6-15D0-4246-AF55-1967739BDA99}" destId="{821057A4-70F9-47C4-9DBD-1DB1F56E636D}" srcOrd="0" destOrd="0" presId="urn:microsoft.com/office/officeart/2005/8/layout/chevron1"/>
    <dgm:cxn modelId="{4A9B1E57-FF19-42BA-B5DB-77BA5C6152C1}" srcId="{0EB19A27-A33E-4453-907D-77F40E58BFC6}" destId="{9CEE0BCB-B271-40E2-91AE-7DBAA9812CD5}" srcOrd="1" destOrd="0" parTransId="{B24CD7D3-9035-48DB-A283-4C943F4260BF}" sibTransId="{D8358716-0091-4F55-816A-8C5347046F8E}"/>
    <dgm:cxn modelId="{0DA93652-0704-43DE-A3C0-F0A77C77A713}" type="presOf" srcId="{67826B26-200E-40F4-AEF7-AE8647E382C1}" destId="{820F0494-C8F1-4040-B068-1F63E8B89982}" srcOrd="0" destOrd="0" presId="urn:microsoft.com/office/officeart/2005/8/layout/chevron1"/>
    <dgm:cxn modelId="{CA774940-A128-4787-9B71-B84AC7EA6D0F}" type="presOf" srcId="{0EB19A27-A33E-4453-907D-77F40E58BFC6}" destId="{54CB12B4-86A7-4058-A7C5-A496655925F3}" srcOrd="0" destOrd="0" presId="urn:microsoft.com/office/officeart/2005/8/layout/chevron1"/>
    <dgm:cxn modelId="{F7AB6AB4-2CD8-4F1C-93A6-981EC96F1B50}" srcId="{0EB19A27-A33E-4453-907D-77F40E58BFC6}" destId="{AF3FF1AC-0E4F-4CA5-9B00-41BFB1D1F7D1}" srcOrd="5" destOrd="0" parTransId="{70310500-8A42-4A65-A051-330056E29FA8}" sibTransId="{DD12943D-CD6C-4EDF-B5CB-B527A082E2C1}"/>
    <dgm:cxn modelId="{4C03C66F-A3E3-4328-A4C3-B08EFE684F6D}" type="presOf" srcId="{FB3EABAA-9F83-4ECE-8344-F9E17C66DE8C}" destId="{4E5C0678-B36D-49A6-B044-5E0613A2DB24}" srcOrd="0" destOrd="0" presId="urn:microsoft.com/office/officeart/2005/8/layout/chevron1"/>
    <dgm:cxn modelId="{EF968746-1A2E-4725-964F-B16615EC0733}" type="presParOf" srcId="{54CB12B4-86A7-4058-A7C5-A496655925F3}" destId="{820F0494-C8F1-4040-B068-1F63E8B89982}" srcOrd="0" destOrd="0" presId="urn:microsoft.com/office/officeart/2005/8/layout/chevron1"/>
    <dgm:cxn modelId="{E38396BD-F21B-45C4-8B5B-ABFDBDB12B6C}" type="presParOf" srcId="{54CB12B4-86A7-4058-A7C5-A496655925F3}" destId="{86C5C3ED-E493-46C7-BFE3-937D2039651C}" srcOrd="1" destOrd="0" presId="urn:microsoft.com/office/officeart/2005/8/layout/chevron1"/>
    <dgm:cxn modelId="{8CFF636C-EB87-4EDA-B28C-1E1B2B9FA62E}" type="presParOf" srcId="{54CB12B4-86A7-4058-A7C5-A496655925F3}" destId="{891FB00E-67E8-4EE6-A19C-56B50BE89BDF}" srcOrd="2" destOrd="0" presId="urn:microsoft.com/office/officeart/2005/8/layout/chevron1"/>
    <dgm:cxn modelId="{7E7E4A15-04C4-4617-A314-9DA0BD439E12}" type="presParOf" srcId="{54CB12B4-86A7-4058-A7C5-A496655925F3}" destId="{73741126-EEFC-4ACB-990C-F348DF573C6C}" srcOrd="3" destOrd="0" presId="urn:microsoft.com/office/officeart/2005/8/layout/chevron1"/>
    <dgm:cxn modelId="{A3FE50BA-9DB8-4A8B-B6A7-875BB32F2600}" type="presParOf" srcId="{54CB12B4-86A7-4058-A7C5-A496655925F3}" destId="{4E5C0678-B36D-49A6-B044-5E0613A2DB24}" srcOrd="4" destOrd="0" presId="urn:microsoft.com/office/officeart/2005/8/layout/chevron1"/>
    <dgm:cxn modelId="{AEAC3459-C845-4C8C-BB2A-CFC7D532C4E8}" type="presParOf" srcId="{54CB12B4-86A7-4058-A7C5-A496655925F3}" destId="{06CE34F8-D123-4EFA-A055-340E6F3F39D2}" srcOrd="5" destOrd="0" presId="urn:microsoft.com/office/officeart/2005/8/layout/chevron1"/>
    <dgm:cxn modelId="{E59DEA24-120D-4206-BF8E-00B3ADE4315B}" type="presParOf" srcId="{54CB12B4-86A7-4058-A7C5-A496655925F3}" destId="{D48A4D5D-F28C-49BF-B046-38250D9208F5}" srcOrd="6" destOrd="0" presId="urn:microsoft.com/office/officeart/2005/8/layout/chevron1"/>
    <dgm:cxn modelId="{F08044A2-BAC2-440C-A7C8-5E4CEB4A094D}" type="presParOf" srcId="{54CB12B4-86A7-4058-A7C5-A496655925F3}" destId="{D5603FA5-DF77-4530-9320-8B6D78392DE6}" srcOrd="7" destOrd="0" presId="urn:microsoft.com/office/officeart/2005/8/layout/chevron1"/>
    <dgm:cxn modelId="{16448275-A17F-431B-8B9C-CBA628B2351A}" type="presParOf" srcId="{54CB12B4-86A7-4058-A7C5-A496655925F3}" destId="{821057A4-70F9-47C4-9DBD-1DB1F56E636D}" srcOrd="8" destOrd="0" presId="urn:microsoft.com/office/officeart/2005/8/layout/chevron1"/>
    <dgm:cxn modelId="{3C3E27E6-9A6C-401A-BE97-DEF99701BD7A}" type="presParOf" srcId="{54CB12B4-86A7-4058-A7C5-A496655925F3}" destId="{48492C77-25E8-4133-9B3F-BBF4CCFFF7DB}" srcOrd="9" destOrd="0" presId="urn:microsoft.com/office/officeart/2005/8/layout/chevron1"/>
    <dgm:cxn modelId="{EC2D0835-5F95-4DFE-9C27-7B233470CD68}" type="presParOf" srcId="{54CB12B4-86A7-4058-A7C5-A496655925F3}" destId="{6E503D52-98B9-4DD4-A5FC-26369C3DAD43}" srcOrd="10" destOrd="0" presId="urn:microsoft.com/office/officeart/2005/8/layout/chevron1"/>
  </dgm:cxnLst>
  <dgm:bg>
    <a:solidFill>
      <a:schemeClr val="bg1"/>
    </a:solidFill>
    <a:effectLst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0F0494-C8F1-4040-B068-1F63E8B89982}">
      <dsp:nvSpPr>
        <dsp:cNvPr id="0" name=""/>
        <dsp:cNvSpPr/>
      </dsp:nvSpPr>
      <dsp:spPr>
        <a:xfrm>
          <a:off x="4188" y="323353"/>
          <a:ext cx="1558230" cy="62329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Oct. </a:t>
          </a:r>
          <a:endParaRPr lang="en-US" sz="2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188" y="323353"/>
        <a:ext cx="1558230" cy="623292"/>
      </dsp:txXfrm>
    </dsp:sp>
    <dsp:sp modelId="{891FB00E-67E8-4EE6-A19C-56B50BE89BDF}">
      <dsp:nvSpPr>
        <dsp:cNvPr id="0" name=""/>
        <dsp:cNvSpPr/>
      </dsp:nvSpPr>
      <dsp:spPr>
        <a:xfrm>
          <a:off x="1406596" y="323353"/>
          <a:ext cx="1558230" cy="62329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Nov.</a:t>
          </a:r>
          <a:endParaRPr lang="en-US" sz="2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406596" y="323353"/>
        <a:ext cx="1558230" cy="623292"/>
      </dsp:txXfrm>
    </dsp:sp>
    <dsp:sp modelId="{4E5C0678-B36D-49A6-B044-5E0613A2DB24}">
      <dsp:nvSpPr>
        <dsp:cNvPr id="0" name=""/>
        <dsp:cNvSpPr/>
      </dsp:nvSpPr>
      <dsp:spPr>
        <a:xfrm>
          <a:off x="2809003" y="323353"/>
          <a:ext cx="1558230" cy="62329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Dec.</a:t>
          </a:r>
          <a:endParaRPr lang="en-US" sz="2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09003" y="323353"/>
        <a:ext cx="1558230" cy="623292"/>
      </dsp:txXfrm>
    </dsp:sp>
    <dsp:sp modelId="{D48A4D5D-F28C-49BF-B046-38250D9208F5}">
      <dsp:nvSpPr>
        <dsp:cNvPr id="0" name=""/>
        <dsp:cNvSpPr/>
      </dsp:nvSpPr>
      <dsp:spPr>
        <a:xfrm>
          <a:off x="4211410" y="323353"/>
          <a:ext cx="1558230" cy="62329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Jan.</a:t>
          </a:r>
          <a:endParaRPr lang="en-US" sz="2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211410" y="323353"/>
        <a:ext cx="1558230" cy="623292"/>
      </dsp:txXfrm>
    </dsp:sp>
    <dsp:sp modelId="{821057A4-70F9-47C4-9DBD-1DB1F56E636D}">
      <dsp:nvSpPr>
        <dsp:cNvPr id="0" name=""/>
        <dsp:cNvSpPr/>
      </dsp:nvSpPr>
      <dsp:spPr>
        <a:xfrm>
          <a:off x="5613818" y="323353"/>
          <a:ext cx="1558230" cy="62329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Feb.</a:t>
          </a:r>
          <a:endParaRPr lang="en-US" sz="2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613818" y="323353"/>
        <a:ext cx="1558230" cy="623292"/>
      </dsp:txXfrm>
    </dsp:sp>
    <dsp:sp modelId="{6E503D52-98B9-4DD4-A5FC-26369C3DAD43}">
      <dsp:nvSpPr>
        <dsp:cNvPr id="0" name=""/>
        <dsp:cNvSpPr/>
      </dsp:nvSpPr>
      <dsp:spPr>
        <a:xfrm>
          <a:off x="7016225" y="323353"/>
          <a:ext cx="1558230" cy="62329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March</a:t>
          </a:r>
          <a:endParaRPr lang="en-US" sz="2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016225" y="323353"/>
        <a:ext cx="1558230" cy="623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51FC0E3-81C9-4AE7-8722-68968E9E1D0E}" type="datetimeFigureOut">
              <a:rPr lang="en-US" smtClean="0"/>
              <a:pPr/>
              <a:t>10/23/2014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8DB122-5738-43FC-91C4-E2CDCE53AC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61160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61F989-2321-8240-AD0F-3A9D3F5A4DE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/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/>
              <a:t>DRAFT: Not for distribution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2876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SDC was also able to leverage the ratings for some standards – this means that future S&amp;I initiatives don’t have to “re-rate” the same standards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4598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err="1" smtClean="0"/>
              <a:t>HeD’s</a:t>
            </a:r>
            <a:r>
              <a:rPr lang="en-US" baseline="0" dirty="0" smtClean="0"/>
              <a:t> process was slightly different because their community was more active.</a:t>
            </a:r>
          </a:p>
          <a:p>
            <a:r>
              <a:rPr lang="en-US" baseline="0" dirty="0" smtClean="0"/>
              <a:t>SDC’s required more materials presented to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42988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Replace table with PDMP standards/transactions for community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4554A-3686-44EA-842E-CE57915DBE1E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3482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4554A-3686-44EA-842E-CE57915DBE1E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34828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9379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3450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Rename “IG” once SDO is determined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9781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87464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</a:t>
            </a:r>
            <a:r>
              <a:rPr lang="en-US" baseline="0" dirty="0" smtClean="0"/>
              <a:t> this to be PDMP-specific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8570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45605B-E5C2-452B-A920-FF28861A904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02516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B2E7A-DE53-4610-9768-D97E270CB2F2}" type="slidenum">
              <a:rPr lang="en-US">
                <a:latin typeface="Arial" charset="0"/>
                <a:ea typeface="ＭＳ Ｐゴシック"/>
                <a:cs typeface="ＭＳ Ｐゴシック"/>
              </a:rPr>
              <a:pPr/>
              <a:t>31</a:t>
            </a:fld>
            <a:endParaRPr lang="en-US" dirty="0">
              <a:latin typeface="Arial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DB122-5738-43FC-91C4-E2CDCE53ACE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260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DB122-5738-43FC-91C4-E2CDCE53ACE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36679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15FDF8-06E6-4E2F-A117-A9F25C5808E3}" type="slidenum">
              <a:rPr lang="en-US">
                <a:latin typeface="Arial" charset="0"/>
                <a:ea typeface="ＭＳ Ｐゴシック"/>
                <a:cs typeface="ＭＳ Ｐゴシック"/>
              </a:rPr>
              <a:pPr/>
              <a:t>5</a:t>
            </a:fld>
            <a:endParaRPr lang="en-US" dirty="0">
              <a:latin typeface="Arial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1486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641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4298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8620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016111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75B6A2-4648-4A0D-BCF0-91F5A10253E5}" type="datetime1">
              <a:rPr lang="en-US" smtClean="0">
                <a:solidFill>
                  <a:prstClr val="black"/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10/23/2014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7D850A-6597-4ACD-8CDD-DAF2312374DF}" type="slidenum">
              <a:rPr lang="en-US">
                <a:solidFill>
                  <a:prstClr val="black"/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840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124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9906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349206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299" y="48855"/>
            <a:ext cx="8229600" cy="1020762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002692"/>
            <a:ext cx="8229600" cy="4143009"/>
          </a:xfrm>
        </p:spPr>
        <p:txBody>
          <a:bodyPr>
            <a:normAutofit/>
          </a:bodyPr>
          <a:lstStyle>
            <a:lvl1pPr>
              <a:defRPr sz="20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43983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PPT_TemplateB.jpg"/>
          <p:cNvPicPr>
            <a:picLocks noChangeAspect="1"/>
          </p:cNvPicPr>
          <p:nvPr userDrawn="1"/>
        </p:nvPicPr>
        <p:blipFill>
          <a:blip r:embed="rId2"/>
          <a:srcRect l="21944" t="60098" r="13750" b="11731"/>
          <a:stretch>
            <a:fillRect/>
          </a:stretch>
        </p:blipFill>
        <p:spPr bwMode="auto">
          <a:xfrm>
            <a:off x="0" y="4762500"/>
            <a:ext cx="9144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339977"/>
            <a:ext cx="70866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E563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Font typeface="Arial" pitchFamily="34" charset="0"/>
              <a:buChar char="•"/>
              <a:defRPr sz="2000" b="1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B7E76-27A3-4445-82F7-BFA6ABDB46F9}" type="datetimeFigureOut">
              <a:rPr lang="en-US">
                <a:solidFill>
                  <a:prstClr val="black"/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10/23/2014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A5DB0C-5155-4E26-88A0-21629CE60A71}" type="slidenum">
              <a:rPr lang="en-US">
                <a:solidFill>
                  <a:prstClr val="black"/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80B669-6598-4860-A3B6-32406B992B1F}" type="datetimeFigureOut">
              <a:rPr lang="en-US">
                <a:solidFill>
                  <a:prstClr val="black"/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10/23/2014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945181-D6D7-4636-8D1D-F404F8CB6C54}" type="slidenum">
              <a:rPr lang="en-US" smtClean="0">
                <a:solidFill>
                  <a:prstClr val="black"/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72C31-04F2-41B4-92EA-F202A42F7C12}" type="datetimeFigureOut">
              <a:rPr lang="en-US">
                <a:solidFill>
                  <a:prstClr val="black"/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10/23/2014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45385C-32B0-4B72-8303-36A42EAB5186}" type="slidenum">
              <a:rPr lang="en-US" smtClean="0">
                <a:solidFill>
                  <a:prstClr val="black"/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43009"/>
          </a:xfrm>
        </p:spPr>
        <p:txBody>
          <a:bodyPr>
            <a:normAutofit/>
          </a:bodyPr>
          <a:lstStyle>
            <a:lvl1pPr>
              <a:defRPr sz="1800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78D0DB-DDDA-40C2-9EE6-25CF882A2EC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10/23/2014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CEF18AD-8AD9-478A-B965-B98EBD4E7C3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135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c-puttingI-pptsubpage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662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PPT_TemplateB.jpg"/>
          <p:cNvPicPr>
            <a:picLocks noChangeAspect="1"/>
          </p:cNvPicPr>
          <p:nvPr/>
        </p:nvPicPr>
        <p:blipFill>
          <a:blip r:embed="rId8"/>
          <a:srcRect l="21944" t="60098" r="13750" b="14635"/>
          <a:stretch>
            <a:fillRect/>
          </a:stretch>
        </p:blipFill>
        <p:spPr bwMode="auto">
          <a:xfrm>
            <a:off x="0" y="4978400"/>
            <a:ext cx="91440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73063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1"/>
            <a:ext cx="8229600" cy="47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381000" y="1219202"/>
            <a:ext cx="8229600" cy="1587"/>
          </a:xfrm>
          <a:prstGeom prst="line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timing>
    <p:tnLst>
      <p:par>
        <p:cTn id="1" dur="indefinite" restart="never" nodeType="tmRoot"/>
      </p:par>
    </p:tnLst>
  </p:timing>
  <p:txStyles>
    <p:titleStyle>
      <a:lvl1pPr algn="l" defTabSz="457200" rtl="0" fontAlgn="base">
        <a:spcBef>
          <a:spcPct val="0"/>
        </a:spcBef>
        <a:spcAft>
          <a:spcPct val="0"/>
        </a:spcAft>
        <a:defRPr sz="4000" kern="1200">
          <a:solidFill>
            <a:srgbClr val="025AA3"/>
          </a:solidFill>
          <a:latin typeface="Century"/>
          <a:ea typeface="ＭＳ Ｐゴシック" charset="0"/>
          <a:cs typeface="Century"/>
        </a:defRPr>
      </a:lvl1pPr>
      <a:lvl2pPr algn="l" defTabSz="457200" rtl="0" fontAlgn="base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ＭＳ Ｐゴシック" charset="0"/>
          <a:cs typeface="Century" pitchFamily="18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ＭＳ Ｐゴシック" charset="0"/>
          <a:cs typeface="Century" pitchFamily="18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ＭＳ Ｐゴシック" charset="0"/>
          <a:cs typeface="Century" pitchFamily="18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ＭＳ Ｐゴシック" charset="0"/>
          <a:cs typeface="Century" pitchFamily="18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Century" pitchFamily="18" charset="0"/>
          <a:cs typeface="Century" pitchFamily="18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Century" pitchFamily="18" charset="0"/>
          <a:cs typeface="Century" pitchFamily="18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Century" pitchFamily="18" charset="0"/>
          <a:cs typeface="Century" pitchFamily="18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Century" pitchFamily="18" charset="0"/>
          <a:cs typeface="Century" pitchFamily="18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•"/>
        <a:defRPr sz="2800" kern="1200">
          <a:solidFill>
            <a:srgbClr val="7F7F7F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–"/>
        <a:defRPr sz="2400" kern="1200">
          <a:solidFill>
            <a:srgbClr val="7F7F7F"/>
          </a:solidFill>
          <a:latin typeface="Arial"/>
          <a:ea typeface="Arial" charset="0"/>
          <a:cs typeface="Arial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•"/>
        <a:defRPr sz="2000" kern="1200">
          <a:solidFill>
            <a:srgbClr val="7F7F7F"/>
          </a:solidFill>
          <a:latin typeface="Arial"/>
          <a:ea typeface="Arial" charset="0"/>
          <a:cs typeface="Arial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–"/>
        <a:defRPr kern="1200">
          <a:solidFill>
            <a:srgbClr val="7F7F7F"/>
          </a:solidFill>
          <a:latin typeface="Arial"/>
          <a:ea typeface="Arial" charset="0"/>
          <a:cs typeface="Arial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»"/>
        <a:defRPr kern="1200">
          <a:solidFill>
            <a:srgbClr val="7F7F7F"/>
          </a:solidFill>
          <a:latin typeface="Arial"/>
          <a:ea typeface="Arial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mailto:jamie.parker@esacinc.com" TargetMode="External"/><Relationship Id="rId13" Type="http://schemas.openxmlformats.org/officeDocument/2006/relationships/hyperlink" Target="mailto:apurva.dahria@esacinc.com" TargetMode="External"/><Relationship Id="rId3" Type="http://schemas.openxmlformats.org/officeDocument/2006/relationships/hyperlink" Target="mailto:jc@securityrs.com" TargetMode="External"/><Relationship Id="rId7" Type="http://schemas.openxmlformats.org/officeDocument/2006/relationships/hyperlink" Target="mailto:bobyencha@maine.rr.com" TargetMode="External"/><Relationship Id="rId12" Type="http://schemas.openxmlformats.org/officeDocument/2006/relationships/hyperlink" Target="mailto:lynette.elliott@esacinc.com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lc@securityrs.com" TargetMode="External"/><Relationship Id="rId11" Type="http://schemas.openxmlformats.org/officeDocument/2006/relationships/hyperlink" Target="mailto:amanda.j.nash@accenturefederal.com" TargetMode="External"/><Relationship Id="rId5" Type="http://schemas.openxmlformats.org/officeDocument/2006/relationships/hyperlink" Target="mailto:mera.choi@hhs.gov" TargetMode="External"/><Relationship Id="rId10" Type="http://schemas.openxmlformats.org/officeDocument/2006/relationships/hyperlink" Target="mailto:alexander.s.lowitt@accenturefederal.com" TargetMode="External"/><Relationship Id="rId4" Type="http://schemas.openxmlformats.org/officeDocument/2006/relationships/hyperlink" Target="mailto:julie.chua@hhs.gov" TargetMode="External"/><Relationship Id="rId9" Type="http://schemas.openxmlformats.org/officeDocument/2006/relationships/hyperlink" Target="mailto:ahsin.azim@accenturefederal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Initiativ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iki.siframework.org/Data+Provenance+Past+Meeting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ONC_PPT_F_cover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382000" cy="1609725"/>
          </a:xfrm>
        </p:spPr>
        <p:txBody>
          <a:bodyPr rtlCol="0" anchor="t">
            <a:noAutofit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Data Provenance Community Meeting</a:t>
            </a:r>
            <a:endParaRPr lang="en-US" sz="3600" dirty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3" name="Subtitle 6"/>
          <p:cNvSpPr txBox="1">
            <a:spLocks/>
          </p:cNvSpPr>
          <p:nvPr/>
        </p:nvSpPr>
        <p:spPr>
          <a:xfrm>
            <a:off x="577018" y="3705225"/>
            <a:ext cx="7240588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October 23, 2014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83202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Tasks &amp; Work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UCR-Standards Crosswalk</a:t>
            </a:r>
          </a:p>
          <a:p>
            <a:pPr lvl="1"/>
            <a:r>
              <a:rPr lang="en-US" dirty="0" smtClean="0"/>
              <a:t>Evaluation of Candidate Standards List</a:t>
            </a:r>
          </a:p>
          <a:p>
            <a:pPr lvl="1"/>
            <a:r>
              <a:rPr lang="en-US" dirty="0" smtClean="0"/>
              <a:t>Sub-workgroup meetings to evaluate Content &amp; Structure, Vocabulary &amp; Code set Standards</a:t>
            </a:r>
          </a:p>
          <a:p>
            <a:pPr lvl="1"/>
            <a:r>
              <a:rPr lang="en-US" dirty="0" smtClean="0"/>
              <a:t>Mitigate </a:t>
            </a:r>
            <a:r>
              <a:rPr lang="en-US" dirty="0"/>
              <a:t>any gaps within existing </a:t>
            </a:r>
            <a:r>
              <a:rPr lang="en-US" dirty="0" smtClean="0"/>
              <a:t>standards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HITSC Evaluation</a:t>
            </a:r>
          </a:p>
          <a:p>
            <a:pPr lvl="1"/>
            <a:r>
              <a:rPr lang="en-US" dirty="0" smtClean="0"/>
              <a:t>Quantitative analysis of evaluated standards resulting from UCR-Standards Crosswalk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Solution Plan</a:t>
            </a:r>
          </a:p>
          <a:p>
            <a:pPr lvl="1"/>
            <a:r>
              <a:rPr lang="en-US" dirty="0" smtClean="0"/>
              <a:t>Final layered solution of standards across all standards categories and requirements used for implementation guidance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/>
              <a:t>Initiative</a:t>
            </a:r>
            <a:r>
              <a:rPr lang="en-US" u="sng" dirty="0" smtClean="0"/>
              <a:t> Deliverable</a:t>
            </a:r>
            <a:r>
              <a:rPr lang="en-US" dirty="0" smtClean="0"/>
              <a:t>: Implementation Guidance</a:t>
            </a:r>
          </a:p>
          <a:p>
            <a:endParaRPr lang="en-US" dirty="0"/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839200" y="6569075"/>
            <a:ext cx="3048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10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365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Standards Development </a:t>
            </a:r>
            <a:r>
              <a:rPr lang="en-US" sz="2800" dirty="0" smtClean="0"/>
              <a:t>Support</a:t>
            </a:r>
            <a:br>
              <a:rPr lang="en-US" sz="2800" dirty="0" smtClean="0"/>
            </a:br>
            <a:r>
              <a:rPr lang="en-US" sz="2800" dirty="0" smtClean="0"/>
              <a:t>“Building Blocks”</a:t>
            </a:r>
            <a:endParaRPr lang="en-US" sz="2800" dirty="0"/>
          </a:p>
        </p:txBody>
      </p:sp>
      <p:sp>
        <p:nvSpPr>
          <p:cNvPr id="3" name="Rounded Rectangle 2"/>
          <p:cNvSpPr/>
          <p:nvPr/>
        </p:nvSpPr>
        <p:spPr>
          <a:xfrm>
            <a:off x="3124200" y="1600200"/>
            <a:ext cx="2819400" cy="1143000"/>
          </a:xfrm>
          <a:prstGeom prst="round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Successfully implement developed standards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676400" y="2819400"/>
            <a:ext cx="2819400" cy="1143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Extend, modify, or develop a standard and develop implementation guidance</a:t>
            </a:r>
            <a:endParaRPr lang="en-US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572000" y="2819400"/>
            <a:ext cx="2819400" cy="1143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Align initiative with SDO balloting or development priorities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28600" y="5257800"/>
            <a:ext cx="2819400" cy="1143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Implement Communication </a:t>
            </a:r>
            <a:r>
              <a:rPr lang="en-US" sz="20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n-US" sz="20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lan for SDO engagement</a:t>
            </a:r>
            <a:endParaRPr lang="en-US" sz="200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124200" y="5257800"/>
            <a:ext cx="2819400" cy="1143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Scan the standards &amp; implementation environment</a:t>
            </a:r>
            <a:endParaRPr lang="en-US" sz="200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19800" y="5257800"/>
            <a:ext cx="2819400" cy="1143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Develop a “Candidate Standards” list</a:t>
            </a:r>
            <a:endParaRPr lang="en-US" sz="200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8915400" y="1295400"/>
            <a:ext cx="0" cy="510540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228600" y="4038600"/>
            <a:ext cx="2819400" cy="1143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Support standards analysis against requirements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124200" y="4038600"/>
            <a:ext cx="2819400" cy="1143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Confirm Gaps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019800" y="4038600"/>
            <a:ext cx="2819400" cy="1143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Work with WG and SDOs to create plan and recommendations to address gaps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1049923" y="3221623"/>
            <a:ext cx="990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 dirty="0" smtClean="0">
                <a:solidFill>
                  <a:prstClr val="black"/>
                </a:solidFill>
                <a:latin typeface="Arial" charset="0"/>
                <a:ea typeface="ＭＳ Ｐゴシック"/>
              </a:rPr>
              <a:t>Action</a:t>
            </a:r>
            <a:endParaRPr lang="en-US" sz="1600" i="1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2573923" y="2002423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 dirty="0" smtClean="0">
                <a:solidFill>
                  <a:prstClr val="black"/>
                </a:solidFill>
                <a:latin typeface="Arial" charset="0"/>
                <a:ea typeface="ＭＳ Ｐゴシック"/>
              </a:rPr>
              <a:t>Result</a:t>
            </a:r>
            <a:endParaRPr lang="en-US" sz="1600" i="1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751178" y="2688223"/>
            <a:ext cx="2057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i="1" dirty="0" smtClean="0">
                <a:solidFill>
                  <a:srgbClr val="4BACC6">
                    <a:lumMod val="50000"/>
                  </a:srgbClr>
                </a:solidFill>
                <a:latin typeface="Arial" charset="0"/>
                <a:ea typeface="ＭＳ Ｐゴシック"/>
              </a:rPr>
              <a:t>Initiative Progress</a:t>
            </a:r>
            <a:endParaRPr lang="en-US" sz="1600" b="1" i="1" dirty="0">
              <a:solidFill>
                <a:srgbClr val="4BACC6">
                  <a:lumMod val="50000"/>
                </a:srgbClr>
              </a:solidFill>
              <a:latin typeface="Arial" charset="0"/>
              <a:ea typeface="ＭＳ Ｐゴシック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474077" y="5698123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 dirty="0" smtClean="0">
                <a:solidFill>
                  <a:prstClr val="black"/>
                </a:solidFill>
                <a:latin typeface="Arial" charset="0"/>
                <a:ea typeface="ＭＳ Ｐゴシック"/>
              </a:rPr>
              <a:t>Foundation</a:t>
            </a:r>
            <a:endParaRPr lang="en-US" sz="1600" i="1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512177" y="4440823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 dirty="0" smtClean="0">
                <a:solidFill>
                  <a:prstClr val="black"/>
                </a:solidFill>
                <a:latin typeface="Arial" charset="0"/>
                <a:ea typeface="ＭＳ Ｐゴシック"/>
              </a:rPr>
              <a:t>Contribution</a:t>
            </a:r>
            <a:endParaRPr lang="en-US" sz="1600" i="1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18" name="Slide Number Placeholder 4"/>
          <p:cNvSpPr txBox="1">
            <a:spLocks/>
          </p:cNvSpPr>
          <p:nvPr/>
        </p:nvSpPr>
        <p:spPr bwMode="auto">
          <a:xfrm>
            <a:off x="8661392" y="6569075"/>
            <a:ext cx="482608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11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174535">
            <a:off x="6231523" y="241058"/>
            <a:ext cx="2379077" cy="206210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</a:rPr>
              <a:t>The role of SDS within S&amp;I </a:t>
            </a:r>
            <a:r>
              <a:rPr lang="en-US" sz="1600" dirty="0" smtClean="0">
                <a:solidFill>
                  <a:prstClr val="black"/>
                </a:solidFill>
              </a:rPr>
              <a:t>is complementary to future Harmonization </a:t>
            </a:r>
            <a:r>
              <a:rPr lang="en-US" sz="1600" dirty="0">
                <a:solidFill>
                  <a:prstClr val="black"/>
                </a:solidFill>
              </a:rPr>
              <a:t>activities by convening SDOs and educating the </a:t>
            </a:r>
            <a:r>
              <a:rPr lang="en-US" sz="1600" dirty="0" smtClean="0">
                <a:solidFill>
                  <a:prstClr val="black"/>
                </a:solidFill>
              </a:rPr>
              <a:t>community on standards and organizational processes 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236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Harmonization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Overview</a:t>
            </a:r>
            <a:endParaRPr lang="en-US" sz="2800" dirty="0" smtClean="0">
              <a:solidFill>
                <a:srgbClr val="025AA3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025AA3"/>
                </a:solidFill>
              </a:rPr>
              <a:t>Standards </a:t>
            </a:r>
            <a:r>
              <a:rPr lang="en-US" sz="2800" dirty="0">
                <a:solidFill>
                  <a:srgbClr val="025AA3"/>
                </a:solidFill>
              </a:rPr>
              <a:t>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 Planning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IG Development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686800" y="6569075"/>
            <a:ext cx="4572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12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5" name="Group 32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33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44" name="Pentagon 43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6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5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34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42" name="Chevron 41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35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40" name="Chevron 39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36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38" name="Chevron 37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113792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Candidate Standards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685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S&amp;I Support Staff gathers list of initial standards within the Candidate Standards List and the community further narrows down the standards</a:t>
            </a:r>
            <a:endParaRPr lang="en-US" sz="1800" dirty="0"/>
          </a:p>
        </p:txBody>
      </p:sp>
      <p:sp>
        <p:nvSpPr>
          <p:cNvPr id="11" name="Rounded Rectangle 10"/>
          <p:cNvSpPr/>
          <p:nvPr/>
        </p:nvSpPr>
        <p:spPr>
          <a:xfrm>
            <a:off x="6553200" y="3962400"/>
            <a:ext cx="1307910" cy="36988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Standard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13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25430803"/>
              </p:ext>
            </p:extLst>
          </p:nvPr>
        </p:nvGraphicFramePr>
        <p:xfrm>
          <a:off x="419101" y="1828800"/>
          <a:ext cx="8305799" cy="358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9790"/>
                <a:gridCol w="1038400"/>
                <a:gridCol w="2600904"/>
                <a:gridCol w="1917046"/>
                <a:gridCol w="1929659"/>
              </a:tblGrid>
              <a:tr h="12469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PDMP &amp; HIT Integration Candidate Standards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9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solidFill>
                            <a:schemeClr val="bg1"/>
                          </a:solidFill>
                          <a:effectLst/>
                        </a:rPr>
                        <a:t>Standard</a:t>
                      </a:r>
                      <a:endParaRPr lang="en-US" sz="10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solidFill>
                            <a:schemeClr val="bg1"/>
                          </a:solidFill>
                          <a:effectLst/>
                        </a:rPr>
                        <a:t>SDO</a:t>
                      </a:r>
                      <a:endParaRPr lang="en-US" sz="10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Description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Reference Links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Notes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1142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C32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HITSP | HL7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</a:rPr>
                        <a:t>The Summary Documents Using HL7 Continuity of Care Document (CCD) Component describes the document content summarizing a consumer's medical status for the purpose of information exchange. The content may include administrative (e.g., registration, demographics, insurance, etc.) and clinical (problem list, medication list, allergies, test results, </a:t>
                      </a:r>
                      <a:r>
                        <a:rPr lang="en-US" sz="800" u="none" strike="noStrike" dirty="0" err="1">
                          <a:effectLst/>
                        </a:rPr>
                        <a:t>etc</a:t>
                      </a:r>
                      <a:r>
                        <a:rPr lang="en-US" sz="800" u="none" strike="noStrike" dirty="0">
                          <a:effectLst/>
                        </a:rPr>
                        <a:t>) information. This Component defines content in order to promote interoperability between participating systems such as Personal Health Record Systems (PHRs), Electronic Health Record Systems (EHRs), Practice Management Applications and others.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 dirty="0">
                          <a:effectLst/>
                        </a:rPr>
                        <a:t>Describes the document content (e.g., demographics, problem, medication list, test results, etc.) for the purpose of exchange. Type of CDA. Supports MU Stage 1. Designed to provide a clinical summary of patient information.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8717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CDA R2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HL7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</a:rPr>
                        <a:t>First ANSI-accredited, XML-based standard in healthcare industry. It has human-interpretative text (without requiring additional software) and structured content. Part of the HL7 version 3 standard and based on the RIM.  CDA R2 provides for specific implementation guidance across a variety of health IT and clinical areas.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 dirty="0">
                          <a:effectLst/>
                        </a:rPr>
                        <a:t>http://www.hl7.org/implement/standards/product_brief.cfm?product_id=35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There are 26 CDA R2-related implementation guides spanning across a variety of clinical areas.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15458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HL7 V.2.X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HL7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</a:rPr>
                        <a:t>Defines a series of electronic messages to support administrative, logistical, financial as well as clinical processes. Messaging standard that supports human readable, non-XML electronic messages based on segments (lines) and one-character delimiters.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 dirty="0">
                          <a:effectLst/>
                        </a:rPr>
                        <a:t>http://www.hl7.org/implement/standards/product_brief.cfm?product_id=148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 dirty="0">
                          <a:effectLst/>
                        </a:rPr>
                        <a:t>An HL7 V2.x Message Profile is a precise and unambiguous specification of a standard HL7 message that has been analyzed for use within a particular set of requirements.  It is a particular style or usage of a standard HL7 message, driven by use case analysis and interaction modeling.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68" marR="4168" marT="416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34788" y="5486400"/>
            <a:ext cx="4442012" cy="123110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ＭＳ Ｐゴシック"/>
              </a:rPr>
              <a:t>One worksheet per Standards Category (4 total)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ＭＳ Ｐゴシック"/>
              </a:rPr>
              <a:t>Standard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ＭＳ Ｐゴシック"/>
              </a:rPr>
              <a:t>Standards Development Organization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ＭＳ Ｐゴシック"/>
              </a:rPr>
              <a:t>Description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ＭＳ Ｐゴシック"/>
              </a:rPr>
              <a:t>Reference Links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ＭＳ Ｐゴシック"/>
              </a:rPr>
              <a:t>Notes</a:t>
            </a:r>
            <a:endParaRPr lang="en-US" sz="1200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ea typeface="ＭＳ Ｐゴシック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62934" y="5562600"/>
            <a:ext cx="3300066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u="sng" dirty="0" smtClean="0">
                <a:solidFill>
                  <a:prstClr val="black"/>
                </a:solidFill>
              </a:rPr>
              <a:t>Note: </a:t>
            </a:r>
            <a:r>
              <a:rPr lang="en-US" sz="1400" dirty="0" smtClean="0">
                <a:solidFill>
                  <a:prstClr val="black"/>
                </a:solidFill>
              </a:rPr>
              <a:t> Example Candidate Standards template from PDMP &amp; HITI initiative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09800" y="6248400"/>
            <a:ext cx="65532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</a:rPr>
              <a:t>**All standards listed include the standards mentioned in the PDMP &amp; HITI Charter as well as other additional, relevant standards</a:t>
            </a:r>
            <a:endParaRPr lang="en-US" sz="1400" dirty="0">
              <a:solidFill>
                <a:prstClr val="black"/>
              </a:solidFill>
            </a:endParaRPr>
          </a:p>
        </p:txBody>
      </p:sp>
      <p:grpSp>
        <p:nvGrpSpPr>
          <p:cNvPr id="5" name="Group 23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24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35" name="Pentagon 34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6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9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25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33" name="Chevron 32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26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1" name="Chevron 30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27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29" name="Chevron 28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12604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UCR-Standards Crosswalk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93982"/>
            <a:ext cx="4080048" cy="4778218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sz="2100" dirty="0"/>
              <a:t>Each Standard from the Candidate Standards List must be mapped to each of the Use Case Requirements in the UCR-Standards Crosswalk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Community input is recorded from the initiative community members and additional working sessions are held</a:t>
            </a:r>
            <a:r>
              <a:rPr lang="en-US" dirty="0"/>
              <a:t> </a:t>
            </a:r>
            <a:r>
              <a:rPr lang="en-US" dirty="0" smtClean="0"/>
              <a:t>in order to mitigate standards gaps</a:t>
            </a:r>
          </a:p>
          <a:p>
            <a:pPr lvl="1"/>
            <a:r>
              <a:rPr lang="en-US" dirty="0" smtClean="0"/>
              <a:t>Standards that did not pass the HITSC Evaluation may be added back into consideration at this point in the Harmonization Process</a:t>
            </a:r>
          </a:p>
        </p:txBody>
      </p:sp>
      <p:grpSp>
        <p:nvGrpSpPr>
          <p:cNvPr id="4" name="Group 9"/>
          <p:cNvGrpSpPr/>
          <p:nvPr/>
        </p:nvGrpSpPr>
        <p:grpSpPr>
          <a:xfrm>
            <a:off x="7639048" y="2971800"/>
            <a:ext cx="1504952" cy="761998"/>
            <a:chOff x="71434" y="1752602"/>
            <a:chExt cx="1504952" cy="761998"/>
          </a:xfrm>
        </p:grpSpPr>
        <p:grpSp>
          <p:nvGrpSpPr>
            <p:cNvPr id="5" name="Group 10"/>
            <p:cNvGrpSpPr/>
            <p:nvPr/>
          </p:nvGrpSpPr>
          <p:grpSpPr>
            <a:xfrm>
              <a:off x="228600" y="1752602"/>
              <a:ext cx="1233486" cy="533398"/>
              <a:chOff x="2476502" y="4876798"/>
              <a:chExt cx="1233486" cy="533398"/>
            </a:xfrm>
          </p:grpSpPr>
          <p:grpSp>
            <p:nvGrpSpPr>
              <p:cNvPr id="7" name="Group 12"/>
              <p:cNvGrpSpPr/>
              <p:nvPr/>
            </p:nvGrpSpPr>
            <p:grpSpPr>
              <a:xfrm>
                <a:off x="3024189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20" name="Flowchart: Delay 19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" name="Smiley Face 20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0" name="Group 13"/>
              <p:cNvGrpSpPr/>
              <p:nvPr/>
            </p:nvGrpSpPr>
            <p:grpSpPr>
              <a:xfrm>
                <a:off x="2476502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18" name="Flowchart: Delay 17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" name="Smiley Face 18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1" name="Group 14"/>
              <p:cNvGrpSpPr/>
              <p:nvPr/>
            </p:nvGrpSpPr>
            <p:grpSpPr>
              <a:xfrm>
                <a:off x="2728913" y="4914895"/>
                <a:ext cx="685799" cy="495301"/>
                <a:chOff x="2690813" y="4686299"/>
                <a:chExt cx="685799" cy="495301"/>
              </a:xfrm>
            </p:grpSpPr>
            <p:sp>
              <p:nvSpPr>
                <p:cNvPr id="16" name="Flowchart: Delay 15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" name="Smiley Face 16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2" name="Rounded Rectangle 11"/>
            <p:cNvSpPr/>
            <p:nvPr/>
          </p:nvSpPr>
          <p:spPr>
            <a:xfrm>
              <a:off x="71434" y="2343150"/>
              <a:ext cx="1504952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Community members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Group 21"/>
          <p:cNvGrpSpPr/>
          <p:nvPr/>
        </p:nvGrpSpPr>
        <p:grpSpPr>
          <a:xfrm>
            <a:off x="4457851" y="1295400"/>
            <a:ext cx="1353229" cy="894343"/>
            <a:chOff x="137772" y="2471737"/>
            <a:chExt cx="1353229" cy="894343"/>
          </a:xfrm>
        </p:grpSpPr>
        <p:grpSp>
          <p:nvGrpSpPr>
            <p:cNvPr id="14" name="Group 22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" name="Rounded Rectangle 23"/>
            <p:cNvSpPr/>
            <p:nvPr/>
          </p:nvSpPr>
          <p:spPr>
            <a:xfrm>
              <a:off x="137772" y="3056198"/>
              <a:ext cx="1353229" cy="30988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prstClr val="black"/>
                  </a:solidFill>
                </a:rPr>
                <a:t>Use Case</a:t>
              </a:r>
              <a:r>
                <a:rPr lang="en-US" sz="1000" dirty="0" smtClean="0">
                  <a:solidFill>
                    <a:prstClr val="black"/>
                  </a:solidFill>
                </a:rPr>
                <a:t>: Requirements 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Group 27"/>
          <p:cNvGrpSpPr/>
          <p:nvPr/>
        </p:nvGrpSpPr>
        <p:grpSpPr>
          <a:xfrm>
            <a:off x="6734583" y="1571625"/>
            <a:ext cx="1304924" cy="825849"/>
            <a:chOff x="171448" y="2471737"/>
            <a:chExt cx="1304924" cy="825849"/>
          </a:xfrm>
        </p:grpSpPr>
        <p:grpSp>
          <p:nvGrpSpPr>
            <p:cNvPr id="22" name="Group 28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31" name="Rounded Rectangle 30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171448" y="3057525"/>
              <a:ext cx="1304924" cy="24006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Candidate Standards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Group 51"/>
          <p:cNvGrpSpPr/>
          <p:nvPr/>
        </p:nvGrpSpPr>
        <p:grpSpPr>
          <a:xfrm>
            <a:off x="4961654" y="2230286"/>
            <a:ext cx="316026" cy="970114"/>
            <a:chOff x="4600574" y="2133600"/>
            <a:chExt cx="733425" cy="2127880"/>
          </a:xfrm>
        </p:grpSpPr>
        <p:sp>
          <p:nvSpPr>
            <p:cNvPr id="34" name="Notched Right Arrow 33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60"/>
          <p:cNvGrpSpPr/>
          <p:nvPr/>
        </p:nvGrpSpPr>
        <p:grpSpPr>
          <a:xfrm rot="2959118">
            <a:off x="6169006" y="2391969"/>
            <a:ext cx="316026" cy="970114"/>
            <a:chOff x="4600574" y="2133600"/>
            <a:chExt cx="733425" cy="2127880"/>
          </a:xfrm>
          <a:scene3d>
            <a:camera prst="orthographicFront">
              <a:rot lat="0" lon="0" rev="300000"/>
            </a:camera>
            <a:lightRig rig="threePt" dir="t"/>
          </a:scene3d>
        </p:grpSpPr>
        <p:sp>
          <p:nvSpPr>
            <p:cNvPr id="68" name="Notched Right Arrow 67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Group 100"/>
          <p:cNvGrpSpPr/>
          <p:nvPr/>
        </p:nvGrpSpPr>
        <p:grpSpPr>
          <a:xfrm>
            <a:off x="4366128" y="5229012"/>
            <a:ext cx="1505281" cy="866988"/>
            <a:chOff x="171448" y="2528673"/>
            <a:chExt cx="1304924" cy="866988"/>
          </a:xfrm>
        </p:grpSpPr>
        <p:sp>
          <p:nvSpPr>
            <p:cNvPr id="102" name="Rounded Rectangle 101"/>
            <p:cNvSpPr/>
            <p:nvPr/>
          </p:nvSpPr>
          <p:spPr>
            <a:xfrm>
              <a:off x="462839" y="2528673"/>
              <a:ext cx="722141" cy="451132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prstClr val="black"/>
                  </a:solidFill>
                </a:rPr>
                <a:t>Results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171448" y="3057524"/>
              <a:ext cx="1304924" cy="33813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List of standards for Solution Planning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Group 110"/>
          <p:cNvGrpSpPr/>
          <p:nvPr/>
        </p:nvGrpSpPr>
        <p:grpSpPr>
          <a:xfrm>
            <a:off x="4450642" y="3281343"/>
            <a:ext cx="1304924" cy="1015588"/>
            <a:chOff x="4668197" y="3584985"/>
            <a:chExt cx="1304924" cy="1015588"/>
          </a:xfrm>
        </p:grpSpPr>
        <p:grpSp>
          <p:nvGrpSpPr>
            <p:cNvPr id="40" name="Group 103"/>
            <p:cNvGrpSpPr/>
            <p:nvPr/>
          </p:nvGrpSpPr>
          <p:grpSpPr>
            <a:xfrm>
              <a:off x="4668197" y="3584985"/>
              <a:ext cx="1304924" cy="1015588"/>
              <a:chOff x="171448" y="2471737"/>
              <a:chExt cx="1304924" cy="1015588"/>
            </a:xfrm>
          </p:grpSpPr>
          <p:grpSp>
            <p:nvGrpSpPr>
              <p:cNvPr id="41" name="Group 104"/>
              <p:cNvGrpSpPr/>
              <p:nvPr/>
            </p:nvGrpSpPr>
            <p:grpSpPr>
              <a:xfrm>
                <a:off x="585787" y="2471737"/>
                <a:ext cx="457200" cy="453615"/>
                <a:chOff x="609600" y="2362200"/>
                <a:chExt cx="457200" cy="453615"/>
              </a:xfrm>
            </p:grpSpPr>
            <p:sp>
              <p:nvSpPr>
                <p:cNvPr id="107" name="Rounded Rectangle 106"/>
                <p:cNvSpPr/>
                <p:nvPr/>
              </p:nvSpPr>
              <p:spPr>
                <a:xfrm>
                  <a:off x="762000" y="2362200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9" name="Rounded Rectangle 108"/>
                <p:cNvSpPr/>
                <p:nvPr/>
              </p:nvSpPr>
              <p:spPr>
                <a:xfrm>
                  <a:off x="609600" y="2434815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06" name="Rounded Rectangle 105"/>
              <p:cNvSpPr/>
              <p:nvPr/>
            </p:nvSpPr>
            <p:spPr>
              <a:xfrm>
                <a:off x="171448" y="3057525"/>
                <a:ext cx="1304924" cy="4298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dirty="0" smtClean="0">
                    <a:solidFill>
                      <a:prstClr val="black"/>
                    </a:solidFill>
                  </a:rPr>
                  <a:t>UCR-Standards Crosswalk  Document</a:t>
                </a:r>
                <a:endParaRPr lang="en-US" sz="100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0" name="Rounded Rectangle 109"/>
            <p:cNvSpPr/>
            <p:nvPr/>
          </p:nvSpPr>
          <p:spPr>
            <a:xfrm>
              <a:off x="5149331" y="3733800"/>
              <a:ext cx="304800" cy="3810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2" name="Group 111"/>
          <p:cNvGrpSpPr/>
          <p:nvPr/>
        </p:nvGrpSpPr>
        <p:grpSpPr>
          <a:xfrm>
            <a:off x="4945604" y="4382656"/>
            <a:ext cx="332076" cy="798944"/>
            <a:chOff x="4600574" y="2133600"/>
            <a:chExt cx="733425" cy="2127880"/>
          </a:xfrm>
        </p:grpSpPr>
        <p:sp>
          <p:nvSpPr>
            <p:cNvPr id="113" name="Notched Right Arrow 112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4" name="Chevron 113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7" name="Chevron 116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3" name="Group 136"/>
          <p:cNvGrpSpPr/>
          <p:nvPr/>
        </p:nvGrpSpPr>
        <p:grpSpPr>
          <a:xfrm>
            <a:off x="7797164" y="5711487"/>
            <a:ext cx="1188720" cy="765511"/>
            <a:chOff x="6248400" y="5120939"/>
            <a:chExt cx="1188720" cy="765511"/>
          </a:xfrm>
        </p:grpSpPr>
        <p:grpSp>
          <p:nvGrpSpPr>
            <p:cNvPr id="44" name="Group 124"/>
            <p:cNvGrpSpPr/>
            <p:nvPr/>
          </p:nvGrpSpPr>
          <p:grpSpPr>
            <a:xfrm>
              <a:off x="6330448" y="5120939"/>
              <a:ext cx="685799" cy="495301"/>
              <a:chOff x="2690813" y="4686299"/>
              <a:chExt cx="685799" cy="495301"/>
            </a:xfrm>
          </p:grpSpPr>
          <p:sp>
            <p:nvSpPr>
              <p:cNvPr id="126" name="Flowchart: Delay 125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Smiley Face 126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22" name="Rounded Rectangle 121"/>
            <p:cNvSpPr/>
            <p:nvPr/>
          </p:nvSpPr>
          <p:spPr>
            <a:xfrm>
              <a:off x="6248400" y="5715000"/>
              <a:ext cx="1188720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Support Team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  <p:grpSp>
          <p:nvGrpSpPr>
            <p:cNvPr id="45" name="Group 122"/>
            <p:cNvGrpSpPr/>
            <p:nvPr/>
          </p:nvGrpSpPr>
          <p:grpSpPr>
            <a:xfrm>
              <a:off x="6625724" y="5161381"/>
              <a:ext cx="685799" cy="495301"/>
              <a:chOff x="2690813" y="4686299"/>
              <a:chExt cx="685799" cy="495301"/>
            </a:xfrm>
          </p:grpSpPr>
          <p:sp>
            <p:nvSpPr>
              <p:cNvPr id="130" name="Flowchart: Delay 129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Smiley Face 130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3" name="Isosceles Triangle 132"/>
            <p:cNvSpPr/>
            <p:nvPr/>
          </p:nvSpPr>
          <p:spPr>
            <a:xfrm>
              <a:off x="6910888" y="5578143"/>
              <a:ext cx="99512" cy="94082"/>
            </a:xfrm>
            <a:prstGeom prst="triangle">
              <a:avLst/>
            </a:prstGeom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64" name="Notched Right Arrow 163"/>
          <p:cNvSpPr/>
          <p:nvPr/>
        </p:nvSpPr>
        <p:spPr>
          <a:xfrm rot="10800000">
            <a:off x="7543801" y="5257800"/>
            <a:ext cx="383518" cy="316026"/>
          </a:xfrm>
          <a:prstGeom prst="notchedRightArrow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8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14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53" name="Rounded Rectangle 152"/>
          <p:cNvSpPr/>
          <p:nvPr/>
        </p:nvSpPr>
        <p:spPr>
          <a:xfrm>
            <a:off x="4308648" y="3232362"/>
            <a:ext cx="1634952" cy="2939838"/>
          </a:xfrm>
          <a:prstGeom prst="roundRect">
            <a:avLst>
              <a:gd name="adj" fmla="val 4545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4" name="Rounded Rectangle 153"/>
          <p:cNvSpPr/>
          <p:nvPr/>
        </p:nvSpPr>
        <p:spPr>
          <a:xfrm>
            <a:off x="3882260" y="6232525"/>
            <a:ext cx="2472452" cy="5492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UCR-Standards Mapping Documents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46" name="Group 6"/>
          <p:cNvGrpSpPr/>
          <p:nvPr/>
        </p:nvGrpSpPr>
        <p:grpSpPr>
          <a:xfrm>
            <a:off x="6260772" y="3852815"/>
            <a:ext cx="1968828" cy="1903527"/>
            <a:chOff x="5861053" y="4552225"/>
            <a:chExt cx="1968828" cy="1903527"/>
          </a:xfrm>
        </p:grpSpPr>
        <p:grpSp>
          <p:nvGrpSpPr>
            <p:cNvPr id="47" name="Group 161"/>
            <p:cNvGrpSpPr/>
            <p:nvPr/>
          </p:nvGrpSpPr>
          <p:grpSpPr>
            <a:xfrm>
              <a:off x="6134275" y="4745910"/>
              <a:ext cx="1695606" cy="1709842"/>
              <a:chOff x="6134275" y="4822110"/>
              <a:chExt cx="1695606" cy="1709842"/>
            </a:xfrm>
          </p:grpSpPr>
          <p:sp>
            <p:nvSpPr>
              <p:cNvPr id="161" name="Rounded Rectangle 160"/>
              <p:cNvSpPr/>
              <p:nvPr/>
            </p:nvSpPr>
            <p:spPr>
              <a:xfrm>
                <a:off x="6134275" y="4822110"/>
                <a:ext cx="1695606" cy="1709842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48" name="Group 159"/>
              <p:cNvGrpSpPr/>
              <p:nvPr/>
            </p:nvGrpSpPr>
            <p:grpSpPr>
              <a:xfrm>
                <a:off x="6305881" y="5119008"/>
                <a:ext cx="1318037" cy="1168843"/>
                <a:chOff x="7829881" y="4966608"/>
                <a:chExt cx="1318037" cy="1168843"/>
              </a:xfrm>
            </p:grpSpPr>
            <p:sp>
              <p:nvSpPr>
                <p:cNvPr id="6" name="Rounded Rectangle 5"/>
                <p:cNvSpPr/>
                <p:nvPr/>
              </p:nvSpPr>
              <p:spPr>
                <a:xfrm>
                  <a:off x="7842994" y="4966608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dirty="0" smtClean="0">
                      <a:solidFill>
                        <a:prstClr val="black"/>
                      </a:solidFill>
                    </a:rPr>
                    <a:t>Record Community input</a:t>
                  </a:r>
                  <a:endParaRPr lang="en-US" sz="1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9" name="Rounded Rectangle 98"/>
                <p:cNvSpPr/>
                <p:nvPr/>
              </p:nvSpPr>
              <p:spPr>
                <a:xfrm>
                  <a:off x="7829881" y="5374551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dirty="0" smtClean="0">
                      <a:solidFill>
                        <a:prstClr val="black"/>
                      </a:solidFill>
                    </a:rPr>
                    <a:t>Hold additional Working Sessions</a:t>
                  </a:r>
                  <a:endParaRPr lang="en-US" sz="1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0" name="Rounded Rectangle 99"/>
                <p:cNvSpPr/>
                <p:nvPr/>
              </p:nvSpPr>
              <p:spPr>
                <a:xfrm>
                  <a:off x="7837912" y="5797314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dirty="0" smtClean="0">
                      <a:solidFill>
                        <a:prstClr val="black"/>
                      </a:solidFill>
                    </a:rPr>
                    <a:t>Mitigate Standards Gaps</a:t>
                  </a:r>
                  <a:endParaRPr lang="en-US" sz="1000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9" name="Rounded Rectangle 8"/>
            <p:cNvSpPr/>
            <p:nvPr/>
          </p:nvSpPr>
          <p:spPr>
            <a:xfrm>
              <a:off x="5861053" y="4552225"/>
              <a:ext cx="722141" cy="45113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prstClr val="black"/>
                  </a:solidFill>
                </a:rPr>
                <a:t>Actions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8" name="Left-Right-Up Arrow 7"/>
          <p:cNvSpPr/>
          <p:nvPr/>
        </p:nvSpPr>
        <p:spPr>
          <a:xfrm rot="16200000">
            <a:off x="7674329" y="4542641"/>
            <a:ext cx="1751442" cy="440871"/>
          </a:xfrm>
          <a:prstGeom prst="leftRight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Bent Arrow 37"/>
          <p:cNvSpPr/>
          <p:nvPr/>
        </p:nvSpPr>
        <p:spPr>
          <a:xfrm flipH="1">
            <a:off x="6104597" y="3467101"/>
            <a:ext cx="1196724" cy="476228"/>
          </a:xfrm>
          <a:prstGeom prst="ben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49" name="Group 91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50" name="Group 92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144" name="Pentagon 143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6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5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Group 93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42" name="Chevron 141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3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Group 94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40" name="Chevron 139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1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Group 95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97" name="Chevron 96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8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64773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23" t="27952" r="29363" b="19530"/>
          <a:stretch/>
        </p:blipFill>
        <p:spPr bwMode="auto">
          <a:xfrm>
            <a:off x="251363" y="1308102"/>
            <a:ext cx="8641274" cy="3841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UCR-Standards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295400"/>
          </a:xfrm>
          <a:solidFill>
            <a:schemeClr val="bg1"/>
          </a:solidFill>
        </p:spPr>
        <p:txBody>
          <a:bodyPr anchor="ctr">
            <a:normAutofit fontScale="77500" lnSpcReduction="20000"/>
          </a:bodyPr>
          <a:lstStyle/>
          <a:p>
            <a:r>
              <a:rPr lang="en-US" sz="2600" dirty="0" smtClean="0"/>
              <a:t>Cross-mapping of each standard with Use Case Requirements</a:t>
            </a:r>
          </a:p>
          <a:p>
            <a:r>
              <a:rPr lang="en-US" sz="2600" dirty="0" smtClean="0"/>
              <a:t>Gap mitigation occurs here</a:t>
            </a:r>
          </a:p>
          <a:p>
            <a:pPr lvl="1"/>
            <a:r>
              <a:rPr lang="en-US" sz="2600" dirty="0" smtClean="0"/>
              <a:t>Can add and remove standards back in for consideration in order to mitigate any gaps found</a:t>
            </a:r>
          </a:p>
        </p:txBody>
      </p:sp>
      <p:pic>
        <p:nvPicPr>
          <p:cNvPr id="7" name="Object 4">
            <a:extLst>
              <a:ext uri="{63B3BB69-23CF-44E3-9099-C40C66FF867C}">
                <a14:compatExt xmlns="" xmlns:a14="http://schemas.microsoft.com/office/drawing/2010/main" spid="_x0000_s1028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74775" y="3478213"/>
            <a:ext cx="914400" cy="685800"/>
          </a:xfrm>
          <a:prstGeom prst="rect">
            <a:avLst/>
          </a:prstGeom>
        </p:spPr>
      </p:pic>
      <p:pic>
        <p:nvPicPr>
          <p:cNvPr id="11" name="Object 4">
            <a:extLst>
              <a:ext uri="{63B3BB69-23CF-44E3-9099-C40C66FF867C}">
                <a14:compatExt xmlns="" xmlns:a14="http://schemas.microsoft.com/office/drawing/2010/main" spid="_x0000_s1028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74775" y="3594100"/>
            <a:ext cx="914400" cy="685800"/>
          </a:xfrm>
          <a:prstGeom prst="rect">
            <a:avLst/>
          </a:prstGeom>
        </p:spPr>
      </p:pic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15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562600" y="1066799"/>
            <a:ext cx="1574935" cy="22860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Requirements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50279" y="1692826"/>
            <a:ext cx="5142357" cy="821774"/>
          </a:xfrm>
          <a:prstGeom prst="rect">
            <a:avLst/>
          </a:prstGeom>
          <a:noFill/>
          <a:ln w="762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28600" y="2362201"/>
            <a:ext cx="962861" cy="2667000"/>
          </a:xfrm>
          <a:prstGeom prst="rect">
            <a:avLst/>
          </a:prstGeom>
          <a:noFill/>
          <a:ln w="762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152400" y="1905000"/>
            <a:ext cx="1143000" cy="2286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Standards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438400" y="1692826"/>
            <a:ext cx="1205291" cy="821774"/>
          </a:xfrm>
          <a:prstGeom prst="rect">
            <a:avLst/>
          </a:prstGeom>
          <a:noFill/>
          <a:ln w="762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2449232" y="1066800"/>
            <a:ext cx="1227418" cy="22860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Comments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4" name="Group 55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5" name="Group 56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72" name="Pentagon 71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6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3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Group 57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70" name="Chevron 69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1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58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63" name="Chevron 62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4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59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61" name="Chevron 60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2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5591868" y="3594100"/>
            <a:ext cx="3300066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u="sng" dirty="0" smtClean="0">
                <a:solidFill>
                  <a:prstClr val="black"/>
                </a:solidFill>
              </a:rPr>
              <a:t>Note: </a:t>
            </a:r>
            <a:r>
              <a:rPr lang="en-US" sz="1400" dirty="0" smtClean="0">
                <a:solidFill>
                  <a:prstClr val="black"/>
                </a:solidFill>
              </a:rPr>
              <a:t> Example UCR Crosswalk template from PDMP &amp; HITI initiative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904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HITSC Evaluation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After the standards are mapped to the Use Case Requirements in the UCR-Standards Mapping, any conflicting standards resulting from the UCR-Standards Mapping are then evaluated in the HITSC Evaluation</a:t>
            </a:r>
          </a:p>
          <a:p>
            <a:pPr marL="285750" indent="-285750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HITSC Evaluation spreadsheet is used to evaluate the conflicting standards  (mapped to the Use Case Requirements) against the HITSC criteria</a:t>
            </a:r>
          </a:p>
          <a:p>
            <a:pPr marL="685800" lvl="1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Three categories of criteria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Maturity of Specification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Adoptability of Standard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S&amp;I Framework Specific (including Meaningful Use criteria)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S&amp;I Community members fill out the evaluation individually offline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685800" lvl="1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S&amp;I support staff reconciles results into one master copy</a:t>
            </a:r>
          </a:p>
          <a:p>
            <a:pPr marL="285750" indent="-285750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Working sessions are held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review discrepancies and come to one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consensus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8610600" y="6569075"/>
            <a:ext cx="5334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16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064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HITSC Criteria Overview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66585949"/>
              </p:ext>
            </p:extLst>
          </p:nvPr>
        </p:nvGraphicFramePr>
        <p:xfrm>
          <a:off x="4953000" y="1219200"/>
          <a:ext cx="4114800" cy="296822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19200"/>
                <a:gridCol w="2895600"/>
              </a:tblGrid>
              <a:tr h="346941">
                <a:tc gridSpan="2">
                  <a:txBody>
                    <a:bodyPr/>
                    <a:lstStyle/>
                    <a:p>
                      <a:r>
                        <a:rPr lang="en-US" sz="1400" b="1" u="none" dirty="0" smtClean="0"/>
                        <a:t>Maturity</a:t>
                      </a:r>
                      <a:r>
                        <a:rPr lang="en-US" sz="1400" b="1" u="none" baseline="0" dirty="0" smtClean="0"/>
                        <a:t> Criteria</a:t>
                      </a:r>
                      <a:endParaRPr lang="en-US" sz="1400" b="1" u="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606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Maturity of Specification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Breadth of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Stability</a:t>
                      </a:r>
                      <a:endParaRPr lang="en-US" sz="1100" baseline="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Adoption of Selection</a:t>
                      </a:r>
                      <a:endParaRPr lang="en-US" sz="1100" dirty="0"/>
                    </a:p>
                  </a:txBody>
                  <a:tcPr/>
                </a:tc>
              </a:tr>
              <a:tr h="97118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Maturity of Underlying Technology Components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Breadth of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Stability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Adoption of Technology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Platform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Maturity of the Technology within its Life Cycle</a:t>
                      </a:r>
                      <a:endParaRPr lang="en-US" sz="1100" dirty="0"/>
                    </a:p>
                  </a:txBody>
                  <a:tcPr/>
                </a:tc>
              </a:tr>
              <a:tr h="82281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Market Adoption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Installed Health Care User Base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Installed User Base Outside</a:t>
                      </a:r>
                      <a:r>
                        <a:rPr lang="en-US" sz="1100" baseline="0" dirty="0" smtClean="0"/>
                        <a:t> Health Care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Interoperable Implementations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Future Projections and Anticipated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Investment in User Training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98933377"/>
              </p:ext>
            </p:extLst>
          </p:nvPr>
        </p:nvGraphicFramePr>
        <p:xfrm>
          <a:off x="76200" y="1219200"/>
          <a:ext cx="4800600" cy="56083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48580"/>
                <a:gridCol w="3252020"/>
              </a:tblGrid>
              <a:tr h="265043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Adoptability Criteria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1189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Ease of Implementation and Deployment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Availability</a:t>
                      </a:r>
                      <a:r>
                        <a:rPr lang="en-US" sz="1100" baseline="0" dirty="0" smtClean="0"/>
                        <a:t> of Off-the-Shelf Infrastructure to Support Implementation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Specification Maturity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Quality and Clarity of Specifications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Ease of Use of Specification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Degree to which Specification uses Familiar Terms to Describe “Real-World” Concepts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Expected Total Costs of Implementation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Appropriate Optionality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Availability of Off-the-Shelf Infrastructure to Support Implementation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Standard as Success Factor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Conformance Criteria and Tests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Availability of Reference Implementations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Separation of Concerns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Runtime Decoupling</a:t>
                      </a:r>
                    </a:p>
                  </a:txBody>
                  <a:tcPr/>
                </a:tc>
              </a:tr>
              <a:tr h="80838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Intellectual Property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Openness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Affordability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Freedom from Patent Impediments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Licensing</a:t>
                      </a:r>
                      <a:r>
                        <a:rPr lang="en-US" sz="1100" baseline="0" dirty="0" smtClean="0"/>
                        <a:t> Permissiveness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Copyright Centralization</a:t>
                      </a:r>
                      <a:endParaRPr lang="en-US" sz="1100" dirty="0" smtClean="0"/>
                    </a:p>
                  </a:txBody>
                  <a:tcPr/>
                </a:tc>
              </a:tr>
              <a:tr h="139147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Ease of Operations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Comparison of Targeted Scale of Deployment to Actual Scale</a:t>
                      </a:r>
                      <a:r>
                        <a:rPr lang="en-US" sz="1100" baseline="0" dirty="0" smtClean="0"/>
                        <a:t> Deployed</a:t>
                      </a:r>
                      <a:endParaRPr lang="en-US" sz="11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Number</a:t>
                      </a:r>
                      <a:r>
                        <a:rPr lang="en-US" sz="1100" baseline="0" dirty="0" smtClean="0"/>
                        <a:t> of Operational Issues Identified in Deployment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Degree of Peer-Coordination of Technical Experts Needed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Operational Scalability (i.e.</a:t>
                      </a:r>
                      <a:r>
                        <a:rPr lang="en-US" sz="1100" baseline="0" dirty="0" smtClean="0"/>
                        <a:t> operational impact of adding a single node)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Fit to Purpose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84637560"/>
              </p:ext>
            </p:extLst>
          </p:nvPr>
        </p:nvGraphicFramePr>
        <p:xfrm>
          <a:off x="5181600" y="4267201"/>
          <a:ext cx="3657600" cy="1417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47800"/>
                <a:gridCol w="2209800"/>
              </a:tblGrid>
              <a:tr h="291781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S&amp;I</a:t>
                      </a:r>
                      <a:r>
                        <a:rPr lang="en-US" sz="1400" baseline="0" dirty="0" smtClean="0"/>
                        <a:t> Criteria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379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Regulatory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Meaningful</a:t>
                      </a:r>
                      <a:r>
                        <a:rPr lang="en-US" sz="1100" baseline="0" dirty="0" smtClean="0"/>
                        <a:t> Use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HIPAA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Other Regulation</a:t>
                      </a:r>
                      <a:endParaRPr lang="en-US" sz="1100" dirty="0"/>
                    </a:p>
                  </a:txBody>
                  <a:tcPr/>
                </a:tc>
              </a:tr>
              <a:tr h="49602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Usage within S&amp;I Framework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Usage within S&amp;I Framework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219700" y="5715000"/>
            <a:ext cx="3581400" cy="10556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u="sng" dirty="0" smtClean="0">
                <a:solidFill>
                  <a:prstClr val="black"/>
                </a:solidFill>
              </a:rPr>
              <a:t>Note: </a:t>
            </a:r>
            <a:r>
              <a:rPr lang="en-US" sz="1400" dirty="0" smtClean="0">
                <a:solidFill>
                  <a:prstClr val="black"/>
                </a:solidFill>
              </a:rPr>
              <a:t>HITSC Evaluation contains definitions for each criterion; Criteria can be deemed not applicable for the initiative and applicable criteria can be added</a:t>
            </a:r>
            <a:endParaRPr lang="en-US" sz="1400" dirty="0">
              <a:solidFill>
                <a:prstClr val="black"/>
              </a:solidFill>
            </a:endParaRPr>
          </a:p>
        </p:txBody>
      </p:sp>
      <p:grpSp>
        <p:nvGrpSpPr>
          <p:cNvPr id="4" name="Group 8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8" name="Group 9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20" name="Pentagon 19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10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8" name="Chevron 17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11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6" name="Chevron 15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12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14" name="Chevron 13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5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2" name="Slide Number Placeholder 4"/>
          <p:cNvSpPr txBox="1">
            <a:spLocks/>
          </p:cNvSpPr>
          <p:nvPr/>
        </p:nvSpPr>
        <p:spPr bwMode="auto">
          <a:xfrm>
            <a:off x="8725469" y="6550783"/>
            <a:ext cx="5334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17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635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02" t="30589" r="29208" b="23065"/>
          <a:stretch/>
        </p:blipFill>
        <p:spPr bwMode="auto">
          <a:xfrm>
            <a:off x="236811" y="1466944"/>
            <a:ext cx="8746578" cy="330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ounded Rectangle 31"/>
          <p:cNvSpPr/>
          <p:nvPr/>
        </p:nvSpPr>
        <p:spPr>
          <a:xfrm>
            <a:off x="234820" y="1447800"/>
            <a:ext cx="8718679" cy="3341684"/>
          </a:xfrm>
          <a:prstGeom prst="roundRect">
            <a:avLst>
              <a:gd name="adj" fmla="val 1799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674046" y="2602524"/>
            <a:ext cx="364554" cy="1131276"/>
          </a:xfrm>
          <a:prstGeom prst="round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457200" y="2209800"/>
            <a:ext cx="2726720" cy="2579683"/>
          </a:xfrm>
          <a:prstGeom prst="roundRect">
            <a:avLst>
              <a:gd name="adj" fmla="val 7544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HITSC Evaluation</a:t>
            </a:r>
            <a:endParaRPr lang="en-US" dirty="0"/>
          </a:p>
        </p:txBody>
      </p:sp>
      <p:sp>
        <p:nvSpPr>
          <p:cNvPr id="22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18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53000"/>
            <a:ext cx="8305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7F7F7F"/>
                </a:solidFill>
                <a:latin typeface="Arial"/>
                <a:ea typeface="ＭＳ Ｐゴシック" charset="0"/>
                <a:cs typeface="Arial"/>
              </a:rPr>
              <a:t>Using formula-driven tools, each standard is given a rating of High, Medium, or Low against the criteria and a weight to determine the overall rating of the standard</a:t>
            </a:r>
            <a:r>
              <a:rPr lang="en-US" b="1" dirty="0" smtClean="0">
                <a:solidFill>
                  <a:srgbClr val="7F7F7F"/>
                </a:solidFill>
                <a:latin typeface="Arial"/>
                <a:ea typeface="ＭＳ Ｐゴシック" charset="0"/>
                <a:cs typeface="Arial"/>
              </a:rPr>
              <a:t>. All ratings are then compared within each category and if the rating is above a certain point determined by SMEs, the standards are then leveraged in the next stage of Harmonization</a:t>
            </a:r>
            <a:endParaRPr lang="en-US" b="1" dirty="0">
              <a:solidFill>
                <a:srgbClr val="7F7F7F"/>
              </a:solidFill>
              <a:latin typeface="Arial"/>
              <a:ea typeface="ＭＳ Ｐゴシック" charset="0"/>
              <a:cs typeface="Arial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3" name="Group 23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35" name="Pentagon 34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Group 24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33" name="Chevron 32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" name="Group 25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0" name="Chevron 29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Group 26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28" name="Chevron 27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5775908" y="533400"/>
            <a:ext cx="3300066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u="sng" dirty="0" smtClean="0">
                <a:solidFill>
                  <a:prstClr val="black"/>
                </a:solidFill>
              </a:rPr>
              <a:t>Note: </a:t>
            </a:r>
            <a:r>
              <a:rPr lang="en-US" sz="1400" dirty="0" smtClean="0">
                <a:solidFill>
                  <a:prstClr val="black"/>
                </a:solidFill>
              </a:rPr>
              <a:t> Example HISTC Analysis template from PDMP &amp; HITI initiative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29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Harmonization 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Standards 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025AA3"/>
                </a:solidFill>
              </a:rPr>
              <a:t>Solution Planning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IG Development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19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5" name="Group 30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31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42" name="Pentagon 41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32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40" name="Chevron 39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33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8" name="Chevron 37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34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36" name="Chevron 35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37057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96" y="69503"/>
            <a:ext cx="8229600" cy="936625"/>
          </a:xfrm>
        </p:spPr>
        <p:txBody>
          <a:bodyPr/>
          <a:lstStyle/>
          <a:p>
            <a:r>
              <a:rPr lang="en-US" dirty="0" smtClean="0"/>
              <a:t>Meeting Etiquette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6503674" y="4369293"/>
            <a:ext cx="1812742" cy="19899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11560" y="3356992"/>
            <a:ext cx="2448272" cy="1211291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619672" y="3356992"/>
            <a:ext cx="881428" cy="494929"/>
          </a:xfrm>
          <a:prstGeom prst="wedgeRoundRectCallout">
            <a:avLst>
              <a:gd name="adj1" fmla="val 174128"/>
              <a:gd name="adj2" fmla="val 65685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5300" y="5245830"/>
            <a:ext cx="33782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Click on the “</a:t>
            </a:r>
            <a:r>
              <a:rPr lang="en-US" sz="1800" b="1" dirty="0" smtClean="0">
                <a:solidFill>
                  <a:schemeClr val="tx2"/>
                </a:solidFill>
              </a:rPr>
              <a:t>chat” bubble at the top of  the meeting window to send a chat.</a:t>
            </a: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632900" y="2991460"/>
            <a:ext cx="2786972" cy="1377833"/>
          </a:xfrm>
          <a:prstGeom prst="wedgeRoundRectCallout">
            <a:avLst>
              <a:gd name="adj1" fmla="val 105881"/>
              <a:gd name="adj2" fmla="val -17596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24500" y="4231640"/>
            <a:ext cx="3467100" cy="823690"/>
            <a:chOff x="4590716" y="2991460"/>
            <a:chExt cx="3678313" cy="10171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50000" r="9869"/>
            <a:stretch/>
          </p:blipFill>
          <p:spPr>
            <a:xfrm>
              <a:off x="4590716" y="2991460"/>
              <a:ext cx="3678313" cy="101718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25" name="Oval 24"/>
            <p:cNvSpPr/>
            <p:nvPr/>
          </p:nvSpPr>
          <p:spPr bwMode="auto">
            <a:xfrm>
              <a:off x="5436096" y="2996952"/>
              <a:ext cx="648072" cy="400947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charset="0"/>
              </a:endParaRPr>
            </a:p>
          </p:txBody>
        </p:sp>
      </p:grp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88901" y="1181099"/>
            <a:ext cx="5524499" cy="5676901"/>
          </a:xfrm>
        </p:spPr>
        <p:txBody>
          <a:bodyPr>
            <a:noAutofit/>
          </a:bodyPr>
          <a:lstStyle/>
          <a:p>
            <a:r>
              <a:rPr lang="en-US" sz="2200" dirty="0" smtClean="0"/>
              <a:t>Please</a:t>
            </a:r>
            <a:r>
              <a:rPr lang="en-US" sz="2200" b="1" dirty="0" smtClean="0"/>
              <a:t> mute your phone </a:t>
            </a:r>
            <a:r>
              <a:rPr lang="en-US" sz="2200" dirty="0" smtClean="0"/>
              <a:t>when you are not speaking to prevent background noise</a:t>
            </a:r>
            <a:r>
              <a:rPr lang="en-US" sz="2200" b="1" dirty="0" smtClean="0"/>
              <a:t>.</a:t>
            </a:r>
          </a:p>
          <a:p>
            <a:pPr lvl="1"/>
            <a:r>
              <a:rPr lang="en-US" sz="2200" dirty="0" smtClean="0"/>
              <a:t>All meetings are recorded.</a:t>
            </a:r>
          </a:p>
          <a:p>
            <a:r>
              <a:rPr lang="en-US" sz="2200" dirty="0" smtClean="0"/>
              <a:t>Please </a:t>
            </a:r>
            <a:r>
              <a:rPr lang="en-US" sz="2200" b="1" dirty="0" smtClean="0"/>
              <a:t>do not put your phone on hold</a:t>
            </a:r>
            <a:r>
              <a:rPr lang="en-US" sz="2200" dirty="0" smtClean="0"/>
              <a:t>.  </a:t>
            </a:r>
          </a:p>
          <a:p>
            <a:pPr lvl="1"/>
            <a:r>
              <a:rPr lang="en-US" sz="2200" dirty="0" smtClean="0"/>
              <a:t>Hang up and dial back in to prevent hold music.</a:t>
            </a:r>
          </a:p>
          <a:p>
            <a:r>
              <a:rPr lang="en-US" sz="2200" dirty="0" smtClean="0"/>
              <a:t>Please announce your name before speaking</a:t>
            </a:r>
          </a:p>
          <a:p>
            <a:r>
              <a:rPr lang="en-US" sz="2200" dirty="0" smtClean="0"/>
              <a:t>Use the “Chat” feature to ask questions or share comments.</a:t>
            </a:r>
          </a:p>
          <a:p>
            <a:pPr lvl="1"/>
            <a:r>
              <a:rPr lang="en-US" sz="2200" dirty="0" smtClean="0"/>
              <a:t>Send chats to “All Participants” so they can be addressed publicly in the chat, or discussed in the meeting (as appropriate). </a:t>
            </a:r>
            <a:endParaRPr lang="en-US" sz="2200" dirty="0"/>
          </a:p>
        </p:txBody>
      </p:sp>
      <p:grpSp>
        <p:nvGrpSpPr>
          <p:cNvPr id="27" name="Group 32"/>
          <p:cNvGrpSpPr>
            <a:grpSpLocks noChangeAspect="1"/>
          </p:cNvGrpSpPr>
          <p:nvPr/>
        </p:nvGrpSpPr>
        <p:grpSpPr bwMode="auto">
          <a:xfrm>
            <a:off x="5765181" y="1308099"/>
            <a:ext cx="1005840" cy="1005840"/>
            <a:chOff x="7962267" y="1626091"/>
            <a:chExt cx="979319" cy="979319"/>
          </a:xfrm>
        </p:grpSpPr>
        <p:pic>
          <p:nvPicPr>
            <p:cNvPr id="28" name="Picture 2" descr="C:\Users\JB-Home\AppData\Local\Microsoft\Windows\Temporary Internet Files\Content.IE5\OWOCJOA7\MC900441433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028420" y="1700790"/>
              <a:ext cx="849253" cy="84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&quot;No&quot; Symbol 20"/>
            <p:cNvSpPr>
              <a:spLocks/>
            </p:cNvSpPr>
            <p:nvPr/>
          </p:nvSpPr>
          <p:spPr bwMode="auto">
            <a:xfrm>
              <a:off x="7962267" y="1626091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33" name="Group 33"/>
          <p:cNvGrpSpPr>
            <a:grpSpLocks noChangeAspect="1"/>
          </p:cNvGrpSpPr>
          <p:nvPr/>
        </p:nvGrpSpPr>
        <p:grpSpPr bwMode="auto">
          <a:xfrm>
            <a:off x="5765181" y="2782952"/>
            <a:ext cx="1005840" cy="1005840"/>
            <a:chOff x="7913206" y="2622502"/>
            <a:chExt cx="979319" cy="979319"/>
          </a:xfrm>
        </p:grpSpPr>
        <p:pic>
          <p:nvPicPr>
            <p:cNvPr id="34" name="Picture 11" descr="C:\Users\JB-Home\AppData\Local\Microsoft\Windows\Temporary Internet Files\Content.IE5\I47V3202\MC900441447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70813" y="2680109"/>
              <a:ext cx="864105" cy="864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&quot;No&quot; Symbol 31"/>
            <p:cNvSpPr>
              <a:spLocks/>
            </p:cNvSpPr>
            <p:nvPr/>
          </p:nvSpPr>
          <p:spPr bwMode="auto">
            <a:xfrm>
              <a:off x="7913206" y="2622502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806478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93982"/>
            <a:ext cx="4038600" cy="511317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/>
              <a:t>The list of standards that result from the UCR-Standards Mapping are then used in the final Solution Plan</a:t>
            </a:r>
          </a:p>
          <a:p>
            <a:r>
              <a:rPr lang="en-US" dirty="0" smtClean="0"/>
              <a:t>Community Input is recorded from initiative community members as well as collaboration with SWGs</a:t>
            </a:r>
          </a:p>
          <a:p>
            <a:r>
              <a:rPr lang="en-US" dirty="0" smtClean="0"/>
              <a:t>Formal Consensus Process is coordinated</a:t>
            </a:r>
          </a:p>
          <a:p>
            <a:pPr lvl="1"/>
            <a:r>
              <a:rPr lang="en-US" dirty="0" smtClean="0"/>
              <a:t>This could last from 2 to 6 weeks</a:t>
            </a:r>
            <a:endParaRPr lang="en-US" sz="1900" dirty="0" smtClean="0"/>
          </a:p>
          <a:p>
            <a:endParaRPr lang="en-US" dirty="0"/>
          </a:p>
        </p:txBody>
      </p:sp>
      <p:grpSp>
        <p:nvGrpSpPr>
          <p:cNvPr id="4" name="Group 9"/>
          <p:cNvGrpSpPr/>
          <p:nvPr/>
        </p:nvGrpSpPr>
        <p:grpSpPr>
          <a:xfrm>
            <a:off x="7486966" y="2663491"/>
            <a:ext cx="1504952" cy="761998"/>
            <a:chOff x="71434" y="1752602"/>
            <a:chExt cx="1504952" cy="761998"/>
          </a:xfrm>
        </p:grpSpPr>
        <p:grpSp>
          <p:nvGrpSpPr>
            <p:cNvPr id="5" name="Group 10"/>
            <p:cNvGrpSpPr/>
            <p:nvPr/>
          </p:nvGrpSpPr>
          <p:grpSpPr>
            <a:xfrm>
              <a:off x="228600" y="1752602"/>
              <a:ext cx="1233486" cy="533398"/>
              <a:chOff x="2476502" y="4876798"/>
              <a:chExt cx="1233486" cy="533398"/>
            </a:xfrm>
          </p:grpSpPr>
          <p:grpSp>
            <p:nvGrpSpPr>
              <p:cNvPr id="6" name="Group 12"/>
              <p:cNvGrpSpPr/>
              <p:nvPr/>
            </p:nvGrpSpPr>
            <p:grpSpPr>
              <a:xfrm>
                <a:off x="3024189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20" name="Flowchart: Delay 19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" name="Smiley Face 20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7" name="Group 13"/>
              <p:cNvGrpSpPr/>
              <p:nvPr/>
            </p:nvGrpSpPr>
            <p:grpSpPr>
              <a:xfrm>
                <a:off x="2476502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18" name="Flowchart: Delay 17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" name="Smiley Face 18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8" name="Group 14"/>
              <p:cNvGrpSpPr/>
              <p:nvPr/>
            </p:nvGrpSpPr>
            <p:grpSpPr>
              <a:xfrm>
                <a:off x="2728913" y="4914895"/>
                <a:ext cx="685799" cy="495301"/>
                <a:chOff x="2690813" y="4686299"/>
                <a:chExt cx="685799" cy="495301"/>
              </a:xfrm>
            </p:grpSpPr>
            <p:sp>
              <p:nvSpPr>
                <p:cNvPr id="16" name="Flowchart: Delay 15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" name="Smiley Face 16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2" name="Rounded Rectangle 11"/>
            <p:cNvSpPr/>
            <p:nvPr/>
          </p:nvSpPr>
          <p:spPr>
            <a:xfrm>
              <a:off x="71434" y="2343150"/>
              <a:ext cx="1504952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Community members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21"/>
          <p:cNvGrpSpPr/>
          <p:nvPr/>
        </p:nvGrpSpPr>
        <p:grpSpPr>
          <a:xfrm>
            <a:off x="4541918" y="1295400"/>
            <a:ext cx="1353229" cy="894343"/>
            <a:chOff x="137772" y="2471737"/>
            <a:chExt cx="1353229" cy="894343"/>
          </a:xfrm>
        </p:grpSpPr>
        <p:grpSp>
          <p:nvGrpSpPr>
            <p:cNvPr id="10" name="Group 22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" name="Rounded Rectangle 23"/>
            <p:cNvSpPr/>
            <p:nvPr/>
          </p:nvSpPr>
          <p:spPr>
            <a:xfrm>
              <a:off x="137772" y="3056198"/>
              <a:ext cx="1353229" cy="30988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List of Standards for Solution Planning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51"/>
          <p:cNvGrpSpPr/>
          <p:nvPr/>
        </p:nvGrpSpPr>
        <p:grpSpPr>
          <a:xfrm>
            <a:off x="5059105" y="2237679"/>
            <a:ext cx="311828" cy="886521"/>
            <a:chOff x="4600574" y="2133600"/>
            <a:chExt cx="733425" cy="2127880"/>
          </a:xfrm>
        </p:grpSpPr>
        <p:sp>
          <p:nvSpPr>
            <p:cNvPr id="34" name="Notched Right Arrow 33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Group 100"/>
          <p:cNvGrpSpPr/>
          <p:nvPr/>
        </p:nvGrpSpPr>
        <p:grpSpPr>
          <a:xfrm>
            <a:off x="4514518" y="5105400"/>
            <a:ext cx="1429081" cy="866988"/>
            <a:chOff x="187675" y="2528673"/>
            <a:chExt cx="1238866" cy="866988"/>
          </a:xfrm>
        </p:grpSpPr>
        <p:sp>
          <p:nvSpPr>
            <p:cNvPr id="102" name="Rounded Rectangle 101"/>
            <p:cNvSpPr/>
            <p:nvPr/>
          </p:nvSpPr>
          <p:spPr>
            <a:xfrm>
              <a:off x="462839" y="2528673"/>
              <a:ext cx="722141" cy="451132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prstClr val="black"/>
                  </a:solidFill>
                </a:rPr>
                <a:t>Results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187675" y="3057524"/>
              <a:ext cx="1238866" cy="33813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Finish Solution Plan for use in IG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Group 110"/>
          <p:cNvGrpSpPr/>
          <p:nvPr/>
        </p:nvGrpSpPr>
        <p:grpSpPr>
          <a:xfrm>
            <a:off x="4572000" y="3281343"/>
            <a:ext cx="1304924" cy="779888"/>
            <a:chOff x="4668197" y="3584985"/>
            <a:chExt cx="1304924" cy="779888"/>
          </a:xfrm>
        </p:grpSpPr>
        <p:grpSp>
          <p:nvGrpSpPr>
            <p:cNvPr id="15" name="Group 103"/>
            <p:cNvGrpSpPr/>
            <p:nvPr/>
          </p:nvGrpSpPr>
          <p:grpSpPr>
            <a:xfrm>
              <a:off x="4668197" y="3584985"/>
              <a:ext cx="1304924" cy="779888"/>
              <a:chOff x="171448" y="2471737"/>
              <a:chExt cx="1304924" cy="779888"/>
            </a:xfrm>
          </p:grpSpPr>
          <p:grpSp>
            <p:nvGrpSpPr>
              <p:cNvPr id="22" name="Group 104"/>
              <p:cNvGrpSpPr/>
              <p:nvPr/>
            </p:nvGrpSpPr>
            <p:grpSpPr>
              <a:xfrm>
                <a:off x="585787" y="2471737"/>
                <a:ext cx="457200" cy="453615"/>
                <a:chOff x="609600" y="2362200"/>
                <a:chExt cx="457200" cy="453615"/>
              </a:xfrm>
            </p:grpSpPr>
            <p:sp>
              <p:nvSpPr>
                <p:cNvPr id="107" name="Rounded Rectangle 106"/>
                <p:cNvSpPr/>
                <p:nvPr/>
              </p:nvSpPr>
              <p:spPr>
                <a:xfrm>
                  <a:off x="762000" y="2362200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9" name="Rounded Rectangle 108"/>
                <p:cNvSpPr/>
                <p:nvPr/>
              </p:nvSpPr>
              <p:spPr>
                <a:xfrm>
                  <a:off x="609600" y="2434815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06" name="Rounded Rectangle 105"/>
              <p:cNvSpPr/>
              <p:nvPr/>
            </p:nvSpPr>
            <p:spPr>
              <a:xfrm>
                <a:off x="171448" y="3057525"/>
                <a:ext cx="1304924" cy="1941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dirty="0" smtClean="0">
                    <a:solidFill>
                      <a:prstClr val="black"/>
                    </a:solidFill>
                  </a:rPr>
                  <a:t>Solution Plan</a:t>
                </a:r>
                <a:endParaRPr lang="en-US" sz="100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0" name="Rounded Rectangle 109"/>
            <p:cNvSpPr/>
            <p:nvPr/>
          </p:nvSpPr>
          <p:spPr>
            <a:xfrm>
              <a:off x="5149331" y="3733800"/>
              <a:ext cx="304800" cy="3810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Group 111"/>
          <p:cNvGrpSpPr/>
          <p:nvPr/>
        </p:nvGrpSpPr>
        <p:grpSpPr>
          <a:xfrm>
            <a:off x="5060520" y="4106216"/>
            <a:ext cx="316026" cy="970114"/>
            <a:chOff x="4600574" y="2133600"/>
            <a:chExt cx="733425" cy="2127880"/>
          </a:xfrm>
        </p:grpSpPr>
        <p:sp>
          <p:nvSpPr>
            <p:cNvPr id="113" name="Notched Right Arrow 112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4" name="Chevron 113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7" name="Chevron 116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81"/>
          <p:cNvGrpSpPr/>
          <p:nvPr/>
        </p:nvGrpSpPr>
        <p:grpSpPr>
          <a:xfrm>
            <a:off x="7803198" y="5559089"/>
            <a:ext cx="1188720" cy="765511"/>
            <a:chOff x="6248400" y="5120939"/>
            <a:chExt cx="1188720" cy="765511"/>
          </a:xfrm>
        </p:grpSpPr>
        <p:grpSp>
          <p:nvGrpSpPr>
            <p:cNvPr id="29" name="Group 82"/>
            <p:cNvGrpSpPr/>
            <p:nvPr/>
          </p:nvGrpSpPr>
          <p:grpSpPr>
            <a:xfrm>
              <a:off x="6330448" y="5120939"/>
              <a:ext cx="685799" cy="495301"/>
              <a:chOff x="2690813" y="4686299"/>
              <a:chExt cx="685799" cy="495301"/>
            </a:xfrm>
          </p:grpSpPr>
          <p:sp>
            <p:nvSpPr>
              <p:cNvPr id="121" name="Flowchart: Delay 120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Smiley Face 121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4" name="Rounded Rectangle 83"/>
            <p:cNvSpPr/>
            <p:nvPr/>
          </p:nvSpPr>
          <p:spPr>
            <a:xfrm>
              <a:off x="6248400" y="5715000"/>
              <a:ext cx="1188720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Support Team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  <p:grpSp>
          <p:nvGrpSpPr>
            <p:cNvPr id="30" name="Group 84"/>
            <p:cNvGrpSpPr/>
            <p:nvPr/>
          </p:nvGrpSpPr>
          <p:grpSpPr>
            <a:xfrm>
              <a:off x="6625724" y="5161381"/>
              <a:ext cx="685799" cy="495301"/>
              <a:chOff x="2690813" y="4686299"/>
              <a:chExt cx="685799" cy="495301"/>
            </a:xfrm>
          </p:grpSpPr>
          <p:sp>
            <p:nvSpPr>
              <p:cNvPr id="119" name="Flowchart: Delay 118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Smiley Face 119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8" name="Isosceles Triangle 107"/>
            <p:cNvSpPr/>
            <p:nvPr/>
          </p:nvSpPr>
          <p:spPr>
            <a:xfrm>
              <a:off x="6910888" y="5578143"/>
              <a:ext cx="99512" cy="94082"/>
            </a:xfrm>
            <a:prstGeom prst="triangle">
              <a:avLst/>
            </a:prstGeom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25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20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4475217" y="3194685"/>
            <a:ext cx="1512663" cy="2901316"/>
          </a:xfrm>
          <a:prstGeom prst="roundRect">
            <a:avLst>
              <a:gd name="adj" fmla="val 4545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0" name="Rounded Rectangle 139"/>
          <p:cNvSpPr/>
          <p:nvPr/>
        </p:nvSpPr>
        <p:spPr>
          <a:xfrm>
            <a:off x="4343400" y="6172200"/>
            <a:ext cx="1828800" cy="5492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Solution Plan Documents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6324600" y="3478663"/>
            <a:ext cx="1977669" cy="1883650"/>
            <a:chOff x="5983459" y="2514600"/>
            <a:chExt cx="1977669" cy="1883650"/>
          </a:xfrm>
        </p:grpSpPr>
        <p:grpSp>
          <p:nvGrpSpPr>
            <p:cNvPr id="32" name="Group 75"/>
            <p:cNvGrpSpPr/>
            <p:nvPr/>
          </p:nvGrpSpPr>
          <p:grpSpPr>
            <a:xfrm>
              <a:off x="6212813" y="2809875"/>
              <a:ext cx="1748315" cy="1588375"/>
              <a:chOff x="6001081" y="4730034"/>
              <a:chExt cx="1748315" cy="1588375"/>
            </a:xfrm>
          </p:grpSpPr>
          <p:sp>
            <p:nvSpPr>
              <p:cNvPr id="77" name="Rounded Rectangle 76"/>
              <p:cNvSpPr/>
              <p:nvPr/>
            </p:nvSpPr>
            <p:spPr>
              <a:xfrm>
                <a:off x="6001081" y="4730034"/>
                <a:ext cx="1748315" cy="1588375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3" name="Group 77"/>
              <p:cNvGrpSpPr/>
              <p:nvPr/>
            </p:nvGrpSpPr>
            <p:grpSpPr>
              <a:xfrm>
                <a:off x="6189068" y="4942316"/>
                <a:ext cx="1318037" cy="1168843"/>
                <a:chOff x="7713068" y="4789916"/>
                <a:chExt cx="1318037" cy="1168843"/>
              </a:xfrm>
            </p:grpSpPr>
            <p:sp>
              <p:nvSpPr>
                <p:cNvPr id="79" name="Rounded Rectangle 78"/>
                <p:cNvSpPr/>
                <p:nvPr/>
              </p:nvSpPr>
              <p:spPr>
                <a:xfrm>
                  <a:off x="7726181" y="4789916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dirty="0" smtClean="0">
                      <a:solidFill>
                        <a:prstClr val="black"/>
                      </a:solidFill>
                    </a:rPr>
                    <a:t>Record Community input</a:t>
                  </a:r>
                  <a:endParaRPr lang="en-US" sz="1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" name="Rounded Rectangle 79"/>
                <p:cNvSpPr/>
                <p:nvPr/>
              </p:nvSpPr>
              <p:spPr>
                <a:xfrm>
                  <a:off x="7713068" y="5197859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dirty="0" smtClean="0">
                      <a:solidFill>
                        <a:prstClr val="black"/>
                      </a:solidFill>
                    </a:rPr>
                    <a:t>Collaborate with SWG’s</a:t>
                  </a:r>
                  <a:endParaRPr lang="en-US" sz="1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" name="Rounded Rectangle 80"/>
                <p:cNvSpPr/>
                <p:nvPr/>
              </p:nvSpPr>
              <p:spPr>
                <a:xfrm>
                  <a:off x="7721099" y="5620622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dirty="0" smtClean="0">
                      <a:solidFill>
                        <a:prstClr val="black"/>
                      </a:solidFill>
                    </a:rPr>
                    <a:t>Coordinate Formal Consensus Process</a:t>
                  </a:r>
                  <a:endParaRPr lang="en-US" sz="1000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75" name="Rounded Rectangle 74"/>
            <p:cNvSpPr/>
            <p:nvPr/>
          </p:nvSpPr>
          <p:spPr>
            <a:xfrm>
              <a:off x="5983459" y="2514600"/>
              <a:ext cx="722141" cy="45113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prstClr val="black"/>
                  </a:solidFill>
                </a:rPr>
                <a:t>Actions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126" name="Left-Right-Up Arrow 125"/>
          <p:cNvSpPr/>
          <p:nvPr/>
        </p:nvSpPr>
        <p:spPr>
          <a:xfrm rot="16200000">
            <a:off x="7719067" y="4309377"/>
            <a:ext cx="1751442" cy="440871"/>
          </a:xfrm>
          <a:prstGeom prst="leftRight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Bent Arrow 126"/>
          <p:cNvSpPr/>
          <p:nvPr/>
        </p:nvSpPr>
        <p:spPr>
          <a:xfrm flipH="1">
            <a:off x="6096000" y="3082587"/>
            <a:ext cx="1298402" cy="621642"/>
          </a:xfrm>
          <a:prstGeom prst="ben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38" name="Group 122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39" name="Group 123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137" name="Pentagon 136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8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0" name="Group 127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35" name="Chevron 134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6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" name="Group 128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33" name="Chevron 132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4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" name="Group 129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131" name="Chevron 130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2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123775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57981025"/>
              </p:ext>
            </p:extLst>
          </p:nvPr>
        </p:nvGraphicFramePr>
        <p:xfrm>
          <a:off x="38099" y="12192"/>
          <a:ext cx="9067803" cy="6766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125"/>
                <a:gridCol w="1495576"/>
                <a:gridCol w="838200"/>
                <a:gridCol w="609600"/>
                <a:gridCol w="838200"/>
                <a:gridCol w="685800"/>
                <a:gridCol w="609600"/>
                <a:gridCol w="1524000"/>
                <a:gridCol w="1485900"/>
                <a:gridCol w="685802"/>
              </a:tblGrid>
              <a:tr h="259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Transport &amp; Security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Content &amp; Structure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Transaction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Transport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Authentication</a:t>
                      </a:r>
                      <a:endParaRPr lang="en-US" sz="800" b="1" dirty="0">
                        <a:effectLst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Security/ Encryption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Service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Authorization </a:t>
                      </a:r>
                      <a:r>
                        <a:rPr lang="en-US" sz="1000" b="1" dirty="0" smtClean="0">
                          <a:effectLst/>
                        </a:rPr>
                        <a:t>/Consent</a:t>
                      </a:r>
                      <a:endParaRPr lang="en-US" sz="900" b="1" dirty="0" smtClean="0">
                        <a:effectLst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Organizer/ Container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Item Payloads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Reference Information Model</a:t>
                      </a:r>
                      <a:endParaRPr lang="en-US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II01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System 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Send Form/template request</a:t>
                      </a:r>
                      <a:r>
                        <a:rPr lang="en-US" sz="1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Form/Template Repository</a:t>
                      </a:r>
                      <a:endParaRPr lang="en-US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XD*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IHE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DEX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 gridSpan="2"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 smtClean="0">
                          <a:effectLst/>
                        </a:rPr>
                        <a:t>To be considered over the longer term:</a:t>
                      </a:r>
                      <a:endParaRPr lang="en-US" sz="1000" i="1" dirty="0" smtClean="0"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FHIM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CIMI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CDASH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II02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 - Send</a:t>
                      </a:r>
                      <a:r>
                        <a:rPr lang="en-US" sz="1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Form/Template Request to Form/Template Repository 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 relevant patient data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XD*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XD*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BPPC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ODM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ICSR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HL7 V3 - Patient Administration  Domain 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</a:rPr>
                        <a:t>CDA R2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CCDA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Common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Formats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82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II03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Form/Template Repository  - Sends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blank form/template</a:t>
                      </a:r>
                      <a:endParaRPr lang="en-US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l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XD*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XD*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IHE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DEX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R2 </a:t>
                      </a:r>
                      <a:r>
                        <a:rPr lang="en-US" sz="800" i="1" dirty="0" smtClean="0">
                          <a:solidFill>
                            <a:schemeClr val="tx1"/>
                          </a:solidFill>
                          <a:effectLst/>
                        </a:rPr>
                        <a:t>(partial)</a:t>
                      </a:r>
                      <a:endParaRPr lang="en-US" sz="10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Form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IHE DEX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XHTML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ODM </a:t>
                      </a:r>
                      <a:r>
                        <a:rPr lang="en-US" sz="800" i="1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800" i="1" u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i="1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R2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Form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X-Forms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XHTML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Commo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n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Formats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Form/Template Repository  - Sends form/template with populated patient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</a:p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*consider dependency on how population occurs</a:t>
                      </a:r>
                      <a:endParaRPr lang="en-US" sz="800" b="0" i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XD*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XD*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IHE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DEX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BPPC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R2 </a:t>
                      </a:r>
                      <a:r>
                        <a:rPr lang="en-US" sz="800" i="1" dirty="0" smtClean="0">
                          <a:solidFill>
                            <a:schemeClr val="tx1"/>
                          </a:solidFill>
                          <a:effectLst/>
                        </a:rPr>
                        <a:t>(partial)</a:t>
                      </a:r>
                      <a:endParaRPr lang="en-US" sz="10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Form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IHE DEX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XHTML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R2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Form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X-Forms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XHTML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9326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II05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System  - Sends completed form/template structured data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</a:p>
                    <a:p>
                      <a:pPr marL="0" marR="0" algn="l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XD*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XD*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10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BPPC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Response 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Response 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R2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CCDA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X-Forms </a:t>
                      </a:r>
                      <a:r>
                        <a:rPr lang="en-US" sz="800" i="1" dirty="0" smtClean="0">
                          <a:solidFill>
                            <a:schemeClr val="tx1"/>
                          </a:solidFill>
                          <a:effectLst/>
                        </a:rPr>
                        <a:t>(partial)</a:t>
                      </a:r>
                      <a:endParaRPr lang="en-US" sz="8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8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S04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Form/Template Repository - (Conditional) Auto-population of retrieved form / template with EHR-sent patient data</a:t>
                      </a:r>
                    </a:p>
                  </a:txBody>
                  <a:tcPr marL="30952" marR="30952" marT="0" marB="0" anchor="ctr"/>
                </a:tc>
                <a:tc gridSpan="3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IHE DEX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XUA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BPPC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ISO 11179 </a:t>
                      </a:r>
                      <a:r>
                        <a:rPr lang="en-US" sz="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ODM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S05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System - (Conditional) Auto-population of displayed form / template with EHR-derived patient data</a:t>
                      </a:r>
                    </a:p>
                  </a:txBody>
                  <a:tcPr marL="30952" marR="30952" marT="0" marB="0" anchor="ctr"/>
                </a:tc>
                <a:tc gridSpan="3"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IHE DEX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N/A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ISO 11179 </a:t>
                      </a:r>
                      <a:r>
                        <a:rPr lang="en-US" sz="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ODM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S08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System - Store structured data from form/template in standard format</a:t>
                      </a:r>
                    </a:p>
                  </a:txBody>
                  <a:tcPr marL="30952" marR="30952" marT="0" marB="0" anchor="ctr"/>
                </a:tc>
                <a:tc gridSpan="3"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RFD</a:t>
                      </a:r>
                      <a:endParaRPr lang="en-US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X-Forms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XHTML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685800"/>
            <a:ext cx="381000" cy="3886200"/>
          </a:xfrm>
          <a:prstGeom prst="rect">
            <a:avLst/>
          </a:prstGeom>
          <a:noFill/>
          <a:ln w="28575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2514600"/>
            <a:ext cx="3810000" cy="381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</a:rPr>
              <a:t>Requirements are pulled from UCR Crosswalk</a:t>
            </a:r>
            <a:endParaRPr lang="en-US" sz="1400" dirty="0">
              <a:solidFill>
                <a:prstClr val="white"/>
              </a:solidFill>
            </a:endParaRPr>
          </a:p>
        </p:txBody>
      </p:sp>
      <p:cxnSp>
        <p:nvCxnSpPr>
          <p:cNvPr id="10" name="Straight Arrow Connector 9"/>
          <p:cNvCxnSpPr>
            <a:stCxn id="7" idx="1"/>
          </p:cNvCxnSpPr>
          <p:nvPr/>
        </p:nvCxnSpPr>
        <p:spPr>
          <a:xfrm flipH="1">
            <a:off x="381000" y="27051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847850" y="143002"/>
            <a:ext cx="838200" cy="4699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86050" y="143002"/>
            <a:ext cx="571500" cy="4699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314700" y="143002"/>
            <a:ext cx="838200" cy="4699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65600" y="143002"/>
            <a:ext cx="635000" cy="4699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787900" y="143002"/>
            <a:ext cx="635000" cy="4699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422900" y="143002"/>
            <a:ext cx="1511300" cy="4699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934200" y="143002"/>
            <a:ext cx="1511300" cy="4699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9" name="Straight Arrow Connector 28"/>
          <p:cNvCxnSpPr>
            <a:stCxn id="16" idx="2"/>
            <a:endCxn id="44" idx="0"/>
          </p:cNvCxnSpPr>
          <p:nvPr/>
        </p:nvCxnSpPr>
        <p:spPr>
          <a:xfrm>
            <a:off x="2266950" y="612902"/>
            <a:ext cx="2743200" cy="453898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6" idx="2"/>
            <a:endCxn id="44" idx="0"/>
          </p:cNvCxnSpPr>
          <p:nvPr/>
        </p:nvCxnSpPr>
        <p:spPr>
          <a:xfrm flipH="1">
            <a:off x="5010150" y="612902"/>
            <a:ext cx="1168400" cy="453898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2" idx="2"/>
            <a:endCxn id="44" idx="0"/>
          </p:cNvCxnSpPr>
          <p:nvPr/>
        </p:nvCxnSpPr>
        <p:spPr>
          <a:xfrm>
            <a:off x="2971800" y="612902"/>
            <a:ext cx="2038350" cy="453898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3" idx="2"/>
            <a:endCxn id="44" idx="0"/>
          </p:cNvCxnSpPr>
          <p:nvPr/>
        </p:nvCxnSpPr>
        <p:spPr>
          <a:xfrm>
            <a:off x="3733800" y="612902"/>
            <a:ext cx="1276350" cy="453898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5" idx="2"/>
            <a:endCxn id="44" idx="0"/>
          </p:cNvCxnSpPr>
          <p:nvPr/>
        </p:nvCxnSpPr>
        <p:spPr>
          <a:xfrm flipH="1">
            <a:off x="5010150" y="612902"/>
            <a:ext cx="95250" cy="453898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4" idx="2"/>
            <a:endCxn id="44" idx="0"/>
          </p:cNvCxnSpPr>
          <p:nvPr/>
        </p:nvCxnSpPr>
        <p:spPr>
          <a:xfrm>
            <a:off x="4483100" y="612902"/>
            <a:ext cx="527050" cy="453898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7" idx="2"/>
            <a:endCxn id="44" idx="0"/>
          </p:cNvCxnSpPr>
          <p:nvPr/>
        </p:nvCxnSpPr>
        <p:spPr>
          <a:xfrm flipH="1">
            <a:off x="5010150" y="612902"/>
            <a:ext cx="2679700" cy="453898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505200" y="1066800"/>
            <a:ext cx="3009900" cy="381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</a:rPr>
              <a:t>Identify Sub-Categories of Standards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1126509" y="2286000"/>
            <a:ext cx="381000" cy="37653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1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553200" y="1071265"/>
            <a:ext cx="381000" cy="37653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2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0" y="0"/>
            <a:ext cx="2048933" cy="152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Structured Data Capture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38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21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5547519"/>
            <a:ext cx="2654300" cy="91940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</a:rPr>
              <a:t>**Example Solution Plan leveraged from SDC S&amp;I Initiative</a:t>
            </a:r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84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24504698"/>
              </p:ext>
            </p:extLst>
          </p:nvPr>
        </p:nvGraphicFramePr>
        <p:xfrm>
          <a:off x="38099" y="12192"/>
          <a:ext cx="9067803" cy="6766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125"/>
                <a:gridCol w="1495576"/>
                <a:gridCol w="838200"/>
                <a:gridCol w="609600"/>
                <a:gridCol w="838200"/>
                <a:gridCol w="685800"/>
                <a:gridCol w="609600"/>
                <a:gridCol w="1524000"/>
                <a:gridCol w="1485900"/>
                <a:gridCol w="685802"/>
              </a:tblGrid>
              <a:tr h="259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Transport &amp; Security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Content &amp; Structure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Transaction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Transport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Authentication</a:t>
                      </a:r>
                      <a:endParaRPr lang="en-US" sz="800" b="1" dirty="0">
                        <a:effectLst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Security/ Encryption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Service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Authorization </a:t>
                      </a:r>
                      <a:r>
                        <a:rPr lang="en-US" sz="1000" b="1" dirty="0" smtClean="0">
                          <a:effectLst/>
                        </a:rPr>
                        <a:t>/Consent</a:t>
                      </a:r>
                      <a:endParaRPr lang="en-US" sz="900" b="1" dirty="0" smtClean="0">
                        <a:effectLst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Organizer/ Container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Item Payloads</a:t>
                      </a: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Reference Information Model</a:t>
                      </a:r>
                      <a:endParaRPr lang="en-US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II01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System 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Send Form/template request</a:t>
                      </a:r>
                      <a:r>
                        <a:rPr lang="en-US" sz="1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Form/Template Repository</a:t>
                      </a:r>
                      <a:endParaRPr lang="en-US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XD*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IHE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DEX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 gridSpan="2"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 smtClean="0">
                          <a:effectLst/>
                        </a:rPr>
                        <a:t>To be considered over the longer term:</a:t>
                      </a:r>
                      <a:endParaRPr lang="en-US" sz="1000" i="1" dirty="0" smtClean="0"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FHIM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CIMI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CDASH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II02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 - Send</a:t>
                      </a:r>
                      <a:r>
                        <a:rPr lang="en-US" sz="1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Form/Template Request to Form/Template Repository 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 relevant patient data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XD*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XD*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BPPC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ODM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ICSR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HL7 V3 - Patient Administration  Domain 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</a:rPr>
                        <a:t>CDA R2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CCDA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Common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Formats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82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II03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Form/Template Repository  - Sends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blank form/template</a:t>
                      </a:r>
                      <a:endParaRPr lang="en-US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l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XD*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XD*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IHE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DEX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R2 </a:t>
                      </a:r>
                      <a:r>
                        <a:rPr lang="en-US" sz="800" i="1" dirty="0" smtClean="0">
                          <a:solidFill>
                            <a:schemeClr val="tx1"/>
                          </a:solidFill>
                          <a:effectLst/>
                        </a:rPr>
                        <a:t>(partial)</a:t>
                      </a:r>
                      <a:endParaRPr lang="en-US" sz="10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Form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IHE DEX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XHTML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ODM </a:t>
                      </a:r>
                      <a:r>
                        <a:rPr lang="en-US" sz="800" i="1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800" i="1" u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i="1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R2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Form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X-Forms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XHTML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Commo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n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Formats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Form/Template Repository  - Sends form/template with populated patient </a:t>
                      </a: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</a:p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*consider dependency on how population occurs</a:t>
                      </a:r>
                      <a:endParaRPr lang="en-US" sz="800" b="0" i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XD*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XD*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IHE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DEX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BPPC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R2 </a:t>
                      </a:r>
                      <a:r>
                        <a:rPr lang="en-US" sz="800" i="1" dirty="0" smtClean="0">
                          <a:solidFill>
                            <a:schemeClr val="tx1"/>
                          </a:solidFill>
                          <a:effectLst/>
                        </a:rPr>
                        <a:t>(partial)</a:t>
                      </a:r>
                      <a:endParaRPr lang="en-US" sz="10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Form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IHE DEX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XHTML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R2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Form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X-Forms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XHTML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9326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II05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System  - Sends completed form/template structured data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SOAP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REST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effectLst/>
                        </a:rPr>
                        <a:t> (</a:t>
                      </a:r>
                      <a:r>
                        <a:rPr lang="en-US" sz="900" dirty="0" smtClean="0">
                          <a:effectLst/>
                        </a:rPr>
                        <a:t>SMIME)</a:t>
                      </a:r>
                      <a:endParaRPr lang="en-US" sz="900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SAML</a:t>
                      </a:r>
                      <a:endParaRPr lang="en-US" sz="1000" b="1" dirty="0"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</a:rPr>
                        <a:t>TLS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Direct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SMIME)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HTTPS</a:t>
                      </a:r>
                    </a:p>
                    <a:p>
                      <a:pPr marL="0" marR="0" algn="l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XD*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RFD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XD*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10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XUA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BPPC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Response 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CDA Questionnaire Response IG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CDA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R2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CCDA </a:t>
                      </a:r>
                      <a:r>
                        <a:rPr lang="en-US" sz="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X-Forms </a:t>
                      </a:r>
                      <a:r>
                        <a:rPr lang="en-US" sz="800" i="1" dirty="0" smtClean="0">
                          <a:solidFill>
                            <a:schemeClr val="tx1"/>
                          </a:solidFill>
                          <a:effectLst/>
                        </a:rPr>
                        <a:t>(partial)</a:t>
                      </a:r>
                      <a:endParaRPr lang="en-US" sz="8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  <a:r>
                        <a:rPr lang="en-US" sz="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(partial)</a:t>
                      </a:r>
                      <a:endParaRPr lang="en-US" sz="8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S04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Form/Template Repository - (Conditional) Auto-population of retrieved form / template with EHR-sent patient data</a:t>
                      </a:r>
                    </a:p>
                  </a:txBody>
                  <a:tcPr marL="30952" marR="30952" marT="0" marB="0" anchor="ctr"/>
                </a:tc>
                <a:tc gridSpan="3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IHE DEX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XUA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BPPC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ISO 11179 </a:t>
                      </a:r>
                      <a:r>
                        <a:rPr lang="en-US" sz="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ODM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S05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System - (Conditional) Auto-population of displayed form / template with EHR-derived patient data</a:t>
                      </a:r>
                    </a:p>
                  </a:txBody>
                  <a:tcPr marL="30952" marR="30952" marT="0" marB="0" anchor="ctr"/>
                </a:tc>
                <a:tc gridSpan="3"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IHE DEX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N/A</a:t>
                      </a: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ISO 11179 </a:t>
                      </a:r>
                      <a:r>
                        <a:rPr lang="en-US" sz="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(partial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algn="l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ODM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CDS Knowledge Sharing IG 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S08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EHR System - Store structured data from form/template in standard format</a:t>
                      </a:r>
                    </a:p>
                  </a:txBody>
                  <a:tcPr marL="30952" marR="30952" marT="0" marB="0" anchor="ctr"/>
                </a:tc>
                <a:tc gridSpan="3">
                  <a:txBody>
                    <a:bodyPr/>
                    <a:lstStyle/>
                    <a:p>
                      <a:pPr marL="0" marR="0" algn="ctr" defTabSz="4572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RFD</a:t>
                      </a:r>
                      <a:endParaRPr lang="en-US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X-Forms</a:t>
                      </a:r>
                    </a:p>
                    <a:p>
                      <a:pPr marL="0" marR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XHTML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0952" marR="30952" marT="0" marB="0" anchor="ctr"/>
                </a:tc>
                <a:tc vMerge="1"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0952" marR="30952" marT="0" marB="0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752600" y="609600"/>
            <a:ext cx="1005840" cy="5334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5775" y="1143000"/>
            <a:ext cx="1005840" cy="6858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2600" y="1841500"/>
            <a:ext cx="1005840" cy="9144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2600" y="2755900"/>
            <a:ext cx="1005840" cy="8255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52600" y="3581400"/>
            <a:ext cx="1005840" cy="1066800"/>
          </a:xfrm>
          <a:prstGeom prst="rect">
            <a:avLst/>
          </a:prstGeom>
          <a:noFill/>
          <a:ln w="28575"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52601" y="4648200"/>
            <a:ext cx="2438400" cy="762000"/>
          </a:xfrm>
          <a:prstGeom prst="rect">
            <a:avLst/>
          </a:prstGeom>
          <a:noFill/>
          <a:ln/>
          <a:effectLst>
            <a:glow rad="101600">
              <a:schemeClr val="tx1"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52601" y="5410200"/>
            <a:ext cx="2438400" cy="762000"/>
          </a:xfrm>
          <a:prstGeom prst="rect">
            <a:avLst/>
          </a:prstGeom>
          <a:noFill/>
          <a:ln/>
          <a:effectLst>
            <a:glow rad="101600">
              <a:schemeClr val="tx1"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52601" y="6172200"/>
            <a:ext cx="2438400" cy="609600"/>
          </a:xfrm>
          <a:prstGeom prst="rect">
            <a:avLst/>
          </a:prstGeom>
          <a:noFill/>
          <a:ln/>
          <a:effectLst>
            <a:glow rad="101600">
              <a:schemeClr val="tx1"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7" name="Straight Arrow Connector 16"/>
          <p:cNvCxnSpPr>
            <a:stCxn id="12" idx="3"/>
            <a:endCxn id="23" idx="1"/>
          </p:cNvCxnSpPr>
          <p:nvPr/>
        </p:nvCxnSpPr>
        <p:spPr>
          <a:xfrm>
            <a:off x="4191001" y="5029200"/>
            <a:ext cx="1676399" cy="76200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tx1"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8" name="Straight Arrow Connector 17"/>
          <p:cNvCxnSpPr>
            <a:endCxn id="23" idx="1"/>
          </p:cNvCxnSpPr>
          <p:nvPr/>
        </p:nvCxnSpPr>
        <p:spPr>
          <a:xfrm>
            <a:off x="4114800" y="5791200"/>
            <a:ext cx="1752600" cy="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tx1"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1" name="Straight Arrow Connector 20"/>
          <p:cNvCxnSpPr>
            <a:endCxn id="23" idx="1"/>
          </p:cNvCxnSpPr>
          <p:nvPr/>
        </p:nvCxnSpPr>
        <p:spPr>
          <a:xfrm flipV="1">
            <a:off x="4114800" y="5791200"/>
            <a:ext cx="1752600" cy="68580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tx1"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3" name="Rectangle 22"/>
          <p:cNvSpPr/>
          <p:nvPr/>
        </p:nvSpPr>
        <p:spPr>
          <a:xfrm>
            <a:off x="5867400" y="5524500"/>
            <a:ext cx="2895600" cy="533400"/>
          </a:xfrm>
          <a:prstGeom prst="rect">
            <a:avLst/>
          </a:prstGeom>
          <a:effectLst>
            <a:glow rad="101600">
              <a:schemeClr val="tx1"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Non-Applicable Areas are identified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57800" y="1828800"/>
            <a:ext cx="2819400" cy="876300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Standards are mapped to their respective Sub-Categories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28" name="Straight Arrow Connector 27"/>
          <p:cNvCxnSpPr>
            <a:stCxn id="6" idx="3"/>
          </p:cNvCxnSpPr>
          <p:nvPr/>
        </p:nvCxnSpPr>
        <p:spPr>
          <a:xfrm>
            <a:off x="2758440" y="876300"/>
            <a:ext cx="2575560" cy="142875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3"/>
            <a:endCxn id="27" idx="1"/>
          </p:cNvCxnSpPr>
          <p:nvPr/>
        </p:nvCxnSpPr>
        <p:spPr>
          <a:xfrm>
            <a:off x="2761615" y="1485900"/>
            <a:ext cx="2496185" cy="78105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9" idx="3"/>
            <a:endCxn id="27" idx="1"/>
          </p:cNvCxnSpPr>
          <p:nvPr/>
        </p:nvCxnSpPr>
        <p:spPr>
          <a:xfrm flipV="1">
            <a:off x="2758440" y="2266950"/>
            <a:ext cx="2499360" cy="3175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3"/>
            <a:endCxn id="27" idx="1"/>
          </p:cNvCxnSpPr>
          <p:nvPr/>
        </p:nvCxnSpPr>
        <p:spPr>
          <a:xfrm flipV="1">
            <a:off x="2758440" y="2266950"/>
            <a:ext cx="2499360" cy="90170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1" idx="3"/>
            <a:endCxn id="27" idx="1"/>
          </p:cNvCxnSpPr>
          <p:nvPr/>
        </p:nvCxnSpPr>
        <p:spPr>
          <a:xfrm flipV="1">
            <a:off x="2758440" y="2266950"/>
            <a:ext cx="2499360" cy="184785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5424775" y="5221932"/>
            <a:ext cx="381000" cy="37653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25" name="Oval 24"/>
          <p:cNvSpPr/>
          <p:nvPr/>
        </p:nvSpPr>
        <p:spPr>
          <a:xfrm>
            <a:off x="4800600" y="1600200"/>
            <a:ext cx="381000" cy="37653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0" y="0"/>
            <a:ext cx="2048933" cy="152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Structured Data Capture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22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296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Planning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33600"/>
            <a:ext cx="5957872" cy="36665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23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317990" y="3056910"/>
            <a:ext cx="1676400" cy="1600200"/>
            <a:chOff x="7317990" y="2209800"/>
            <a:chExt cx="1676400" cy="1600200"/>
          </a:xfrm>
        </p:grpSpPr>
        <p:sp>
          <p:nvSpPr>
            <p:cNvPr id="8" name="Rounded Rectangle 7"/>
            <p:cNvSpPr/>
            <p:nvPr/>
          </p:nvSpPr>
          <p:spPr>
            <a:xfrm>
              <a:off x="7317990" y="2209800"/>
              <a:ext cx="1676400" cy="16002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i="1" dirty="0">
                  <a:solidFill>
                    <a:prstClr val="black"/>
                  </a:solidFill>
                </a:rPr>
                <a:t>Legend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426207" y="2627456"/>
              <a:ext cx="1459966" cy="277038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kern="0" dirty="0" smtClean="0">
                  <a:solidFill>
                    <a:prstClr val="black"/>
                  </a:solidFill>
                </a:rPr>
                <a:t>Service</a:t>
              </a:r>
              <a:endParaRPr lang="en-US" sz="1400" kern="0" dirty="0">
                <a:solidFill>
                  <a:prstClr val="black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440206" y="3429000"/>
              <a:ext cx="1445967" cy="23318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kern="0" dirty="0">
                  <a:solidFill>
                    <a:prstClr val="black"/>
                  </a:solidFill>
                </a:rPr>
                <a:t>Item Payload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426207" y="3023781"/>
              <a:ext cx="1459966" cy="277038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kern="0" dirty="0" smtClean="0">
                  <a:solidFill>
                    <a:prstClr val="black"/>
                  </a:solidFill>
                </a:rPr>
                <a:t>Items Container</a:t>
              </a:r>
              <a:endParaRPr lang="en-US" sz="1400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609600" y="1447800"/>
            <a:ext cx="79248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prstClr val="black"/>
                </a:solidFill>
              </a:rPr>
              <a:t>Example Solution Plan created by the Health </a:t>
            </a:r>
            <a:r>
              <a:rPr lang="en-US" sz="2200" b="1" dirty="0" err="1" smtClean="0">
                <a:solidFill>
                  <a:prstClr val="black"/>
                </a:solidFill>
              </a:rPr>
              <a:t>eDecisions</a:t>
            </a:r>
            <a:r>
              <a:rPr lang="en-US" sz="2200" b="1" dirty="0" smtClean="0">
                <a:solidFill>
                  <a:prstClr val="black"/>
                </a:solidFill>
              </a:rPr>
              <a:t> Initiative</a:t>
            </a:r>
            <a:endParaRPr lang="en-US" sz="2200" b="1" dirty="0">
              <a:solidFill>
                <a:prstClr val="black"/>
              </a:solidFill>
            </a:endParaRPr>
          </a:p>
        </p:txBody>
      </p:sp>
      <p:grpSp>
        <p:nvGrpSpPr>
          <p:cNvPr id="4" name="Group 50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5" name="Group 51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62" name="Pentagon 61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3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52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60" name="Chevron 59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1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53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58" name="Chevron 57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9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54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56" name="Chevron 55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7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125094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Planning</a:t>
            </a:r>
            <a:endParaRPr lang="en-US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75382"/>
            <a:ext cx="7467600" cy="34490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4818441" y="787400"/>
            <a:ext cx="3873500" cy="381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Example from Health </a:t>
            </a:r>
            <a:r>
              <a:rPr lang="en-US" sz="1600" b="1" dirty="0" err="1" smtClean="0">
                <a:solidFill>
                  <a:prstClr val="white"/>
                </a:solidFill>
              </a:rPr>
              <a:t>eDecisions</a:t>
            </a:r>
            <a:r>
              <a:rPr lang="en-US" sz="1600" b="1" dirty="0" smtClean="0">
                <a:solidFill>
                  <a:prstClr val="white"/>
                </a:solidFill>
              </a:rPr>
              <a:t> Initiative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4831140"/>
            <a:ext cx="792480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white">
                    <a:lumMod val="50000"/>
                  </a:prstClr>
                </a:solidFill>
                <a:latin typeface="Arial" charset="0"/>
                <a:ea typeface="ＭＳ Ｐゴシック"/>
              </a:rPr>
              <a:t>The ultimate goal as a part of the solution plan is to move towards a foundational model, allowing for mapping to additional payload formats in the future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white">
                    <a:lumMod val="50000"/>
                  </a:prstClr>
                </a:solidFill>
                <a:latin typeface="Arial" charset="0"/>
                <a:ea typeface="ＭＳ Ｐゴシック"/>
              </a:rPr>
              <a:t>Propose to support multiple payload standards while still promoting interoperability over the longer term, aligning the harmonized semantics of the payload to a foundational model</a:t>
            </a: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24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3" name="Group 21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5" name="Group 22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33" name="Pentagon 32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Pentagon 4"/>
              <p:cNvSpPr/>
              <p:nvPr/>
            </p:nvSpPr>
            <p:spPr>
              <a:xfrm>
                <a:off x="1785" y="1673621"/>
                <a:ext cx="1612701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23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31" name="Chevron 30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Chevron 6"/>
              <p:cNvSpPr/>
              <p:nvPr/>
            </p:nvSpPr>
            <p:spPr>
              <a:xfrm>
                <a:off x="1793676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24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29" name="Chevron 28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25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27" name="Chevron 26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>
                    <a:solidFill>
                      <a:prstClr val="white"/>
                    </a:solidFill>
                  </a:rPr>
                  <a:t>IG Development</a:t>
                </a: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400545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Harmonization 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Standards 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 Planning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025AA3"/>
                </a:solidFill>
              </a:rPr>
              <a:t>IG Development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25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5" name="Group 30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31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42" name="Pentagon 41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32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40" name="Chevron 39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33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8" name="Chevron 37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34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36" name="Chevron 35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88843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 Development Process</a:t>
            </a:r>
            <a:endParaRPr lang="en-US" dirty="0"/>
          </a:p>
        </p:txBody>
      </p:sp>
      <p:grpSp>
        <p:nvGrpSpPr>
          <p:cNvPr id="3" name="Group 12"/>
          <p:cNvGrpSpPr/>
          <p:nvPr/>
        </p:nvGrpSpPr>
        <p:grpSpPr>
          <a:xfrm>
            <a:off x="6917189" y="2076560"/>
            <a:ext cx="1504952" cy="847916"/>
            <a:chOff x="71434" y="1752602"/>
            <a:chExt cx="1504952" cy="847916"/>
          </a:xfrm>
        </p:grpSpPr>
        <p:grpSp>
          <p:nvGrpSpPr>
            <p:cNvPr id="5" name="Group 13"/>
            <p:cNvGrpSpPr/>
            <p:nvPr/>
          </p:nvGrpSpPr>
          <p:grpSpPr>
            <a:xfrm>
              <a:off x="228600" y="1752602"/>
              <a:ext cx="1233486" cy="533398"/>
              <a:chOff x="2476502" y="4876798"/>
              <a:chExt cx="1233486" cy="533398"/>
            </a:xfrm>
          </p:grpSpPr>
          <p:grpSp>
            <p:nvGrpSpPr>
              <p:cNvPr id="6" name="Group 15"/>
              <p:cNvGrpSpPr/>
              <p:nvPr/>
            </p:nvGrpSpPr>
            <p:grpSpPr>
              <a:xfrm>
                <a:off x="3024189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23" name="Flowchart: Delay 22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" name="Smiley Face 23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7" name="Group 16"/>
              <p:cNvGrpSpPr/>
              <p:nvPr/>
            </p:nvGrpSpPr>
            <p:grpSpPr>
              <a:xfrm>
                <a:off x="2476502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21" name="Flowchart: Delay 20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" name="Smiley Face 21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8" name="Group 17"/>
              <p:cNvGrpSpPr/>
              <p:nvPr/>
            </p:nvGrpSpPr>
            <p:grpSpPr>
              <a:xfrm>
                <a:off x="2728913" y="4914895"/>
                <a:ext cx="685799" cy="495301"/>
                <a:chOff x="2690813" y="4686299"/>
                <a:chExt cx="685799" cy="495301"/>
              </a:xfrm>
            </p:grpSpPr>
            <p:sp>
              <p:nvSpPr>
                <p:cNvPr id="19" name="Flowchart: Delay 18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" name="Smiley Face 19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5" name="Rounded Rectangle 14"/>
            <p:cNvSpPr/>
            <p:nvPr/>
          </p:nvSpPr>
          <p:spPr>
            <a:xfrm>
              <a:off x="71434" y="2343149"/>
              <a:ext cx="1504952" cy="25736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Input from Community members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24"/>
          <p:cNvGrpSpPr/>
          <p:nvPr/>
        </p:nvGrpSpPr>
        <p:grpSpPr>
          <a:xfrm>
            <a:off x="1371600" y="1676400"/>
            <a:ext cx="1353229" cy="894343"/>
            <a:chOff x="137772" y="2471737"/>
            <a:chExt cx="1353229" cy="894343"/>
          </a:xfrm>
        </p:grpSpPr>
        <p:grpSp>
          <p:nvGrpSpPr>
            <p:cNvPr id="10" name="Group 25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" name="Rounded Rectangle 26"/>
            <p:cNvSpPr/>
            <p:nvPr/>
          </p:nvSpPr>
          <p:spPr>
            <a:xfrm>
              <a:off x="137772" y="3056198"/>
              <a:ext cx="1353229" cy="30988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Finalized Standards from Solution Plan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30"/>
          <p:cNvGrpSpPr/>
          <p:nvPr/>
        </p:nvGrpSpPr>
        <p:grpSpPr>
          <a:xfrm>
            <a:off x="3724276" y="1676400"/>
            <a:ext cx="1304924" cy="920532"/>
            <a:chOff x="171448" y="2471737"/>
            <a:chExt cx="1304924" cy="920532"/>
          </a:xfrm>
        </p:grpSpPr>
        <p:grpSp>
          <p:nvGrpSpPr>
            <p:cNvPr id="12" name="Group 31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" name="Rounded Rectangle 32"/>
            <p:cNvSpPr/>
            <p:nvPr/>
          </p:nvSpPr>
          <p:spPr>
            <a:xfrm>
              <a:off x="171448" y="3057525"/>
              <a:ext cx="1304924" cy="334744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black"/>
                  </a:solidFill>
                </a:rPr>
                <a:t>Creation of Schemas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Group 2"/>
          <p:cNvGrpSpPr/>
          <p:nvPr/>
        </p:nvGrpSpPr>
        <p:grpSpPr>
          <a:xfrm>
            <a:off x="4821411" y="2896833"/>
            <a:ext cx="1884189" cy="1447800"/>
            <a:chOff x="4078459" y="4876800"/>
            <a:chExt cx="1884189" cy="1447800"/>
          </a:xfrm>
        </p:grpSpPr>
        <p:grpSp>
          <p:nvGrpSpPr>
            <p:cNvPr id="14" name="Group 62"/>
            <p:cNvGrpSpPr/>
            <p:nvPr/>
          </p:nvGrpSpPr>
          <p:grpSpPr>
            <a:xfrm>
              <a:off x="4329039" y="5181600"/>
              <a:ext cx="1633609" cy="1143000"/>
              <a:chOff x="6001081" y="4581999"/>
              <a:chExt cx="1633609" cy="1143000"/>
            </a:xfrm>
          </p:grpSpPr>
          <p:sp>
            <p:nvSpPr>
              <p:cNvPr id="64" name="Rounded Rectangle 63"/>
              <p:cNvSpPr/>
              <p:nvPr/>
            </p:nvSpPr>
            <p:spPr>
              <a:xfrm>
                <a:off x="6001081" y="4581999"/>
                <a:ext cx="1633609" cy="1143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6" name="Group 64"/>
              <p:cNvGrpSpPr/>
              <p:nvPr/>
            </p:nvGrpSpPr>
            <p:grpSpPr>
              <a:xfrm>
                <a:off x="6167842" y="4810599"/>
                <a:ext cx="1318037" cy="746080"/>
                <a:chOff x="7691842" y="4658199"/>
                <a:chExt cx="1318037" cy="746080"/>
              </a:xfrm>
            </p:grpSpPr>
            <p:sp>
              <p:nvSpPr>
                <p:cNvPr id="66" name="Rounded Rectangle 65"/>
                <p:cNvSpPr/>
                <p:nvPr/>
              </p:nvSpPr>
              <p:spPr>
                <a:xfrm>
                  <a:off x="7704955" y="4658199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dirty="0" smtClean="0">
                      <a:solidFill>
                        <a:prstClr val="black"/>
                      </a:solidFill>
                    </a:rPr>
                    <a:t>Incorporate Community input</a:t>
                  </a:r>
                  <a:endParaRPr lang="en-US" sz="1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Rounded Rectangle 66"/>
                <p:cNvSpPr/>
                <p:nvPr/>
              </p:nvSpPr>
              <p:spPr>
                <a:xfrm>
                  <a:off x="7691842" y="5066142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dirty="0" smtClean="0">
                      <a:solidFill>
                        <a:prstClr val="black"/>
                      </a:solidFill>
                    </a:rPr>
                    <a:t>Hold additional Working Sessions</a:t>
                  </a:r>
                  <a:endParaRPr lang="en-US" sz="1000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62" name="Rounded Rectangle 61"/>
            <p:cNvSpPr/>
            <p:nvPr/>
          </p:nvSpPr>
          <p:spPr>
            <a:xfrm>
              <a:off x="4078459" y="4876800"/>
              <a:ext cx="722141" cy="45113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prstClr val="black"/>
                  </a:solidFill>
                </a:rPr>
                <a:t>Actions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Group 71"/>
          <p:cNvGrpSpPr/>
          <p:nvPr/>
        </p:nvGrpSpPr>
        <p:grpSpPr>
          <a:xfrm>
            <a:off x="2293588" y="4191000"/>
            <a:ext cx="1592612" cy="1172115"/>
            <a:chOff x="4668197" y="3584985"/>
            <a:chExt cx="1304924" cy="920532"/>
          </a:xfrm>
        </p:grpSpPr>
        <p:grpSp>
          <p:nvGrpSpPr>
            <p:cNvPr id="18" name="Group 72"/>
            <p:cNvGrpSpPr/>
            <p:nvPr/>
          </p:nvGrpSpPr>
          <p:grpSpPr>
            <a:xfrm>
              <a:off x="4668197" y="3584985"/>
              <a:ext cx="1304924" cy="920532"/>
              <a:chOff x="171448" y="2471737"/>
              <a:chExt cx="1304924" cy="920532"/>
            </a:xfrm>
          </p:grpSpPr>
          <p:grpSp>
            <p:nvGrpSpPr>
              <p:cNvPr id="25" name="Group 74"/>
              <p:cNvGrpSpPr/>
              <p:nvPr/>
            </p:nvGrpSpPr>
            <p:grpSpPr>
              <a:xfrm>
                <a:off x="585787" y="2471737"/>
                <a:ext cx="457200" cy="453615"/>
                <a:chOff x="609600" y="2362200"/>
                <a:chExt cx="457200" cy="453615"/>
              </a:xfrm>
            </p:grpSpPr>
            <p:sp>
              <p:nvSpPr>
                <p:cNvPr id="77" name="Rounded Rectangle 76"/>
                <p:cNvSpPr/>
                <p:nvPr/>
              </p:nvSpPr>
              <p:spPr>
                <a:xfrm>
                  <a:off x="762000" y="2362200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" name="Rounded Rectangle 77"/>
                <p:cNvSpPr/>
                <p:nvPr/>
              </p:nvSpPr>
              <p:spPr>
                <a:xfrm>
                  <a:off x="609600" y="2434815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6" name="Rounded Rectangle 75"/>
              <p:cNvSpPr/>
              <p:nvPr/>
            </p:nvSpPr>
            <p:spPr>
              <a:xfrm>
                <a:off x="171448" y="3057525"/>
                <a:ext cx="1304924" cy="334744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prstClr val="black"/>
                    </a:solidFill>
                  </a:rPr>
                  <a:t>Implementation Guide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4" name="Rounded Rectangle 73"/>
            <p:cNvSpPr/>
            <p:nvPr/>
          </p:nvSpPr>
          <p:spPr>
            <a:xfrm>
              <a:off x="5149331" y="3733800"/>
              <a:ext cx="304800" cy="3810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Group 78"/>
          <p:cNvGrpSpPr/>
          <p:nvPr/>
        </p:nvGrpSpPr>
        <p:grpSpPr>
          <a:xfrm rot="16200000">
            <a:off x="3047869" y="1553897"/>
            <a:ext cx="316026" cy="970114"/>
            <a:chOff x="4600574" y="2133600"/>
            <a:chExt cx="733425" cy="2127880"/>
          </a:xfrm>
        </p:grpSpPr>
        <p:sp>
          <p:nvSpPr>
            <p:cNvPr id="80" name="Notched Right Arrow 79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Group 84"/>
          <p:cNvGrpSpPr/>
          <p:nvPr/>
        </p:nvGrpSpPr>
        <p:grpSpPr>
          <a:xfrm>
            <a:off x="7075305" y="4212935"/>
            <a:ext cx="1188720" cy="765511"/>
            <a:chOff x="6248400" y="5120939"/>
            <a:chExt cx="1188720" cy="765511"/>
          </a:xfrm>
        </p:grpSpPr>
        <p:grpSp>
          <p:nvGrpSpPr>
            <p:cNvPr id="32" name="Group 85"/>
            <p:cNvGrpSpPr/>
            <p:nvPr/>
          </p:nvGrpSpPr>
          <p:grpSpPr>
            <a:xfrm>
              <a:off x="6330448" y="5120939"/>
              <a:ext cx="685799" cy="495301"/>
              <a:chOff x="2690813" y="4686299"/>
              <a:chExt cx="685799" cy="495301"/>
            </a:xfrm>
          </p:grpSpPr>
          <p:sp>
            <p:nvSpPr>
              <p:cNvPr id="92" name="Flowchart: Delay 91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Smiley Face 92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7" name="Rounded Rectangle 86"/>
            <p:cNvSpPr/>
            <p:nvPr/>
          </p:nvSpPr>
          <p:spPr>
            <a:xfrm>
              <a:off x="6248400" y="5715000"/>
              <a:ext cx="1188720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err="1" smtClean="0">
                  <a:solidFill>
                    <a:prstClr val="black"/>
                  </a:solidFill>
                </a:rPr>
                <a:t>SupportTeam</a:t>
              </a:r>
              <a:endParaRPr lang="en-US" sz="1000" dirty="0">
                <a:solidFill>
                  <a:prstClr val="black"/>
                </a:solidFill>
              </a:endParaRPr>
            </a:p>
          </p:txBody>
        </p:sp>
        <p:grpSp>
          <p:nvGrpSpPr>
            <p:cNvPr id="37" name="Group 87"/>
            <p:cNvGrpSpPr/>
            <p:nvPr/>
          </p:nvGrpSpPr>
          <p:grpSpPr>
            <a:xfrm>
              <a:off x="6625724" y="5161381"/>
              <a:ext cx="685799" cy="495301"/>
              <a:chOff x="2690813" y="4686299"/>
              <a:chExt cx="685799" cy="495301"/>
            </a:xfrm>
          </p:grpSpPr>
          <p:sp>
            <p:nvSpPr>
              <p:cNvPr id="90" name="Flowchart: Delay 89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Smiley Face 90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9" name="Isosceles Triangle 88"/>
            <p:cNvSpPr/>
            <p:nvPr/>
          </p:nvSpPr>
          <p:spPr>
            <a:xfrm>
              <a:off x="6910888" y="5578143"/>
              <a:ext cx="99512" cy="94082"/>
            </a:xfrm>
            <a:prstGeom prst="triangle">
              <a:avLst/>
            </a:prstGeom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8" name="Group 98"/>
          <p:cNvGrpSpPr/>
          <p:nvPr/>
        </p:nvGrpSpPr>
        <p:grpSpPr>
          <a:xfrm>
            <a:off x="2890259" y="2984082"/>
            <a:ext cx="316026" cy="970114"/>
            <a:chOff x="4600574" y="2133600"/>
            <a:chExt cx="733425" cy="2127880"/>
          </a:xfrm>
        </p:grpSpPr>
        <p:sp>
          <p:nvSpPr>
            <p:cNvPr id="100" name="Notched Right Arrow 99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1" name="Chevron 100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2" name="Chevron 101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3" name="Chevron 102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4" name="Chevron 103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127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26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11" name="Left-Right-Up Arrow 110"/>
          <p:cNvSpPr/>
          <p:nvPr/>
        </p:nvSpPr>
        <p:spPr>
          <a:xfrm rot="16200000">
            <a:off x="6806499" y="3023302"/>
            <a:ext cx="1090536" cy="1139933"/>
          </a:xfrm>
          <a:prstGeom prst="leftRightUpArrow">
            <a:avLst>
              <a:gd name="adj1" fmla="val 11138"/>
              <a:gd name="adj2" fmla="val 14110"/>
              <a:gd name="adj3" fmla="val 19555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Bent Arrow 111"/>
          <p:cNvSpPr/>
          <p:nvPr/>
        </p:nvSpPr>
        <p:spPr>
          <a:xfrm flipH="1" flipV="1">
            <a:off x="4138615" y="4437856"/>
            <a:ext cx="1539786" cy="540590"/>
          </a:xfrm>
          <a:prstGeom prst="ben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143000" y="1447800"/>
            <a:ext cx="4039481" cy="1347991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9" name="Group 93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40" name="Group 94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119" name="Pentagon 118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8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" name="Group 95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17" name="Chevron 116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8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" name="Group 96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15" name="Chevron 114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6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3" name="Group 97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113" name="Chevron 112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4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191571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 Development 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develop the IG template we use: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..and eventually iterative feedback from the initiative communities to understand what is best included in an IG document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27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447800" y="3173963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HL7 Examples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3220292" y="2716763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SME Input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3838609" y="3505200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HITSP Outline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430092" y="2792963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Other IG examples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133600" y="2030963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Previous S&amp;I IGs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4" name="Group 36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37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48" name="Pentagon 47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9" name="Pentagon 4"/>
              <p:cNvSpPr/>
              <p:nvPr/>
            </p:nvSpPr>
            <p:spPr>
              <a:xfrm>
                <a:off x="1785" y="1673621"/>
                <a:ext cx="1612701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38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46" name="Chevron 45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7" name="Chevron 6"/>
              <p:cNvSpPr/>
              <p:nvPr/>
            </p:nvSpPr>
            <p:spPr>
              <a:xfrm>
                <a:off x="1793676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39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44" name="Chevron 43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5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40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42" name="Chevron 41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240229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50837"/>
            <a:ext cx="8952586" cy="761999"/>
          </a:xfrm>
        </p:spPr>
        <p:txBody>
          <a:bodyPr>
            <a:no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Purpose: To provide implementation details to all implementers so that their system can be compliant to SDC Initiative. SDC will focus first on the SOAP/SAML IG for a quick-win and work on the REST/</a:t>
            </a:r>
            <a:r>
              <a:rPr lang="en-US" sz="1200" dirty="0" err="1" smtClean="0">
                <a:solidFill>
                  <a:schemeClr val="tx1"/>
                </a:solidFill>
              </a:rPr>
              <a:t>OAuth</a:t>
            </a:r>
            <a:r>
              <a:rPr lang="en-US" sz="1200" dirty="0" smtClean="0">
                <a:solidFill>
                  <a:schemeClr val="tx1"/>
                </a:solidFill>
              </a:rPr>
              <a:t> IG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in parallel where applicable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2094911"/>
            <a:ext cx="3574088" cy="2031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en-US" sz="1400" dirty="0" smtClean="0">
                <a:solidFill>
                  <a:prstClr val="black"/>
                </a:solidFill>
                <a:latin typeface="Times New Roman"/>
                <a:ea typeface="Calibri"/>
              </a:rPr>
              <a:t>1.0	INTRODUCTION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457200"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1.1	Purpose</a:t>
            </a:r>
          </a:p>
          <a:p>
            <a:pPr marL="457200"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1.2	Approach</a:t>
            </a:r>
          </a:p>
          <a:p>
            <a:pPr marL="457200"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1.3	Intended Audience</a:t>
            </a:r>
          </a:p>
          <a:p>
            <a:pPr marL="457200"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1.4	Organization of This Guide</a:t>
            </a:r>
          </a:p>
          <a:p>
            <a:pPr marL="914400"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1.4.1	Conformance Verbs (Keywords)</a:t>
            </a:r>
          </a:p>
          <a:p>
            <a:pPr marL="914400"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1.4.2	Cardinality</a:t>
            </a:r>
          </a:p>
          <a:p>
            <a:pPr marL="914400"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1.4.3	Definition of Actors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96431" y="1991404"/>
            <a:ext cx="4932355" cy="483209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en-US" sz="1400" dirty="0" smtClean="0">
                <a:solidFill>
                  <a:prstClr val="black"/>
                </a:solidFill>
                <a:latin typeface="Times New Roman"/>
                <a:ea typeface="Calibri"/>
              </a:rPr>
              <a:t>2.0	IMPLEMENTATION </a:t>
            </a:r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APPROACH</a:t>
            </a:r>
          </a:p>
          <a:p>
            <a:pPr marL="457200"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2.1	Solution Plan</a:t>
            </a:r>
          </a:p>
          <a:p>
            <a:pPr marL="457200" fontAlgn="base"/>
            <a:r>
              <a:rPr lang="en-US" sz="1400" dirty="0" smtClean="0">
                <a:solidFill>
                  <a:prstClr val="black"/>
                </a:solidFill>
                <a:latin typeface="Times New Roman"/>
                <a:ea typeface="Calibri"/>
              </a:rPr>
              <a:t>2.2 	Pre-conditions</a:t>
            </a:r>
          </a:p>
          <a:p>
            <a:pPr marL="457200" fontAlgn="base"/>
            <a:r>
              <a:rPr lang="en-US" sz="1400" dirty="0" smtClean="0">
                <a:solidFill>
                  <a:prstClr val="black"/>
                </a:solidFill>
                <a:latin typeface="Times New Roman"/>
                <a:ea typeface="Calibri"/>
              </a:rPr>
              <a:t>2.3</a:t>
            </a:r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	Common Data </a:t>
            </a:r>
            <a:r>
              <a:rPr lang="en-US" sz="1400" dirty="0" smtClean="0">
                <a:solidFill>
                  <a:prstClr val="black"/>
                </a:solidFill>
                <a:latin typeface="Times New Roman"/>
                <a:ea typeface="Calibri"/>
              </a:rPr>
              <a:t>Element (CDE) </a:t>
            </a:r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Definition</a:t>
            </a:r>
          </a:p>
          <a:p>
            <a:pPr marL="9144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2.3.1</a:t>
            </a:r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	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Overview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914400" fontAlgn="base"/>
            <a:r>
              <a:rPr lang="en-US" sz="1400" i="1" dirty="0" smtClean="0">
                <a:solidFill>
                  <a:srgbClr val="376092"/>
                </a:solidFill>
                <a:latin typeface="Times New Roman"/>
                <a:ea typeface="Calibri"/>
              </a:rPr>
              <a:t>2.3.2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	Element Definition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914400" fontAlgn="base"/>
            <a:r>
              <a:rPr lang="en-US" sz="1400" i="1" dirty="0" smtClean="0">
                <a:solidFill>
                  <a:srgbClr val="376092"/>
                </a:solidFill>
                <a:latin typeface="Times New Roman"/>
                <a:ea typeface="Calibri"/>
              </a:rPr>
              <a:t>2.3.3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	Element Storage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914400" fontAlgn="base"/>
            <a:r>
              <a:rPr lang="en-US" sz="1400" i="1" dirty="0" smtClean="0">
                <a:solidFill>
                  <a:srgbClr val="376092"/>
                </a:solidFill>
                <a:latin typeface="Times New Roman"/>
                <a:ea typeface="Calibri"/>
              </a:rPr>
              <a:t>2.3.4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	Version Control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457200"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2.4	Structure and Overview of MFI Form Model  Definition</a:t>
            </a:r>
          </a:p>
          <a:p>
            <a:pPr marL="9144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2.3.1	Detail provided for each </a:t>
            </a:r>
            <a:r>
              <a:rPr lang="en-US" sz="1400" i="1" dirty="0" err="1">
                <a:solidFill>
                  <a:srgbClr val="376092"/>
                </a:solidFill>
                <a:latin typeface="Times New Roman"/>
                <a:ea typeface="Calibri"/>
              </a:rPr>
              <a:t>metaclass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 and attribute</a:t>
            </a:r>
          </a:p>
          <a:p>
            <a:pPr marL="9144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2.3.2	Basic Types and Enumerations</a:t>
            </a:r>
          </a:p>
          <a:p>
            <a:pPr marL="9144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2.3.3	Primary </a:t>
            </a:r>
            <a:r>
              <a:rPr lang="en-US" sz="1400" i="1" dirty="0" err="1">
                <a:solidFill>
                  <a:srgbClr val="376092"/>
                </a:solidFill>
                <a:latin typeface="Times New Roman"/>
                <a:ea typeface="Calibri"/>
              </a:rPr>
              <a:t>Metaclasses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 in MFI for Form registration</a:t>
            </a:r>
          </a:p>
          <a:p>
            <a:pPr marL="457200" fontAlgn="base"/>
            <a:r>
              <a:rPr lang="en-US" sz="1400" dirty="0" smtClean="0">
                <a:solidFill>
                  <a:prstClr val="black"/>
                </a:solidFill>
                <a:latin typeface="Times New Roman"/>
                <a:ea typeface="Calibri"/>
              </a:rPr>
              <a:t>2.5</a:t>
            </a:r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	</a:t>
            </a:r>
            <a:r>
              <a:rPr lang="en-US" sz="1400" dirty="0" smtClean="0">
                <a:solidFill>
                  <a:prstClr val="black"/>
                </a:solidFill>
                <a:latin typeface="Times New Roman"/>
                <a:ea typeface="Calibri"/>
              </a:rPr>
              <a:t>Transaction </a:t>
            </a:r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Definition</a:t>
            </a:r>
          </a:p>
          <a:p>
            <a:pPr marL="9144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2.4.1	Transport and Security Mechanism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9144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2.4.2	Service Implementation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9144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2.4.3	Authentication Mechanism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9144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2.4.4	XML-based Template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457200" fontAlgn="base"/>
            <a:r>
              <a:rPr lang="en-US" sz="1400" dirty="0" smtClean="0">
                <a:solidFill>
                  <a:prstClr val="black"/>
                </a:solidFill>
                <a:latin typeface="Times New Roman"/>
                <a:ea typeface="Calibri"/>
              </a:rPr>
              <a:t>2.6</a:t>
            </a:r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	Auto-population Definition</a:t>
            </a:r>
          </a:p>
          <a:p>
            <a:pPr marL="9144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2.5.1	Overview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692" y="4581140"/>
            <a:ext cx="3457103" cy="18158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3.0	SUGGESTED ENHANCEMENTS</a:t>
            </a:r>
          </a:p>
          <a:p>
            <a:pPr fontAlgn="base"/>
            <a:r>
              <a:rPr lang="en-US" sz="1400" dirty="0">
                <a:solidFill>
                  <a:prstClr val="black"/>
                </a:solidFill>
                <a:latin typeface="Times New Roman"/>
                <a:ea typeface="Calibri"/>
              </a:rPr>
              <a:t>4.0	APPENDICES</a:t>
            </a:r>
          </a:p>
          <a:p>
            <a:pPr marL="4572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Appendix A: Definition of Acronyms and Key Terms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4572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Appendix B: Conformance Statements List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4572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Appendix C: Templates List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457200" fontAlgn="base"/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Appendix D: Specifications References</a:t>
            </a:r>
            <a:endParaRPr lang="en-US" sz="1400" dirty="0">
              <a:solidFill>
                <a:prstClr val="black"/>
              </a:solidFill>
              <a:latin typeface="Times New Roman"/>
              <a:ea typeface="Calibri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650288" y="2759823"/>
            <a:ext cx="446143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3580097" y="5328674"/>
            <a:ext cx="516333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8600" y="914400"/>
            <a:ext cx="8628308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</a:rPr>
              <a:t>Example IG Table of Contents created by the Structured Data Capture Initiative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28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11" name="Group 24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12" name="Group 25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36" name="Pentagon 35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Pentagon 4"/>
              <p:cNvSpPr/>
              <p:nvPr/>
            </p:nvSpPr>
            <p:spPr>
              <a:xfrm>
                <a:off x="1785" y="1673621"/>
                <a:ext cx="1612701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Group 26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34" name="Chevron 33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5" name="Chevron 6"/>
              <p:cNvSpPr/>
              <p:nvPr/>
            </p:nvSpPr>
            <p:spPr>
              <a:xfrm>
                <a:off x="1793676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" name="Group 27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2" name="Chevron 31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28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30" name="Chevron 29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09109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396239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/>
              <a:t>Having performed this process on the Health </a:t>
            </a:r>
            <a:r>
              <a:rPr lang="en-US" dirty="0" err="1" smtClean="0"/>
              <a:t>eDecisions</a:t>
            </a:r>
            <a:r>
              <a:rPr lang="en-US" dirty="0" smtClean="0"/>
              <a:t> and Structured Data Capture initiatives, the Harmonization process has proven to be successful in refining and narrowing down a broad list of standards to be implemented and ultimately piloted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100" dirty="0" smtClean="0"/>
              <a:t>The methodology is executed in the following stages: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This process can </a:t>
            </a:r>
            <a:r>
              <a:rPr lang="en-US" dirty="0"/>
              <a:t>and will be extended to new S&amp;I initiatives </a:t>
            </a:r>
            <a:r>
              <a:rPr lang="en-US" dirty="0" smtClean="0"/>
              <a:t>with </a:t>
            </a:r>
            <a:r>
              <a:rPr lang="en-US" dirty="0"/>
              <a:t>the use of existing templates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29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4" name="Group 5"/>
          <p:cNvGrpSpPr/>
          <p:nvPr/>
        </p:nvGrpSpPr>
        <p:grpSpPr>
          <a:xfrm>
            <a:off x="1012353" y="3733799"/>
            <a:ext cx="6270812" cy="457201"/>
            <a:chOff x="1525786" y="3070622"/>
            <a:chExt cx="6092428" cy="716758"/>
          </a:xfrm>
        </p:grpSpPr>
        <p:grpSp>
          <p:nvGrpSpPr>
            <p:cNvPr id="6" name="Group 6"/>
            <p:cNvGrpSpPr/>
            <p:nvPr/>
          </p:nvGrpSpPr>
          <p:grpSpPr>
            <a:xfrm>
              <a:off x="1525786" y="3070622"/>
              <a:ext cx="1791890" cy="716758"/>
              <a:chOff x="1785" y="1673621"/>
              <a:chExt cx="1791890" cy="716758"/>
            </a:xfrm>
          </p:grpSpPr>
          <p:sp>
            <p:nvSpPr>
              <p:cNvPr id="17" name="Pentagon 16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Pentagon 4"/>
              <p:cNvSpPr/>
              <p:nvPr/>
            </p:nvSpPr>
            <p:spPr>
              <a:xfrm>
                <a:off x="1785" y="1673623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algn="ctr"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UCR Mapping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5" name="Chevron 14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Chevron 6"/>
              <p:cNvSpPr/>
              <p:nvPr/>
            </p:nvSpPr>
            <p:spPr>
              <a:xfrm>
                <a:off x="1614485" y="1673621"/>
                <a:ext cx="1612702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Standards Evaluation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3" name="Chevron 12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Solution Plan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11" name="Chevron 10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defTabSz="6223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prstClr val="white"/>
                    </a:solidFill>
                  </a:rPr>
                  <a:t>IG Development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85582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501" y="228269"/>
            <a:ext cx="5956299" cy="714017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3365110"/>
              </p:ext>
            </p:extLst>
          </p:nvPr>
        </p:nvGraphicFramePr>
        <p:xfrm>
          <a:off x="314325" y="1828800"/>
          <a:ext cx="835342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32743"/>
                <a:gridCol w="2620682"/>
              </a:tblGrid>
              <a:tr h="43815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Topic</a:t>
                      </a:r>
                      <a:r>
                        <a:rPr lang="en-US" sz="2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rebuchet MS" pitchFamily="34" charset="0"/>
                        </a:rPr>
                        <a:t>Time Allotted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rebuchet MS" pitchFamily="34" charset="0"/>
                        </a:rPr>
                        <a:t> 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General Announcements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4 </a:t>
                      </a:r>
                      <a:r>
                        <a:rPr lang="en-US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minutes</a:t>
                      </a:r>
                      <a:endParaRPr lang="en-US" sz="2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4381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Harmonization and Candidate Standards Introduction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45</a:t>
                      </a:r>
                      <a:r>
                        <a:rPr lang="en-US" sz="2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minutes </a:t>
                      </a:r>
                      <a:endParaRPr lang="en-US" sz="2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4381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Next</a:t>
                      </a:r>
                      <a:r>
                        <a:rPr lang="en-US" sz="2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Steps/Questions</a:t>
                      </a:r>
                      <a:endParaRPr lang="en-US" sz="2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1 minutes</a:t>
                      </a:r>
                      <a:endParaRPr lang="en-US" sz="2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49729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Diagram 113"/>
          <p:cNvGraphicFramePr/>
          <p:nvPr>
            <p:extLst>
              <p:ext uri="{D42A27DB-BD31-4B8C-83A1-F6EECF244321}">
                <p14:modId xmlns="" xmlns:p14="http://schemas.microsoft.com/office/powerpoint/2010/main" val="4028361630"/>
              </p:ext>
            </p:extLst>
          </p:nvPr>
        </p:nvGraphicFramePr>
        <p:xfrm>
          <a:off x="285136" y="425586"/>
          <a:ext cx="8578645" cy="127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5" name="Rectangle 114"/>
          <p:cNvSpPr/>
          <p:nvPr/>
        </p:nvSpPr>
        <p:spPr>
          <a:xfrm>
            <a:off x="353962" y="1614999"/>
            <a:ext cx="8534400" cy="1143000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softEdge rad="31750"/>
          </a:effectLst>
        </p:spPr>
        <p:txBody>
          <a:bodyPr rtlCol="0" anchor="ctr"/>
          <a:lstStyle/>
          <a:p>
            <a:pPr algn="ctr" defTabSz="914400">
              <a:defRPr/>
            </a:pPr>
            <a:endParaRPr lang="en-US" kern="0" dirty="0" smtClean="0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29381" y="4129599"/>
            <a:ext cx="8534400" cy="2743200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>
            <a:softEdge rad="12700"/>
          </a:effectLst>
        </p:spPr>
        <p:txBody>
          <a:bodyPr rtlCol="0" anchor="ctr"/>
          <a:lstStyle/>
          <a:p>
            <a:pPr algn="ctr" defTabSz="914400">
              <a:defRPr/>
            </a:pPr>
            <a:endParaRPr lang="en-US" kern="0" smtClean="0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329381" y="2834199"/>
            <a:ext cx="8534400" cy="1143000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smtClean="0">
              <a:solidFill>
                <a:prstClr val="white"/>
              </a:solidFill>
              <a:ea typeface="ＭＳ Ｐゴシック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1326058" y="1428841"/>
            <a:ext cx="0" cy="545655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19" name="TextBox 118"/>
          <p:cNvSpPr txBox="1"/>
          <p:nvPr/>
        </p:nvSpPr>
        <p:spPr>
          <a:xfrm rot="16200000">
            <a:off x="-64031" y="175511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b="1" dirty="0" smtClean="0">
                <a:solidFill>
                  <a:prstClr val="black"/>
                </a:solidFill>
                <a:ea typeface="ＭＳ Ｐゴシック"/>
              </a:rPr>
              <a:t>Standards Evaluation</a:t>
            </a:r>
            <a:endParaRPr lang="en-US" sz="1600" b="1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20" name="TextBox 119"/>
          <p:cNvSpPr txBox="1"/>
          <p:nvPr/>
        </p:nvSpPr>
        <p:spPr>
          <a:xfrm rot="16200000">
            <a:off x="-41784" y="299901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b="1" dirty="0" smtClean="0">
                <a:solidFill>
                  <a:prstClr val="black"/>
                </a:solidFill>
                <a:ea typeface="ＭＳ Ｐゴシック"/>
              </a:rPr>
              <a:t>Solution Planning</a:t>
            </a:r>
            <a:endParaRPr lang="en-US" sz="1600" b="1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21" name="TextBox 120"/>
          <p:cNvSpPr txBox="1"/>
          <p:nvPr/>
        </p:nvSpPr>
        <p:spPr>
          <a:xfrm rot="16200000">
            <a:off x="-359649" y="5249402"/>
            <a:ext cx="196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 smtClean="0">
                <a:solidFill>
                  <a:prstClr val="black"/>
                </a:solidFill>
                <a:ea typeface="ＭＳ Ｐゴシック"/>
              </a:rPr>
              <a:t>IG Development</a:t>
            </a:r>
            <a:endParaRPr lang="en-US" b="1" dirty="0">
              <a:solidFill>
                <a:prstClr val="black"/>
              </a:solidFill>
              <a:ea typeface="ＭＳ Ｐゴシック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396181" y="2422473"/>
            <a:ext cx="2276168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123" name="Straight Connector 122"/>
          <p:cNvCxnSpPr/>
          <p:nvPr/>
        </p:nvCxnSpPr>
        <p:spPr>
          <a:xfrm>
            <a:off x="5206181" y="5636944"/>
            <a:ext cx="1371600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>
          <a:xfrm>
            <a:off x="3864936" y="4472061"/>
            <a:ext cx="792237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>
          <a:xfrm>
            <a:off x="3401619" y="3405699"/>
            <a:ext cx="1371600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126" name="Straight Connector 125"/>
          <p:cNvCxnSpPr/>
          <p:nvPr/>
        </p:nvCxnSpPr>
        <p:spPr>
          <a:xfrm>
            <a:off x="4773219" y="5076589"/>
            <a:ext cx="908801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127" name="5-Point Star 126"/>
          <p:cNvSpPr/>
          <p:nvPr/>
        </p:nvSpPr>
        <p:spPr>
          <a:xfrm>
            <a:off x="1167581" y="1646885"/>
            <a:ext cx="457200" cy="419100"/>
          </a:xfrm>
          <a:prstGeom prst="star5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smtClean="0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624781" y="1708943"/>
            <a:ext cx="2996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b="1" dirty="0" smtClean="0">
                <a:solidFill>
                  <a:prstClr val="black"/>
                </a:solidFill>
                <a:ea typeface="ＭＳ Ｐゴシック"/>
              </a:rPr>
              <a:t>10/23: DPROV Harm Launch</a:t>
            </a:r>
            <a:endParaRPr lang="en-US" sz="1600" b="1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771720" y="2237807"/>
            <a:ext cx="4558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Standards Analysis &amp; Assessment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931686" y="3221033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Solution Planning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739694" y="4237137"/>
            <a:ext cx="2039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Create IG Template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268000" y="4860882"/>
            <a:ext cx="1353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Introduction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520745" y="5452278"/>
            <a:ext cx="2760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Implementation Approach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cxnSp>
        <p:nvCxnSpPr>
          <p:cNvPr id="134" name="Straight Connector 133"/>
          <p:cNvCxnSpPr/>
          <p:nvPr/>
        </p:nvCxnSpPr>
        <p:spPr>
          <a:xfrm>
            <a:off x="6620775" y="6191960"/>
            <a:ext cx="838200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135" name="TextBox 134"/>
          <p:cNvSpPr txBox="1"/>
          <p:nvPr/>
        </p:nvSpPr>
        <p:spPr>
          <a:xfrm>
            <a:off x="4034908" y="6007294"/>
            <a:ext cx="256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Suggested Enhancements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415372" y="6718586"/>
            <a:ext cx="586259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137" name="TextBox 136"/>
          <p:cNvSpPr txBox="1"/>
          <p:nvPr/>
        </p:nvSpPr>
        <p:spPr>
          <a:xfrm>
            <a:off x="5429261" y="6516067"/>
            <a:ext cx="1983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End-to-End Review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417142" y="1276496"/>
            <a:ext cx="910399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FF0000"/>
                </a:solidFill>
                <a:ea typeface="ＭＳ Ｐゴシック"/>
              </a:rPr>
              <a:t>Today</a:t>
            </a:r>
            <a:endParaRPr lang="en-US" b="1" dirty="0">
              <a:solidFill>
                <a:srgbClr val="FF0000"/>
              </a:solidFill>
              <a:ea typeface="ＭＳ Ｐゴシック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370848" y="3152899"/>
            <a:ext cx="158914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b="1" dirty="0" smtClean="0">
                <a:solidFill>
                  <a:prstClr val="black"/>
                </a:solidFill>
                <a:ea typeface="ＭＳ Ｐゴシック"/>
              </a:rPr>
              <a:t>12/1 - 1/9 </a:t>
            </a:r>
            <a:endParaRPr lang="en-US" sz="1200" b="1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739694" y="2145474"/>
            <a:ext cx="158914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b="1" dirty="0" smtClean="0">
                <a:solidFill>
                  <a:prstClr val="black"/>
                </a:solidFill>
                <a:ea typeface="ＭＳ Ｐゴシック"/>
              </a:rPr>
              <a:t>10/23 – 12/12</a:t>
            </a:r>
            <a:endParaRPr lang="en-US" sz="1200" b="1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522260" y="4195062"/>
            <a:ext cx="158914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b="1" dirty="0" smtClean="0">
                <a:solidFill>
                  <a:prstClr val="black"/>
                </a:solidFill>
                <a:ea typeface="ＭＳ Ｐゴシック"/>
              </a:rPr>
              <a:t>12/15 - 1/5 </a:t>
            </a:r>
            <a:endParaRPr lang="en-US" sz="1200" b="1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503991" y="4808308"/>
            <a:ext cx="158914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b="1" dirty="0" smtClean="0">
                <a:solidFill>
                  <a:prstClr val="black"/>
                </a:solidFill>
                <a:ea typeface="ＭＳ Ｐゴシック"/>
              </a:rPr>
              <a:t>1/8 - 1/22 </a:t>
            </a:r>
            <a:endParaRPr lang="en-US" sz="1200" b="1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097410" y="5362699"/>
            <a:ext cx="158914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b="1" dirty="0" smtClean="0">
                <a:solidFill>
                  <a:prstClr val="black"/>
                </a:solidFill>
                <a:ea typeface="ＭＳ Ｐゴシック"/>
              </a:rPr>
              <a:t>1/12 - 2/12 </a:t>
            </a:r>
            <a:endParaRPr lang="en-US" sz="1200" b="1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6245304" y="5886316"/>
            <a:ext cx="158914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b="1" dirty="0" smtClean="0">
                <a:solidFill>
                  <a:prstClr val="black"/>
                </a:solidFill>
                <a:ea typeface="ＭＳ Ｐゴシック"/>
              </a:rPr>
              <a:t>2/12 - 2/19 </a:t>
            </a:r>
            <a:endParaRPr lang="en-US" sz="1200" b="1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6958945" y="6423734"/>
            <a:ext cx="158914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b="1" dirty="0" smtClean="0">
                <a:solidFill>
                  <a:prstClr val="black"/>
                </a:solidFill>
                <a:ea typeface="ＭＳ Ｐゴシック"/>
              </a:rPr>
              <a:t>2/19 – 3/5 </a:t>
            </a:r>
            <a:endParaRPr lang="en-US" sz="1200" b="1" dirty="0">
              <a:solidFill>
                <a:prstClr val="black"/>
              </a:solidFill>
              <a:ea typeface="ＭＳ Ｐゴシック"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>
            <a:off x="8077200" y="1428841"/>
            <a:ext cx="38100" cy="545655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033" name="TextBox 1032"/>
          <p:cNvSpPr txBox="1"/>
          <p:nvPr/>
        </p:nvSpPr>
        <p:spPr>
          <a:xfrm>
            <a:off x="377846" y="56864"/>
            <a:ext cx="5328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25AA3"/>
                </a:solidFill>
                <a:latin typeface="Century"/>
                <a:ea typeface="ＭＳ Ｐゴシック" charset="0"/>
              </a:rPr>
              <a:t>DPROV Harmonization Timeline</a:t>
            </a:r>
            <a:endParaRPr lang="en-US" sz="1100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160" name="Slide Number Placeholder 4"/>
          <p:cNvSpPr txBox="1">
            <a:spLocks/>
          </p:cNvSpPr>
          <p:nvPr/>
        </p:nvSpPr>
        <p:spPr bwMode="auto">
          <a:xfrm>
            <a:off x="8761423" y="6577032"/>
            <a:ext cx="457200" cy="2957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30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716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249375" y="228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/>
                <a:cs typeface="Century" pitchFamily="18" charset="0"/>
              </a:rPr>
              <a:t>Support Team and Questions</a:t>
            </a:r>
            <a:endParaRPr lang="en-US" dirty="0" smtClean="0">
              <a:ea typeface="ＭＳ Ｐゴシック"/>
              <a:cs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9053"/>
            <a:ext cx="8766175" cy="5584826"/>
          </a:xfrm>
        </p:spPr>
        <p:txBody>
          <a:bodyPr>
            <a:noAutofit/>
          </a:bodyPr>
          <a:lstStyle/>
          <a:p>
            <a:pPr marL="285750" lvl="1">
              <a:buNone/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Please feel free to reach out to any member of the Data Provenance Support Team:</a:t>
            </a: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Initiative Coordinator: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Johnathan Coleman: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3"/>
              </a:rPr>
              <a:t>jc@securityrs.com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OCPO Sponsor: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Julie Chua: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4"/>
              </a:rPr>
              <a:t>julie.chua@hhs.gov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OST Sponsor: 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Mera Choi: 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5"/>
              </a:rPr>
              <a:t>mera.choi@hhs.gov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Subject Matter Experts: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Kathleen Conner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6"/>
              </a:rPr>
              <a:t>klc@securityrs.com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and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Bob Yencha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7"/>
              </a:rPr>
              <a:t>bobyencha@maine.rr.com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 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 Team:</a:t>
            </a:r>
          </a:p>
          <a:p>
            <a:pPr marL="1143000" lvl="3" indent="-285750"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Project Management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Jamie Parker: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8"/>
              </a:rPr>
              <a:t>jamie.parker@esacinc.com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  <a:p>
            <a:pPr marL="1143000" lvl="3" indent="-285750"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Use Case Development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Ahsin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Azim: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9"/>
              </a:rPr>
              <a:t>ahsin.azim@accenturefederal.com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 </a:t>
            </a:r>
          </a:p>
          <a:p>
            <a:pPr marL="1143000" lvl="3" indent="-285750"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Harmonization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Alex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Lowitt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10"/>
              </a:rPr>
              <a:t>alexander.s.lowitt@accenturefederal.com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 panose="020B0604020202020204" pitchFamily="34" charset="0"/>
            </a:endParaRPr>
          </a:p>
          <a:p>
            <a:pPr marL="1143000" lvl="3" indent="-285750"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Standards Development Support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: Amanda Nash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11"/>
              </a:rPr>
              <a:t>amanda.j.nash@accenturefederal.com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 panose="020B0604020202020204" pitchFamily="34" charset="0"/>
            </a:endParaRPr>
          </a:p>
          <a:p>
            <a:pPr marL="1143000" lvl="3" indent="-285750"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Support: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Lynette Elliott</a:t>
            </a:r>
            <a:r>
              <a:rPr lang="en-US" dirty="0" smtClean="0">
                <a:cs typeface="Arial" pitchFamily="34" charset="0"/>
              </a:rPr>
              <a:t>:</a:t>
            </a:r>
            <a:r>
              <a:rPr lang="en-US" b="1" dirty="0" smtClean="0">
                <a:cs typeface="Arial" pitchFamily="34" charset="0"/>
              </a:rPr>
              <a:t> </a:t>
            </a:r>
            <a:r>
              <a:rPr lang="en-US" dirty="0" smtClean="0">
                <a:ea typeface="ＭＳ Ｐゴシック"/>
                <a:cs typeface="Arial" panose="020B0604020202020204" pitchFamily="34" charset="0"/>
                <a:hlinkClick r:id="rId12"/>
              </a:rPr>
              <a:t>lynette.elliott@esacinc.com</a:t>
            </a:r>
            <a:r>
              <a:rPr lang="en-US" dirty="0" smtClean="0">
                <a:ea typeface="ＭＳ Ｐゴシック"/>
                <a:cs typeface="Arial" panose="020B0604020202020204" pitchFamily="34" charset="0"/>
              </a:rPr>
              <a:t> and Apurva Dharia: </a:t>
            </a:r>
            <a:r>
              <a:rPr lang="en-US" dirty="0" smtClean="0">
                <a:ea typeface="ＭＳ Ｐゴシック"/>
                <a:cs typeface="Arial" panose="020B0604020202020204" pitchFamily="34" charset="0"/>
                <a:hlinkClick r:id="rId13"/>
              </a:rPr>
              <a:t>apurva.dharia@esacinc.com</a:t>
            </a:r>
            <a:r>
              <a:rPr lang="en-US" dirty="0" smtClean="0">
                <a:ea typeface="ＭＳ Ｐゴシック"/>
                <a:cs typeface="Arial" panose="020B0604020202020204" pitchFamily="34" charset="0"/>
              </a:rPr>
              <a:t> </a:t>
            </a:r>
            <a:endParaRPr lang="en-US" dirty="0" smtClean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0329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100013" y="1246592"/>
            <a:ext cx="8891587" cy="5492344"/>
          </a:xfrm>
        </p:spPr>
        <p:txBody>
          <a:bodyPr>
            <a:noAutofit/>
          </a:bodyPr>
          <a:lstStyle/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 smtClean="0">
              <a:solidFill>
                <a:srgbClr val="4D4D4D"/>
              </a:solidFill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smtClean="0">
                <a:solidFill>
                  <a:srgbClr val="4D4D4D"/>
                </a:solidFill>
                <a:cs typeface="Arial" pitchFamily="34" charset="0"/>
              </a:rPr>
              <a:t>Next meeting:</a:t>
            </a:r>
          </a:p>
          <a:p>
            <a:pPr marL="744538" lvl="2" indent="-344488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D4D4D"/>
                </a:solidFill>
                <a:cs typeface="Arial" pitchFamily="34" charset="0"/>
              </a:rPr>
              <a:t>All Hands: Thursday, </a:t>
            </a:r>
            <a:r>
              <a:rPr lang="en-US" smtClean="0">
                <a:solidFill>
                  <a:srgbClr val="4D4D4D"/>
                </a:solidFill>
                <a:cs typeface="Arial" pitchFamily="34" charset="0"/>
              </a:rPr>
              <a:t>October 23</a:t>
            </a:r>
            <a:r>
              <a:rPr lang="en-US" baseline="30000" smtClean="0">
                <a:solidFill>
                  <a:srgbClr val="4D4D4D"/>
                </a:solidFill>
                <a:cs typeface="Arial" pitchFamily="34" charset="0"/>
              </a:rPr>
              <a:t>rd</a:t>
            </a:r>
            <a:r>
              <a:rPr lang="en-US" smtClean="0">
                <a:solidFill>
                  <a:srgbClr val="4D4D4D"/>
                </a:solidFill>
                <a:cs typeface="Arial" pitchFamily="34" charset="0"/>
              </a:rPr>
              <a:t>, </a:t>
            </a:r>
            <a:r>
              <a:rPr lang="en-US" dirty="0" smtClean="0">
                <a:solidFill>
                  <a:srgbClr val="4D4D4D"/>
                </a:solidFill>
                <a:cs typeface="Arial" pitchFamily="34" charset="0"/>
              </a:rPr>
              <a:t>2014 – </a:t>
            </a:r>
            <a:r>
              <a:rPr lang="en-US" b="1" dirty="0" smtClean="0">
                <a:solidFill>
                  <a:srgbClr val="4D4D4D"/>
                </a:solidFill>
                <a:cs typeface="Arial" pitchFamily="34" charset="0"/>
              </a:rPr>
              <a:t>2:30-3:30</a:t>
            </a:r>
            <a:r>
              <a:rPr lang="en-US" dirty="0" smtClean="0">
                <a:solidFill>
                  <a:srgbClr val="4D4D4D"/>
                </a:solidFill>
                <a:cs typeface="Arial" pitchFamily="34" charset="0"/>
              </a:rPr>
              <a:t> pm ET</a:t>
            </a:r>
            <a:endParaRPr lang="en-US" dirty="0">
              <a:solidFill>
                <a:srgbClr val="4D4D4D"/>
              </a:solidFill>
              <a:cs typeface="Arial" pitchFamily="34" charset="0"/>
              <a:hlinkClick r:id="rId3"/>
            </a:endParaRPr>
          </a:p>
          <a:p>
            <a:pPr marL="744538" lvl="2" indent="-344488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D4D4D"/>
                </a:solidFill>
                <a:cs typeface="Arial" pitchFamily="34" charset="0"/>
                <a:hlinkClick r:id="rId3"/>
              </a:rPr>
              <a:t>http</a:t>
            </a:r>
            <a:r>
              <a:rPr lang="en-US" dirty="0">
                <a:solidFill>
                  <a:srgbClr val="4D4D4D"/>
                </a:solidFill>
                <a:cs typeface="Arial" pitchFamily="34" charset="0"/>
                <a:hlinkClick r:id="rId3"/>
              </a:rPr>
              <a:t>://wiki.siframework.org/Data+Provenance+Initiative</a:t>
            </a:r>
            <a:r>
              <a:rPr lang="en-US" dirty="0">
                <a:solidFill>
                  <a:srgbClr val="4D4D4D"/>
                </a:solidFill>
                <a:cs typeface="Arial" pitchFamily="34" charset="0"/>
              </a:rPr>
              <a:t> </a:t>
            </a:r>
          </a:p>
          <a:p>
            <a:pPr marL="344488" lvl="1" indent="-344488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D4D4D"/>
                </a:solidFill>
                <a:cs typeface="Arial" pitchFamily="34" charset="0"/>
              </a:rPr>
              <a:t>All </a:t>
            </a:r>
            <a:r>
              <a:rPr lang="en-US" sz="2400" dirty="0">
                <a:solidFill>
                  <a:srgbClr val="4D4D4D"/>
                </a:solidFill>
                <a:cs typeface="Arial" pitchFamily="34" charset="0"/>
              </a:rPr>
              <a:t>meeting </a:t>
            </a:r>
            <a:r>
              <a:rPr lang="en-US" sz="2400" dirty="0" smtClean="0">
                <a:solidFill>
                  <a:srgbClr val="4D4D4D"/>
                </a:solidFill>
                <a:cs typeface="Arial" pitchFamily="34" charset="0"/>
              </a:rPr>
              <a:t>materials (including this presentation) can be found on the Past Meetings page:</a:t>
            </a:r>
            <a:endParaRPr lang="en-US" sz="2400" dirty="0">
              <a:solidFill>
                <a:srgbClr val="4D4D4D"/>
              </a:solidFill>
              <a:cs typeface="Arial" pitchFamily="34" charset="0"/>
            </a:endParaRPr>
          </a:p>
          <a:p>
            <a:pPr marL="742950" lvl="2" indent="-342900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D4D4D"/>
                </a:solidFill>
                <a:cs typeface="Arial" pitchFamily="34" charset="0"/>
                <a:hlinkClick r:id="rId4"/>
              </a:rPr>
              <a:t>http://wiki.siframework.org/Data+Provenance+Past+Meetings</a:t>
            </a:r>
            <a:endParaRPr lang="en-US" dirty="0" smtClean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114288" y="160334"/>
            <a:ext cx="8229600" cy="1020762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/>
                <a:cs typeface="Century" pitchFamily="18" charset="0"/>
              </a:rPr>
              <a:t>General Announcements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859756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86710" y="92927"/>
            <a:ext cx="8600090" cy="102076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ea typeface="ＭＳ Ｐゴシック"/>
                <a:cs typeface="Century" pitchFamily="18" charset="0"/>
              </a:rPr>
              <a:t>S&amp;I Framework Phases outlined for Data Provenance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92398973"/>
              </p:ext>
            </p:extLst>
          </p:nvPr>
        </p:nvGraphicFramePr>
        <p:xfrm>
          <a:off x="434975" y="1214646"/>
          <a:ext cx="8251826" cy="5398828"/>
        </p:xfrm>
        <a:graphic>
          <a:graphicData uri="http://schemas.openxmlformats.org/drawingml/2006/table">
            <a:tbl>
              <a:tblPr/>
              <a:tblGrid>
                <a:gridCol w="1561804"/>
                <a:gridCol w="6690022"/>
              </a:tblGrid>
              <a:tr h="2583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Phase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Planned </a:t>
                      </a: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Activities 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0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Pre-Discovery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Development of Initiative Synopsis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Development of Initiative Charter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Definition of Goals &amp; Initiative Outcomes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7750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Discovery 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Creation/Validation of Use Cases, User Stories &amp; Functional Requirements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Identification of interoperability gaps, barriers, obstacles and costs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Review of </a:t>
                      </a:r>
                      <a:r>
                        <a:rPr lang="en-US" sz="16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Candidate Standards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25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Implementation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Creation of aligned specification 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Documentation of relevant specifications and reference implementations such as guides, design documents, etc.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Development </a:t>
                      </a: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of testing tools and reference implementation tools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7512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Pilot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Validation of aligned specifications, testing tools, and reference implementation tools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Revision of documentation and tools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16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Evaluation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Measurement of initiative success against goals and outcomes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Identification of best practices and lessons learned from pilots for wider scale deployment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Identification of hard and soft policy tools that could be considered for wider scale deployments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56419" y="2905838"/>
            <a:ext cx="7996506" cy="30247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0" y="2790374"/>
            <a:ext cx="1447800" cy="533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white"/>
                </a:solidFill>
                <a:latin typeface="Trebuchet MS" pitchFamily="34" charset="0"/>
              </a:rPr>
              <a:t>We are Here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444218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5350" y="1828801"/>
            <a:ext cx="7353300" cy="22098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Harmonization Process Overview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Data </a:t>
            </a:r>
            <a:r>
              <a:rPr lang="en-US" dirty="0"/>
              <a:t>Provenance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i="1" dirty="0" smtClean="0"/>
              <a:t>S&amp;I Framework</a:t>
            </a:r>
            <a:br>
              <a:rPr lang="en-US" sz="2700" i="1" dirty="0" smtClean="0"/>
            </a:br>
            <a:endParaRPr lang="en-US" sz="27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23</a:t>
            </a:r>
            <a:r>
              <a:rPr lang="en-US" baseline="30000" dirty="0" smtClean="0"/>
              <a:t>rd</a:t>
            </a:r>
            <a:r>
              <a:rPr lang="en-US" dirty="0" smtClean="0"/>
              <a:t>, 2014</a:t>
            </a:r>
            <a:endParaRPr lang="en-US" dirty="0"/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839200" y="6569075"/>
            <a:ext cx="3048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6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229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025AA3"/>
                </a:solidFill>
              </a:rPr>
              <a:t>Harmonization 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Standards 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 Planning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IG Development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839200" y="6569075"/>
            <a:ext cx="3048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7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206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3"/>
          <p:cNvGrpSpPr/>
          <p:nvPr/>
        </p:nvGrpSpPr>
        <p:grpSpPr>
          <a:xfrm>
            <a:off x="178083" y="5446326"/>
            <a:ext cx="3454685" cy="710421"/>
            <a:chOff x="1131720" y="-1485207"/>
            <a:chExt cx="1006201" cy="982774"/>
          </a:xfrm>
          <a:solidFill>
            <a:schemeClr val="accent3">
              <a:lumMod val="75000"/>
            </a:schemeClr>
          </a:solidFill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55" name="Oval 89"/>
            <p:cNvSpPr/>
            <p:nvPr/>
          </p:nvSpPr>
          <p:spPr>
            <a:xfrm>
              <a:off x="1131720" y="-1485207"/>
              <a:ext cx="1006201" cy="982774"/>
            </a:xfrm>
            <a:prstGeom prst="roundRect">
              <a:avLst/>
            </a:prstGeom>
            <a:grpFill/>
            <a:ln>
              <a:noFill/>
            </a:ln>
            <a:effectLst/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rgbClr r="0" g="0" b="0"/>
            </a:lnRef>
            <a:fillRef idx="1">
              <a:schemeClr val="accent1">
                <a:shade val="80000"/>
                <a:hueOff val="153123"/>
                <a:satOff val="-2196"/>
                <a:lumOff val="12807"/>
                <a:alphaOff val="0"/>
              </a:schemeClr>
            </a:fillRef>
            <a:effectRef idx="1">
              <a:scrgbClr r="0" g="0" b="0"/>
            </a:effectRef>
            <a:fontRef idx="minor">
              <a:schemeClr val="lt1"/>
            </a:fontRef>
          </p:style>
        </p:sp>
        <p:sp>
          <p:nvSpPr>
            <p:cNvPr id="56" name="Oval 4"/>
            <p:cNvSpPr/>
            <p:nvPr/>
          </p:nvSpPr>
          <p:spPr>
            <a:xfrm>
              <a:off x="1185829" y="-1281941"/>
              <a:ext cx="900960" cy="640035"/>
            </a:xfrm>
            <a:prstGeom prst="round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5334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>
                  <a:solidFill>
                    <a:prstClr val="black"/>
                  </a:solidFill>
                </a:rPr>
                <a:t>SDO Balloting, RI &amp; Pilots</a:t>
              </a:r>
              <a:endParaRPr lang="en-US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34" name="Title 86"/>
          <p:cNvSpPr txBox="1">
            <a:spLocks/>
          </p:cNvSpPr>
          <p:nvPr/>
        </p:nvSpPr>
        <p:spPr bwMode="auto">
          <a:xfrm>
            <a:off x="4648200" y="152400"/>
            <a:ext cx="419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025AA3"/>
                </a:solidFill>
                <a:latin typeface="Century"/>
                <a:ea typeface="ＭＳ Ｐゴシック" charset="0"/>
                <a:cs typeface="Century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9pPr>
          </a:lstStyle>
          <a:p>
            <a:r>
              <a:rPr lang="en-US" sz="2800" dirty="0" smtClean="0"/>
              <a:t>Standards &amp; Harmonization Process</a:t>
            </a:r>
            <a:endParaRPr lang="en-US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4800600" y="1728803"/>
            <a:ext cx="4038600" cy="418576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</a:rPr>
              <a:t>The Harmonization </a:t>
            </a:r>
            <a:r>
              <a:rPr lang="en-US" sz="1400" dirty="0">
                <a:solidFill>
                  <a:prstClr val="black"/>
                </a:solidFill>
              </a:rPr>
              <a:t>Process</a:t>
            </a:r>
            <a:r>
              <a:rPr lang="en-US" sz="1400" dirty="0" smtClean="0">
                <a:solidFill>
                  <a:prstClr val="black"/>
                </a:solidFill>
              </a:rPr>
              <a:t> provides detailed analysis of candidate standards to determine “fitness for use” in support of Initiative functional requirements.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</a:rPr>
              <a:t>The resulting technical design, gap analysis  and harmonization </a:t>
            </a:r>
            <a:r>
              <a:rPr lang="en-US" sz="1400" dirty="0">
                <a:solidFill>
                  <a:prstClr val="black"/>
                </a:solidFill>
              </a:rPr>
              <a:t>activities </a:t>
            </a:r>
            <a:r>
              <a:rPr lang="en-US" sz="1400" dirty="0" smtClean="0">
                <a:solidFill>
                  <a:prstClr val="black"/>
                </a:solidFill>
              </a:rPr>
              <a:t>lead </a:t>
            </a:r>
            <a:r>
              <a:rPr lang="en-US" sz="1400" dirty="0">
                <a:solidFill>
                  <a:prstClr val="black"/>
                </a:solidFill>
              </a:rPr>
              <a:t>to </a:t>
            </a:r>
            <a:r>
              <a:rPr lang="en-US" sz="1400" dirty="0" smtClean="0">
                <a:solidFill>
                  <a:prstClr val="black"/>
                </a:solidFill>
              </a:rPr>
              <a:t>the evaluation and selection of draft standards.  These standards are then used to develop the real world implementation guidance via an Implementation Guide or Technical Specification which are then validated </a:t>
            </a:r>
            <a:r>
              <a:rPr lang="en-US" sz="1400" dirty="0">
                <a:solidFill>
                  <a:prstClr val="black"/>
                </a:solidFill>
              </a:rPr>
              <a:t>through </a:t>
            </a:r>
            <a:r>
              <a:rPr lang="en-US" sz="1400" dirty="0" smtClean="0">
                <a:solidFill>
                  <a:prstClr val="black"/>
                </a:solidFill>
              </a:rPr>
              <a:t>Reference  Implementation (RI) </a:t>
            </a:r>
            <a:r>
              <a:rPr lang="en-US" sz="1400" dirty="0">
                <a:solidFill>
                  <a:prstClr val="black"/>
                </a:solidFill>
              </a:rPr>
              <a:t>and</a:t>
            </a:r>
            <a:r>
              <a:rPr lang="en-US" sz="1400" dirty="0" smtClean="0">
                <a:solidFill>
                  <a:prstClr val="black"/>
                </a:solidFill>
              </a:rPr>
              <a:t> Pilots</a:t>
            </a:r>
            <a:r>
              <a:rPr lang="en-US" sz="1400" dirty="0">
                <a:solidFill>
                  <a:prstClr val="black"/>
                </a:solidFill>
              </a:rPr>
              <a:t>.</a:t>
            </a:r>
            <a:r>
              <a:rPr lang="en-US" sz="1400" dirty="0" smtClean="0">
                <a:solidFill>
                  <a:prstClr val="black"/>
                </a:solidFill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</a:rPr>
              <a:t>The documented gap mitigation and lessons </a:t>
            </a:r>
            <a:r>
              <a:rPr lang="en-US" sz="1400" dirty="0">
                <a:solidFill>
                  <a:prstClr val="black"/>
                </a:solidFill>
              </a:rPr>
              <a:t>learned </a:t>
            </a:r>
            <a:r>
              <a:rPr lang="en-US" sz="1400" dirty="0" smtClean="0">
                <a:solidFill>
                  <a:prstClr val="black"/>
                </a:solidFill>
              </a:rPr>
              <a:t>from the RI and Pilot efforts are then incorporated into </a:t>
            </a:r>
            <a:r>
              <a:rPr lang="en-US" sz="1400" dirty="0">
                <a:solidFill>
                  <a:prstClr val="black"/>
                </a:solidFill>
              </a:rPr>
              <a:t>an SDO-balloted artifact</a:t>
            </a:r>
            <a:r>
              <a:rPr lang="en-US" sz="1400" dirty="0" smtClean="0">
                <a:solidFill>
                  <a:prstClr val="black"/>
                </a:solidFill>
              </a:rPr>
              <a:t> to be proposed </a:t>
            </a:r>
            <a:r>
              <a:rPr lang="en-US" sz="1400" dirty="0">
                <a:solidFill>
                  <a:prstClr val="black"/>
                </a:solidFill>
              </a:rPr>
              <a:t>as </a:t>
            </a:r>
            <a:r>
              <a:rPr lang="en-US" sz="1400" dirty="0" smtClean="0">
                <a:solidFill>
                  <a:prstClr val="black"/>
                </a:solidFill>
              </a:rPr>
              <a:t>implementation guidance for Recommendation.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1" name="Slide Number Placeholder 4"/>
          <p:cNvSpPr txBox="1">
            <a:spLocks/>
          </p:cNvSpPr>
          <p:nvPr/>
        </p:nvSpPr>
        <p:spPr bwMode="auto">
          <a:xfrm>
            <a:off x="8839200" y="6569075"/>
            <a:ext cx="3048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8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27" name="Round Diagonal Corner Rectangle 26"/>
          <p:cNvSpPr/>
          <p:nvPr/>
        </p:nvSpPr>
        <p:spPr>
          <a:xfrm>
            <a:off x="178084" y="4555901"/>
            <a:ext cx="3505199" cy="732561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64" tIns="156464" rIns="156464" bIns="156464" numCol="1" spcCol="1270" anchor="ctr" anchorCtr="0">
            <a:noAutofit/>
          </a:bodyPr>
          <a:lstStyle/>
          <a:p>
            <a:pPr algn="ctr" defTabSz="9779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prstClr val="black"/>
                </a:solidFill>
              </a:rPr>
              <a:t>Implementation Guidance for Real-World Implementers</a:t>
            </a:r>
          </a:p>
        </p:txBody>
      </p:sp>
      <p:sp>
        <p:nvSpPr>
          <p:cNvPr id="28" name="Round Same Side Corner Rectangle 27"/>
          <p:cNvSpPr/>
          <p:nvPr/>
        </p:nvSpPr>
        <p:spPr>
          <a:xfrm>
            <a:off x="178083" y="2824434"/>
            <a:ext cx="3454683" cy="604566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0" tIns="142240" rIns="142240" bIns="142240" numCol="1" spcCol="1270" anchor="ctr" anchorCtr="0">
            <a:noAutofit/>
          </a:bodyPr>
          <a:lstStyle/>
          <a:p>
            <a:pPr algn="ctr" defTabSz="8890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Draft Harmonized Profile/Standard</a:t>
            </a:r>
            <a:endParaRPr lang="en-US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3505200" y="854750"/>
            <a:ext cx="1219200" cy="3062111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Evaluation  and Selection  of Standards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3581400" y="4145462"/>
            <a:ext cx="1143000" cy="190500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Validation of Standard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78084" y="3612062"/>
            <a:ext cx="3505199" cy="7325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64" tIns="156464" rIns="156464" bIns="156464" numCol="1" spcCol="1270" anchor="ctr" anchorCtr="0">
            <a:noAutofit/>
          </a:bodyPr>
          <a:lstStyle/>
          <a:p>
            <a:pPr algn="ctr" defTabSz="9779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smtClean="0">
                <a:solidFill>
                  <a:prstClr val="black"/>
                </a:solidFill>
              </a:rPr>
              <a:t>Harmonized Profile/Standard for Recommendation</a:t>
            </a:r>
            <a:endParaRPr lang="en-US" b="1" dirty="0">
              <a:solidFill>
                <a:prstClr val="black"/>
              </a:solidFill>
            </a:endParaRPr>
          </a:p>
        </p:txBody>
      </p:sp>
      <p:grpSp>
        <p:nvGrpSpPr>
          <p:cNvPr id="3" name="Diagram group"/>
          <p:cNvGrpSpPr/>
          <p:nvPr/>
        </p:nvGrpSpPr>
        <p:grpSpPr>
          <a:xfrm>
            <a:off x="1629094" y="4297862"/>
            <a:ext cx="603179" cy="380646"/>
            <a:chOff x="2111126" y="3073431"/>
            <a:chExt cx="603179" cy="386034"/>
          </a:xfrm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7" name="Down Arrow 36"/>
            <p:cNvSpPr/>
            <p:nvPr/>
          </p:nvSpPr>
          <p:spPr>
            <a:xfrm>
              <a:off x="2111126" y="3073431"/>
              <a:ext cx="603179" cy="386034"/>
            </a:xfrm>
            <a:prstGeom prst="downArrow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rgbClr r="0" g="0" b="0"/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" name="Diagram group"/>
          <p:cNvGrpSpPr/>
          <p:nvPr/>
        </p:nvGrpSpPr>
        <p:grpSpPr>
          <a:xfrm>
            <a:off x="1639754" y="3423966"/>
            <a:ext cx="603179" cy="386034"/>
            <a:chOff x="2111126" y="3073431"/>
            <a:chExt cx="603179" cy="386034"/>
          </a:xfrm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53" name="Down Arrow 52"/>
            <p:cNvSpPr/>
            <p:nvPr/>
          </p:nvSpPr>
          <p:spPr>
            <a:xfrm>
              <a:off x="2111126" y="3073431"/>
              <a:ext cx="603179" cy="386034"/>
            </a:xfrm>
            <a:prstGeom prst="downArrow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rgbClr r="0" g="0" b="0"/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5" name="Diagram group"/>
          <p:cNvGrpSpPr/>
          <p:nvPr/>
        </p:nvGrpSpPr>
        <p:grpSpPr>
          <a:xfrm>
            <a:off x="1629094" y="5212616"/>
            <a:ext cx="603179" cy="380646"/>
            <a:chOff x="2111126" y="3073431"/>
            <a:chExt cx="603179" cy="386034"/>
          </a:xfrm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61" name="Down Arrow 60"/>
            <p:cNvSpPr/>
            <p:nvPr/>
          </p:nvSpPr>
          <p:spPr>
            <a:xfrm>
              <a:off x="2111126" y="3073431"/>
              <a:ext cx="603179" cy="386034"/>
            </a:xfrm>
            <a:prstGeom prst="downArrow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rgbClr r="0" g="0" b="0"/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63" name="Down Arrow 62"/>
          <p:cNvSpPr/>
          <p:nvPr/>
        </p:nvSpPr>
        <p:spPr>
          <a:xfrm>
            <a:off x="1629093" y="2590800"/>
            <a:ext cx="603179" cy="309833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1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63"/>
          <p:cNvGrpSpPr/>
          <p:nvPr/>
        </p:nvGrpSpPr>
        <p:grpSpPr>
          <a:xfrm>
            <a:off x="279967" y="152400"/>
            <a:ext cx="3429000" cy="2363107"/>
            <a:chOff x="6428786" y="1311347"/>
            <a:chExt cx="5841511" cy="5668099"/>
          </a:xfrm>
        </p:grpSpPr>
        <p:pic>
          <p:nvPicPr>
            <p:cNvPr id="65" name="Picture 2" descr="http://www.extension.org/mediawiki/files/1/11/Smaller_puzzl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2389" y="1311347"/>
              <a:ext cx="5668097" cy="566809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TextBox 65"/>
            <p:cNvSpPr txBox="1"/>
            <p:nvPr/>
          </p:nvSpPr>
          <p:spPr>
            <a:xfrm>
              <a:off x="6600205" y="1859665"/>
              <a:ext cx="2601253" cy="128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700" b="1" dirty="0" smtClean="0">
                  <a:solidFill>
                    <a:prstClr val="white"/>
                  </a:solidFill>
                  <a:ea typeface="ＭＳ Ｐゴシック"/>
                </a:rPr>
                <a:t>Use Case Requirements</a:t>
              </a:r>
              <a:endParaRPr lang="en-US" sz="1700" b="1" dirty="0">
                <a:solidFill>
                  <a:prstClr val="white"/>
                </a:solidFill>
                <a:ea typeface="ＭＳ Ｐゴシック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0106001" y="2037325"/>
              <a:ext cx="2164296" cy="128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700" b="1" dirty="0" smtClean="0">
                  <a:solidFill>
                    <a:prstClr val="white"/>
                  </a:solidFill>
                  <a:ea typeface="ＭＳ Ｐゴシック"/>
                </a:rPr>
                <a:t>Candidate Standards</a:t>
              </a:r>
              <a:endParaRPr lang="en-US" sz="1700" b="1" dirty="0">
                <a:solidFill>
                  <a:prstClr val="white"/>
                </a:solidFill>
                <a:ea typeface="ＭＳ Ｐゴシック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428786" y="5144442"/>
              <a:ext cx="1972852" cy="128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700" b="1" dirty="0" smtClean="0">
                  <a:solidFill>
                    <a:prstClr val="white"/>
                  </a:solidFill>
                  <a:ea typeface="ＭＳ Ｐゴシック"/>
                </a:rPr>
                <a:t>Technical Design</a:t>
              </a:r>
              <a:endParaRPr lang="en-US" sz="1700" b="1" dirty="0">
                <a:solidFill>
                  <a:prstClr val="white"/>
                </a:solidFill>
                <a:ea typeface="ＭＳ Ｐゴシック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9152710" y="5149553"/>
              <a:ext cx="2900268" cy="1740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700" b="1" dirty="0" smtClean="0">
                  <a:solidFill>
                    <a:prstClr val="white"/>
                  </a:solidFill>
                  <a:ea typeface="ＭＳ Ｐゴシック"/>
                </a:rPr>
                <a:t>Standards &amp; Technical Gap Analysis</a:t>
              </a:r>
              <a:endParaRPr lang="en-US" sz="1700" b="1" dirty="0">
                <a:solidFill>
                  <a:prstClr val="white"/>
                </a:solidFill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918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73063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025AA3"/>
                </a:solidFill>
                <a:latin typeface="Century"/>
                <a:ea typeface="ＭＳ Ｐゴシック" charset="0"/>
                <a:cs typeface="Century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9pPr>
          </a:lstStyle>
          <a:p>
            <a:r>
              <a:rPr lang="en-US" sz="3600" dirty="0" smtClean="0"/>
              <a:t>Standardization Development &amp; Harmonization: Workflow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152400" y="5638800"/>
            <a:ext cx="8686800" cy="609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white"/>
                </a:solidFill>
              </a:rPr>
              <a:t>Outputs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2286000"/>
            <a:ext cx="1905000" cy="3932099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Validate </a:t>
            </a:r>
            <a:r>
              <a:rPr lang="en-US" sz="1200" b="1" dirty="0">
                <a:solidFill>
                  <a:prstClr val="black"/>
                </a:solidFill>
              </a:rPr>
              <a:t>candidate standards </a:t>
            </a:r>
            <a:r>
              <a:rPr lang="en-US" sz="1200" dirty="0">
                <a:solidFill>
                  <a:prstClr val="black"/>
                </a:solidFill>
              </a:rPr>
              <a:t>list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Map UCR to </a:t>
            </a:r>
            <a:r>
              <a:rPr lang="en-US" sz="1200" dirty="0" smtClean="0">
                <a:solidFill>
                  <a:prstClr val="black"/>
                </a:solidFill>
              </a:rPr>
              <a:t>candidate standards </a:t>
            </a:r>
            <a:endParaRPr lang="en-US" sz="1200" dirty="0">
              <a:solidFill>
                <a:prstClr val="black"/>
              </a:solidFill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Analyze mapped standards </a:t>
            </a:r>
            <a:r>
              <a:rPr lang="en-US" sz="1200" dirty="0">
                <a:solidFill>
                  <a:prstClr val="black"/>
                </a:solidFill>
              </a:rPr>
              <a:t>per HITSC criteria to </a:t>
            </a:r>
            <a:r>
              <a:rPr lang="en-US" sz="1200" b="1" dirty="0">
                <a:solidFill>
                  <a:prstClr val="black"/>
                </a:solidFill>
              </a:rPr>
              <a:t>narrow </a:t>
            </a:r>
            <a:r>
              <a:rPr lang="en-US" sz="1200" b="1" dirty="0" smtClean="0">
                <a:solidFill>
                  <a:prstClr val="black"/>
                </a:solidFill>
              </a:rPr>
              <a:t>down any conflicting  standards </a:t>
            </a:r>
            <a:r>
              <a:rPr lang="en-US" sz="1200" dirty="0" smtClean="0">
                <a:solidFill>
                  <a:prstClr val="black"/>
                </a:solidFill>
              </a:rPr>
              <a:t>resulting from the UCR-Standards mapping</a:t>
            </a:r>
            <a:endParaRPr lang="en-US" sz="1200" dirty="0">
              <a:solidFill>
                <a:prstClr val="black"/>
              </a:solidFill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Perform </a:t>
            </a:r>
            <a:r>
              <a:rPr lang="en-US" sz="1200" dirty="0">
                <a:solidFill>
                  <a:prstClr val="black"/>
                </a:solidFill>
              </a:rPr>
              <a:t>technical feasibility of analysis</a:t>
            </a:r>
            <a:endParaRPr lang="en-US" sz="1200" dirty="0">
              <a:solidFill>
                <a:prstClr val="black"/>
              </a:solidFill>
              <a:latin typeface="Arial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Review </a:t>
            </a:r>
            <a:r>
              <a:rPr lang="en-US" sz="1200" dirty="0">
                <a:solidFill>
                  <a:prstClr val="black"/>
                </a:solidFill>
              </a:rPr>
              <a:t>with </a:t>
            </a:r>
            <a:r>
              <a:rPr lang="en-US" sz="1200" dirty="0" smtClean="0">
                <a:solidFill>
                  <a:prstClr val="black"/>
                </a:solidFill>
              </a:rPr>
              <a:t>community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120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BFBFB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b="1" dirty="0" smtClean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Use Case Requirements Crosswalk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2286000"/>
            <a:ext cx="1828800" cy="3932099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Develop gap mitigation </a:t>
            </a:r>
            <a:r>
              <a:rPr lang="en-US" sz="1200" dirty="0" smtClean="0">
                <a:solidFill>
                  <a:prstClr val="black"/>
                </a:solidFill>
              </a:rPr>
              <a:t>plan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Perform current state workflow analyses</a:t>
            </a:r>
            <a:endParaRPr lang="en-US" sz="1200" dirty="0">
              <a:solidFill>
                <a:prstClr val="black"/>
              </a:solidFill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Draft Solution  </a:t>
            </a:r>
            <a:r>
              <a:rPr lang="en-US" sz="1200" dirty="0" smtClean="0">
                <a:solidFill>
                  <a:prstClr val="black"/>
                </a:solidFill>
              </a:rPr>
              <a:t>diagram/matrices</a:t>
            </a:r>
            <a:endParaRPr lang="en-US" sz="1200" dirty="0">
              <a:solidFill>
                <a:prstClr val="black"/>
              </a:solidFill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Validate </a:t>
            </a:r>
            <a:r>
              <a:rPr lang="en-US" sz="1200" dirty="0">
                <a:solidFill>
                  <a:prstClr val="black"/>
                </a:solidFill>
              </a:rPr>
              <a:t>solution </a:t>
            </a:r>
            <a:r>
              <a:rPr lang="en-US" sz="1200" dirty="0" smtClean="0">
                <a:solidFill>
                  <a:prstClr val="black"/>
                </a:solidFill>
              </a:rPr>
              <a:t>plan</a:t>
            </a:r>
            <a:endParaRPr lang="en-US" sz="1200" dirty="0">
              <a:solidFill>
                <a:prstClr val="black"/>
              </a:solidFill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Confirm </a:t>
            </a:r>
            <a:r>
              <a:rPr lang="en-US" sz="1200" dirty="0">
                <a:solidFill>
                  <a:prstClr val="black"/>
                </a:solidFill>
              </a:rPr>
              <a:t>data model </a:t>
            </a:r>
            <a:r>
              <a:rPr lang="en-US" sz="1200" dirty="0" smtClean="0">
                <a:solidFill>
                  <a:prstClr val="black"/>
                </a:solidFill>
              </a:rPr>
              <a:t>approach</a:t>
            </a:r>
          </a:p>
          <a:p>
            <a:pPr marL="228600" indent="-228600" fontAlgn="b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Modify/harmonize </a:t>
            </a:r>
            <a:r>
              <a:rPr lang="en-US" sz="1200" dirty="0">
                <a:solidFill>
                  <a:prstClr val="black"/>
                </a:solidFill>
              </a:rPr>
              <a:t>existing standard(s) to produce </a:t>
            </a:r>
            <a:r>
              <a:rPr lang="en-US" sz="1200" b="1" dirty="0">
                <a:solidFill>
                  <a:prstClr val="black"/>
                </a:solidFill>
              </a:rPr>
              <a:t>final </a:t>
            </a:r>
            <a:r>
              <a:rPr lang="en-US" sz="1200" b="1" dirty="0" smtClean="0">
                <a:solidFill>
                  <a:prstClr val="black"/>
                </a:solidFill>
              </a:rPr>
              <a:t>standards</a:t>
            </a:r>
            <a:endParaRPr lang="en-US" sz="1200" b="1" dirty="0">
              <a:solidFill>
                <a:prstClr val="black"/>
              </a:solidFill>
            </a:endParaRPr>
          </a:p>
          <a:p>
            <a:pPr marL="228600" indent="-228600" fontAlgn="b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Achieve community consensus or </a:t>
            </a:r>
            <a:r>
              <a:rPr lang="en-US" sz="1200" dirty="0" smtClean="0">
                <a:solidFill>
                  <a:prstClr val="black"/>
                </a:solidFill>
              </a:rPr>
              <a:t>agreement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Final </a:t>
            </a:r>
            <a:r>
              <a:rPr lang="en-US" sz="1200" b="1" dirty="0">
                <a:solidFill>
                  <a:prstClr val="white"/>
                </a:solidFill>
              </a:rPr>
              <a:t>standards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2286000"/>
            <a:ext cx="1828800" cy="3932099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171450" indent="-171450" fontAlgn="b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Using </a:t>
            </a:r>
            <a:r>
              <a:rPr lang="en-US" sz="1200" b="1" dirty="0">
                <a:solidFill>
                  <a:prstClr val="black"/>
                </a:solidFill>
              </a:rPr>
              <a:t>final standards</a:t>
            </a:r>
            <a:r>
              <a:rPr lang="en-US" sz="1200" dirty="0">
                <a:solidFill>
                  <a:prstClr val="black"/>
                </a:solidFill>
              </a:rPr>
              <a:t>, develop Implementation Guide document</a:t>
            </a:r>
          </a:p>
          <a:p>
            <a:pPr marL="171450" indent="-171450" fontAlgn="b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Document IG Conformance Statements in RTM</a:t>
            </a:r>
          </a:p>
          <a:p>
            <a:pPr marL="171450" indent="-171450" fontAlgn="b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Develop Examples to inform implementers</a:t>
            </a:r>
          </a:p>
          <a:p>
            <a:pPr marL="171450" indent="-171450" fontAlgn="b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Validate examples</a:t>
            </a:r>
          </a:p>
          <a:p>
            <a:pPr marL="171450" indent="-171450" fontAlgn="b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Achieve community consensus or </a:t>
            </a:r>
            <a:r>
              <a:rPr lang="en-US" sz="1200" dirty="0" smtClean="0">
                <a:solidFill>
                  <a:prstClr val="black"/>
                </a:solidFill>
              </a:rPr>
              <a:t>agreement</a:t>
            </a:r>
          </a:p>
          <a:p>
            <a:pPr marL="228600" indent="-228600" fontAlgn="b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1200" dirty="0">
              <a:solidFill>
                <a:prstClr val="white">
                  <a:lumMod val="75000"/>
                </a:prstClr>
              </a:solidFill>
            </a:endParaRPr>
          </a:p>
          <a:p>
            <a:pPr marL="228600" indent="-228600" fontAlgn="b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1200" dirty="0">
              <a:solidFill>
                <a:prstClr val="white">
                  <a:lumMod val="75000"/>
                </a:prst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prstClr val="black"/>
              </a:solidFill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1200" dirty="0" smtClean="0">
              <a:solidFill>
                <a:prstClr val="black"/>
              </a:solidFill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1200" dirty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b="1" dirty="0" smtClean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Implementation Guide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0" y="2286000"/>
            <a:ext cx="1752600" cy="3932099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Survey SDO or standards organization options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Select balloting approach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Align timeline with ballot cycles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Submit documents informing SDO of intent to ballot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prstClr val="black"/>
                </a:solidFill>
              </a:rPr>
              <a:t>Submit </a:t>
            </a:r>
            <a:r>
              <a:rPr lang="en-US" sz="1200" dirty="0">
                <a:solidFill>
                  <a:prstClr val="black"/>
                </a:solidFill>
              </a:rPr>
              <a:t>c</a:t>
            </a:r>
            <a:r>
              <a:rPr lang="en-US" sz="1200" dirty="0" smtClean="0">
                <a:solidFill>
                  <a:prstClr val="black"/>
                </a:solidFill>
              </a:rPr>
              <a:t>ontent to SDO</a:t>
            </a:r>
            <a:endParaRPr lang="en-US" sz="1200" dirty="0">
              <a:solidFill>
                <a:prstClr val="black"/>
              </a:solidFill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/>
                </a:solidFill>
              </a:rPr>
              <a:t>Conduct balloting cycle &amp; reconciliation per SDO guidelines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b="1" dirty="0" smtClean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Balloted </a:t>
            </a:r>
            <a:r>
              <a:rPr lang="en-US" sz="1200" b="1" dirty="0">
                <a:solidFill>
                  <a:prstClr val="white"/>
                </a:solidFill>
              </a:rPr>
              <a:t>standards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38200" y="1306298"/>
            <a:ext cx="8158678" cy="890389"/>
            <a:chOff x="707347" y="1319408"/>
            <a:chExt cx="8158678" cy="890389"/>
          </a:xfrm>
        </p:grpSpPr>
        <p:sp>
          <p:nvSpPr>
            <p:cNvPr id="3" name="Freeform 2"/>
            <p:cNvSpPr/>
            <p:nvPr/>
          </p:nvSpPr>
          <p:spPr>
            <a:xfrm>
              <a:off x="707347" y="1345627"/>
              <a:ext cx="2160426" cy="864170"/>
            </a:xfrm>
            <a:custGeom>
              <a:avLst/>
              <a:gdLst>
                <a:gd name="connsiteX0" fmla="*/ 0 w 2160426"/>
                <a:gd name="connsiteY0" fmla="*/ 0 h 864170"/>
                <a:gd name="connsiteX1" fmla="*/ 1728341 w 2160426"/>
                <a:gd name="connsiteY1" fmla="*/ 0 h 864170"/>
                <a:gd name="connsiteX2" fmla="*/ 2160426 w 2160426"/>
                <a:gd name="connsiteY2" fmla="*/ 432085 h 864170"/>
                <a:gd name="connsiteX3" fmla="*/ 1728341 w 2160426"/>
                <a:gd name="connsiteY3" fmla="*/ 864170 h 864170"/>
                <a:gd name="connsiteX4" fmla="*/ 0 w 2160426"/>
                <a:gd name="connsiteY4" fmla="*/ 864170 h 864170"/>
                <a:gd name="connsiteX5" fmla="*/ 432085 w 2160426"/>
                <a:gd name="connsiteY5" fmla="*/ 432085 h 864170"/>
                <a:gd name="connsiteX6" fmla="*/ 0 w 2160426"/>
                <a:gd name="connsiteY6" fmla="*/ 0 h 86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426" h="864170">
                  <a:moveTo>
                    <a:pt x="0" y="0"/>
                  </a:moveTo>
                  <a:lnTo>
                    <a:pt x="1728341" y="0"/>
                  </a:lnTo>
                  <a:lnTo>
                    <a:pt x="2160426" y="432085"/>
                  </a:lnTo>
                  <a:lnTo>
                    <a:pt x="1728341" y="864170"/>
                  </a:lnTo>
                  <a:lnTo>
                    <a:pt x="0" y="864170"/>
                  </a:lnTo>
                  <a:lnTo>
                    <a:pt x="432085" y="4320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8092" tIns="18669" rIns="450754" bIns="18669" numCol="1" spcCol="1270" anchor="ctr" anchorCtr="0">
              <a:noAutofit/>
            </a:bodyPr>
            <a:lstStyle/>
            <a:p>
              <a:pPr algn="ctr" defTabSz="6223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>
                  <a:solidFill>
                    <a:prstClr val="white"/>
                  </a:solidFill>
                </a:rPr>
                <a:t>Evaluate Standards</a:t>
              </a:r>
              <a:endParaRPr lang="en-US" sz="1400" b="1" dirty="0">
                <a:solidFill>
                  <a:prstClr val="white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764747" y="1320514"/>
              <a:ext cx="2160426" cy="864170"/>
            </a:xfrm>
            <a:custGeom>
              <a:avLst/>
              <a:gdLst>
                <a:gd name="connsiteX0" fmla="*/ 0 w 2160426"/>
                <a:gd name="connsiteY0" fmla="*/ 0 h 864170"/>
                <a:gd name="connsiteX1" fmla="*/ 1728341 w 2160426"/>
                <a:gd name="connsiteY1" fmla="*/ 0 h 864170"/>
                <a:gd name="connsiteX2" fmla="*/ 2160426 w 2160426"/>
                <a:gd name="connsiteY2" fmla="*/ 432085 h 864170"/>
                <a:gd name="connsiteX3" fmla="*/ 1728341 w 2160426"/>
                <a:gd name="connsiteY3" fmla="*/ 864170 h 864170"/>
                <a:gd name="connsiteX4" fmla="*/ 0 w 2160426"/>
                <a:gd name="connsiteY4" fmla="*/ 864170 h 864170"/>
                <a:gd name="connsiteX5" fmla="*/ 432085 w 2160426"/>
                <a:gd name="connsiteY5" fmla="*/ 432085 h 864170"/>
                <a:gd name="connsiteX6" fmla="*/ 0 w 2160426"/>
                <a:gd name="connsiteY6" fmla="*/ 0 h 86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426" h="864170">
                  <a:moveTo>
                    <a:pt x="0" y="0"/>
                  </a:moveTo>
                  <a:lnTo>
                    <a:pt x="1728341" y="0"/>
                  </a:lnTo>
                  <a:lnTo>
                    <a:pt x="2160426" y="432085"/>
                  </a:lnTo>
                  <a:lnTo>
                    <a:pt x="1728341" y="864170"/>
                  </a:lnTo>
                  <a:lnTo>
                    <a:pt x="0" y="864170"/>
                  </a:lnTo>
                  <a:lnTo>
                    <a:pt x="432085" y="4320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8092" tIns="18669" rIns="450754" bIns="18669" numCol="1" spcCol="1270" anchor="ctr" anchorCtr="0">
              <a:noAutofit/>
            </a:bodyPr>
            <a:lstStyle/>
            <a:p>
              <a:pPr algn="ctr" defTabSz="6223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>
                  <a:solidFill>
                    <a:prstClr val="white"/>
                  </a:solidFill>
                </a:rPr>
                <a:t>Plan for Solution and Final standards</a:t>
              </a:r>
              <a:endParaRPr lang="en-US" sz="1400" b="1" dirty="0">
                <a:solidFill>
                  <a:prstClr val="white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768778" y="1320514"/>
              <a:ext cx="2160426" cy="864170"/>
            </a:xfrm>
            <a:custGeom>
              <a:avLst/>
              <a:gdLst>
                <a:gd name="connsiteX0" fmla="*/ 0 w 2160426"/>
                <a:gd name="connsiteY0" fmla="*/ 0 h 864170"/>
                <a:gd name="connsiteX1" fmla="*/ 1728341 w 2160426"/>
                <a:gd name="connsiteY1" fmla="*/ 0 h 864170"/>
                <a:gd name="connsiteX2" fmla="*/ 2160426 w 2160426"/>
                <a:gd name="connsiteY2" fmla="*/ 432085 h 864170"/>
                <a:gd name="connsiteX3" fmla="*/ 1728341 w 2160426"/>
                <a:gd name="connsiteY3" fmla="*/ 864170 h 864170"/>
                <a:gd name="connsiteX4" fmla="*/ 0 w 2160426"/>
                <a:gd name="connsiteY4" fmla="*/ 864170 h 864170"/>
                <a:gd name="connsiteX5" fmla="*/ 432085 w 2160426"/>
                <a:gd name="connsiteY5" fmla="*/ 432085 h 864170"/>
                <a:gd name="connsiteX6" fmla="*/ 0 w 2160426"/>
                <a:gd name="connsiteY6" fmla="*/ 0 h 86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426" h="864170">
                  <a:moveTo>
                    <a:pt x="0" y="0"/>
                  </a:moveTo>
                  <a:lnTo>
                    <a:pt x="1728341" y="0"/>
                  </a:lnTo>
                  <a:lnTo>
                    <a:pt x="2160426" y="432085"/>
                  </a:lnTo>
                  <a:lnTo>
                    <a:pt x="1728341" y="864170"/>
                  </a:lnTo>
                  <a:lnTo>
                    <a:pt x="0" y="864170"/>
                  </a:lnTo>
                  <a:lnTo>
                    <a:pt x="432085" y="4320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8092" tIns="18669" rIns="450754" bIns="18669" numCol="1" spcCol="1270" anchor="ctr" anchorCtr="0">
              <a:noAutofit/>
            </a:bodyPr>
            <a:lstStyle/>
            <a:p>
              <a:pPr algn="ctr" defTabSz="6223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>
                  <a:solidFill>
                    <a:prstClr val="white"/>
                  </a:solidFill>
                </a:rPr>
                <a:t>Develop Implementation Guide</a:t>
              </a:r>
              <a:endParaRPr lang="en-US" sz="1400" b="1" dirty="0">
                <a:solidFill>
                  <a:prstClr val="white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705599" y="1319408"/>
              <a:ext cx="2160426" cy="864170"/>
            </a:xfrm>
            <a:custGeom>
              <a:avLst/>
              <a:gdLst>
                <a:gd name="connsiteX0" fmla="*/ 0 w 2160426"/>
                <a:gd name="connsiteY0" fmla="*/ 0 h 864170"/>
                <a:gd name="connsiteX1" fmla="*/ 1728341 w 2160426"/>
                <a:gd name="connsiteY1" fmla="*/ 0 h 864170"/>
                <a:gd name="connsiteX2" fmla="*/ 2160426 w 2160426"/>
                <a:gd name="connsiteY2" fmla="*/ 432085 h 864170"/>
                <a:gd name="connsiteX3" fmla="*/ 1728341 w 2160426"/>
                <a:gd name="connsiteY3" fmla="*/ 864170 h 864170"/>
                <a:gd name="connsiteX4" fmla="*/ 0 w 2160426"/>
                <a:gd name="connsiteY4" fmla="*/ 864170 h 864170"/>
                <a:gd name="connsiteX5" fmla="*/ 432085 w 2160426"/>
                <a:gd name="connsiteY5" fmla="*/ 432085 h 864170"/>
                <a:gd name="connsiteX6" fmla="*/ 0 w 2160426"/>
                <a:gd name="connsiteY6" fmla="*/ 0 h 86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426" h="864170">
                  <a:moveTo>
                    <a:pt x="0" y="0"/>
                  </a:moveTo>
                  <a:lnTo>
                    <a:pt x="1728341" y="0"/>
                  </a:lnTo>
                  <a:lnTo>
                    <a:pt x="2160426" y="432085"/>
                  </a:lnTo>
                  <a:lnTo>
                    <a:pt x="1728341" y="864170"/>
                  </a:lnTo>
                  <a:lnTo>
                    <a:pt x="0" y="864170"/>
                  </a:lnTo>
                  <a:lnTo>
                    <a:pt x="432085" y="4320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8092" tIns="18669" rIns="450754" bIns="18669" numCol="1" spcCol="1270" anchor="ctr" anchorCtr="0">
              <a:noAutofit/>
            </a:bodyPr>
            <a:lstStyle/>
            <a:p>
              <a:pPr algn="ctr" defTabSz="6223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>
                  <a:solidFill>
                    <a:prstClr val="white"/>
                  </a:solidFill>
                </a:rPr>
                <a:t>Potential SDO Balloting</a:t>
              </a:r>
              <a:endParaRPr lang="en-US" sz="1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4" name="Slide Number Placeholder 4"/>
          <p:cNvSpPr txBox="1">
            <a:spLocks/>
          </p:cNvSpPr>
          <p:nvPr/>
        </p:nvSpPr>
        <p:spPr bwMode="auto">
          <a:xfrm>
            <a:off x="8839200" y="6569075"/>
            <a:ext cx="3048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9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76300" y="1358613"/>
            <a:ext cx="609599" cy="81197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992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92702&quot;&gt;&lt;object type=&quot;3&quot; unique_id=&quot;92703&quot;&gt;&lt;property id=&quot;20148&quot; value=&quot;5&quot;/&gt;&lt;property id=&quot;20300&quot; value=&quot;Slide 1 - &amp;quot;HITSC Workplan:   April Update &amp;quot;&quot;/&gt;&lt;property id=&quot;20307&quot; value=&quot;299&quot;/&gt;&lt;/object&gt;&lt;object type=&quot;3&quot; unique_id=&quot;92704&quot;&gt;&lt;property id=&quot;20148&quot; value=&quot;5&quot;/&gt;&lt;property id=&quot;20300&quot; value=&quot;Slide 2 - &amp;quot;Framing&amp;amp;#x09;&amp;quot;&quot;/&gt;&lt;property id=&quot;20307&quot; value=&quot;300&quot;/&gt;&lt;/object&gt;&lt;object type=&quot;3&quot; unique_id=&quot;92705&quot;&gt;&lt;property id=&quot;20148&quot; value=&quot;5&quot;/&gt;&lt;property id=&quot;20300&quot; value=&quot;Slide 3 - &amp;quot;Workplan&amp;quot;&quot;/&gt;&lt;property id=&quot;20307&quot; value=&quot;269&quot;/&gt;&lt;/object&gt;&lt;object type=&quot;3&quot; unique_id=&quot;92706&quot;&gt;&lt;property id=&quot;20148&quot; value=&quot;5&quot;/&gt;&lt;property id=&quot;20300&quot; value=&quot;Slide 4 - &amp;quot;Workplan&amp;quot;&quot;/&gt;&lt;property id=&quot;20307&quot; value=&quot;301&quot;/&gt;&lt;/object&gt;&lt;object type=&quot;3&quot; unique_id=&quot;92707&quot;&gt;&lt;property id=&quot;20148&quot; value=&quot;5&quot;/&gt;&lt;property id=&quot;20300&quot; value=&quot;Slide 5 - &amp;quot;Workplan&amp;quot;&quot;/&gt;&lt;property id=&quot;20307&quot; value=&quot;273&quot;/&gt;&lt;/object&gt;&lt;object type=&quot;3&quot; unique_id=&quot;92708&quot;&gt;&lt;property id=&quot;20148&quot; value=&quot;5&quot;/&gt;&lt;property id=&quot;20300&quot; value=&quot;Slide 6 - &amp;quot;Workplan&amp;quot;&quot;/&gt;&lt;property id=&quot;20307&quot; value=&quot;302&quot;/&gt;&lt;/object&gt;&lt;object type=&quot;3&quot; unique_id=&quot;92709&quot;&gt;&lt;property id=&quot;20148&quot; value=&quot;5&quot;/&gt;&lt;property id=&quot;20300&quot; value=&quot;Slide 7 - &amp;quot;Workplan&amp;quot;&quot;/&gt;&lt;property id=&quot;20307&quot; value=&quot;281&quot;/&gt;&lt;/object&gt;&lt;object type=&quot;3&quot; unique_id=&quot;92710&quot;&gt;&lt;property id=&quot;20148&quot; value=&quot;5&quot;/&gt;&lt;property id=&quot;20300&quot; value=&quot;Slide 8 - &amp;quot;Questions/Discussion&amp;quot;&quot;/&gt;&lt;property id=&quot;20307&quot; value=&quot;303&quot;/&gt;&lt;/object&gt;&lt;/object&gt;&lt;object type=&quot;8&quot; unique_id=&quot;9272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aster OST deck for ONC re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OST deck for ONC review.pptx</Template>
  <TotalTime>35529</TotalTime>
  <Words>3314</Words>
  <Application>Microsoft Office PowerPoint</Application>
  <PresentationFormat>On-screen Show (4:3)</PresentationFormat>
  <Paragraphs>848</Paragraphs>
  <Slides>31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Master OST deck for ONC review</vt:lpstr>
      <vt:lpstr>Default Theme</vt:lpstr>
      <vt:lpstr>Data Provenance Community Meeting</vt:lpstr>
      <vt:lpstr>Meeting Etiquette </vt:lpstr>
      <vt:lpstr>Agenda</vt:lpstr>
      <vt:lpstr>General Announcements</vt:lpstr>
      <vt:lpstr>S&amp;I Framework Phases outlined for Data Provenance</vt:lpstr>
      <vt:lpstr>Harmonization Process Overview  Data Provenance S&amp;I Framework </vt:lpstr>
      <vt:lpstr>Agenda</vt:lpstr>
      <vt:lpstr>Slide 8</vt:lpstr>
      <vt:lpstr>Slide 9</vt:lpstr>
      <vt:lpstr>Key Tasks &amp; Work Outputs</vt:lpstr>
      <vt:lpstr>Standards Development Support “Building Blocks”</vt:lpstr>
      <vt:lpstr>Agenda</vt:lpstr>
      <vt:lpstr>Candidate Standards List</vt:lpstr>
      <vt:lpstr>UCR-Standards Crosswalk</vt:lpstr>
      <vt:lpstr>UCR-Standards Mapping</vt:lpstr>
      <vt:lpstr>HITSC Evaluation Process</vt:lpstr>
      <vt:lpstr>HITSC Criteria Overview</vt:lpstr>
      <vt:lpstr>HITSC Evaluation</vt:lpstr>
      <vt:lpstr>Agenda</vt:lpstr>
      <vt:lpstr>Solution Planning</vt:lpstr>
      <vt:lpstr>Slide 21</vt:lpstr>
      <vt:lpstr>Slide 22</vt:lpstr>
      <vt:lpstr>Solution Planning</vt:lpstr>
      <vt:lpstr>Solution Planning</vt:lpstr>
      <vt:lpstr>Agenda</vt:lpstr>
      <vt:lpstr>IG Development Process</vt:lpstr>
      <vt:lpstr>IG Development Template</vt:lpstr>
      <vt:lpstr>IG Contents</vt:lpstr>
      <vt:lpstr>Conclusion</vt:lpstr>
      <vt:lpstr>Slide 30</vt:lpstr>
      <vt:lpstr>Support Team and Questions</vt:lpstr>
    </vt:vector>
  </TitlesOfParts>
  <Company>Spire Communications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 Caplan</dc:creator>
  <cp:lastModifiedBy>Apurva Dharia</cp:lastModifiedBy>
  <cp:revision>285</cp:revision>
  <cp:lastPrinted>2014-04-07T19:54:09Z</cp:lastPrinted>
  <dcterms:created xsi:type="dcterms:W3CDTF">2012-09-10T14:53:34Z</dcterms:created>
  <dcterms:modified xsi:type="dcterms:W3CDTF">2014-10-23T17:15:58Z</dcterms:modified>
</cp:coreProperties>
</file>