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6" r:id="rId1"/>
  </p:sldMasterIdLst>
  <p:notesMasterIdLst>
    <p:notesMasterId r:id="rId18"/>
  </p:notesMasterIdLst>
  <p:sldIdLst>
    <p:sldId id="299" r:id="rId2"/>
    <p:sldId id="373" r:id="rId3"/>
    <p:sldId id="341" r:id="rId4"/>
    <p:sldId id="392" r:id="rId5"/>
    <p:sldId id="387" r:id="rId6"/>
    <p:sldId id="399" r:id="rId7"/>
    <p:sldId id="401" r:id="rId8"/>
    <p:sldId id="393" r:id="rId9"/>
    <p:sldId id="403" r:id="rId10"/>
    <p:sldId id="404" r:id="rId11"/>
    <p:sldId id="398" r:id="rId12"/>
    <p:sldId id="402" r:id="rId13"/>
    <p:sldId id="397" r:id="rId14"/>
    <p:sldId id="372" r:id="rId15"/>
    <p:sldId id="390" r:id="rId16"/>
    <p:sldId id="391" r:id="rId17"/>
  </p:sldIdLst>
  <p:sldSz cx="9144000" cy="6858000" type="screen4x3"/>
  <p:notesSz cx="7010400" cy="9296400"/>
  <p:custDataLst>
    <p:tags r:id="rId20"/>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ulie Anne Chua" initials="JAC" lastIdx="4" clrIdx="0"/>
  <p:cmAuthor id="1" name="Rita Torkzadeh" initials="RT" lastIdx="1" clrIdx="1"/>
  <p:cmAuthor id="2" name="Kathleen Connor" initials="KC" lastIdx="1"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90000"/>
    <a:srgbClr val="CBFB9B"/>
    <a:srgbClr val="6600FF"/>
    <a:srgbClr val="FF33CC"/>
    <a:srgbClr val="397DCF"/>
    <a:srgbClr val="4383D1"/>
    <a:srgbClr val="3876C2"/>
    <a:srgbClr val="3167A9"/>
    <a:srgbClr val="009900"/>
    <a:srgbClr val="898989"/>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60" autoAdjust="0"/>
    <p:restoredTop sz="92098" autoAdjust="0"/>
  </p:normalViewPr>
  <p:slideViewPr>
    <p:cSldViewPr snapToGrid="0" snapToObjects="1">
      <p:cViewPr>
        <p:scale>
          <a:sx n="84" d="100"/>
          <a:sy n="84" d="100"/>
        </p:scale>
        <p:origin x="-560" y="-1520"/>
      </p:cViewPr>
      <p:guideLst>
        <p:guide orient="horz" pos="2160"/>
        <p:guide pos="2880"/>
      </p:guideLst>
    </p:cSldViewPr>
  </p:slideViewPr>
  <p:outlineViewPr>
    <p:cViewPr>
      <p:scale>
        <a:sx n="33" d="100"/>
        <a:sy n="33" d="100"/>
      </p:scale>
      <p:origin x="0" y="2856"/>
    </p:cViewPr>
  </p:outlineViewPr>
  <p:notesTextViewPr>
    <p:cViewPr>
      <p:scale>
        <a:sx n="100" d="100"/>
        <a:sy n="100" d="100"/>
      </p:scale>
      <p:origin x="0" y="0"/>
    </p:cViewPr>
  </p:notesTextViewPr>
  <p:sorterViewPr>
    <p:cViewPr>
      <p:scale>
        <a:sx n="119" d="100"/>
        <a:sy n="119" d="100"/>
      </p:scale>
      <p:origin x="0" y="2208"/>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ags" Target="tags/tag1.xml"/><Relationship Id="rId21" Type="http://schemas.openxmlformats.org/officeDocument/2006/relationships/commentAuthors" Target="commentAuthors.xml"/><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notesMaster" Target="notesMasters/notesMaster1.xml"/><Relationship Id="rId1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ED77FE9-76C1-4FC0-9374-70583476310E}" type="doc">
      <dgm:prSet loTypeId="urn:microsoft.com/office/officeart/2005/8/layout/hChevron3" loCatId="process" qsTypeId="urn:microsoft.com/office/officeart/2005/8/quickstyle/simple1" qsCatId="simple" csTypeId="urn:microsoft.com/office/officeart/2005/8/colors/accent1_2" csCatId="accent1" phldr="1"/>
      <dgm:spPr/>
    </dgm:pt>
    <dgm:pt modelId="{DD02D688-FB57-48FC-B8DF-B0F24D9916AA}">
      <dgm:prSet custT="1"/>
      <dgm:spPr/>
      <dgm:t>
        <a:bodyPr/>
        <a:lstStyle/>
        <a:p>
          <a:r>
            <a:rPr lang="en-US" sz="1400" b="1" dirty="0" smtClean="0">
              <a:latin typeface="Arial Narrow" pitchFamily="34" charset="0"/>
            </a:rPr>
            <a:t>Jul- Aug ‘14</a:t>
          </a:r>
          <a:endParaRPr lang="en-US" sz="1400" b="1" dirty="0">
            <a:latin typeface="Arial Narrow" pitchFamily="34" charset="0"/>
          </a:endParaRPr>
        </a:p>
      </dgm:t>
    </dgm:pt>
    <dgm:pt modelId="{ABC8F978-673A-4B60-B701-5C17B553A22D}" type="parTrans" cxnId="{35DAB5EA-50F7-4160-AFDC-1FBA048BEF3A}">
      <dgm:prSet/>
      <dgm:spPr/>
      <dgm:t>
        <a:bodyPr/>
        <a:lstStyle/>
        <a:p>
          <a:endParaRPr lang="en-US" sz="1400" b="1">
            <a:latin typeface="Arial Narrow" pitchFamily="34" charset="0"/>
          </a:endParaRPr>
        </a:p>
      </dgm:t>
    </dgm:pt>
    <dgm:pt modelId="{70A8742E-EBB8-4C59-950C-57B1BF9261E8}" type="sibTrans" cxnId="{35DAB5EA-50F7-4160-AFDC-1FBA048BEF3A}">
      <dgm:prSet/>
      <dgm:spPr/>
      <dgm:t>
        <a:bodyPr/>
        <a:lstStyle/>
        <a:p>
          <a:endParaRPr lang="en-US" sz="1400" b="1">
            <a:latin typeface="Arial Narrow" pitchFamily="34" charset="0"/>
          </a:endParaRPr>
        </a:p>
      </dgm:t>
    </dgm:pt>
    <dgm:pt modelId="{D14B6FA7-6658-4029-8372-5474CB9FFBA0}">
      <dgm:prSet custT="1"/>
      <dgm:spPr/>
      <dgm:t>
        <a:bodyPr/>
        <a:lstStyle/>
        <a:p>
          <a:r>
            <a:rPr lang="en-US" sz="1400" b="1" dirty="0" smtClean="0">
              <a:latin typeface="Arial Narrow" pitchFamily="34" charset="0"/>
            </a:rPr>
            <a:t>Sept- Oct ‘14</a:t>
          </a:r>
          <a:endParaRPr lang="en-US" sz="1400" b="1" dirty="0">
            <a:latin typeface="Arial Narrow" pitchFamily="34" charset="0"/>
          </a:endParaRPr>
        </a:p>
      </dgm:t>
    </dgm:pt>
    <dgm:pt modelId="{0BFEFD74-9EDF-46CC-AD95-D73501AA7B7D}" type="parTrans" cxnId="{ECDDDF69-668F-4EFF-A7AB-8A6FA2F25E15}">
      <dgm:prSet/>
      <dgm:spPr/>
      <dgm:t>
        <a:bodyPr/>
        <a:lstStyle/>
        <a:p>
          <a:endParaRPr lang="en-US" sz="1400" b="1">
            <a:latin typeface="Arial Narrow" pitchFamily="34" charset="0"/>
          </a:endParaRPr>
        </a:p>
      </dgm:t>
    </dgm:pt>
    <dgm:pt modelId="{7ACD4EF8-8ECA-43BF-9410-C05AB3793DF8}" type="sibTrans" cxnId="{ECDDDF69-668F-4EFF-A7AB-8A6FA2F25E15}">
      <dgm:prSet/>
      <dgm:spPr/>
      <dgm:t>
        <a:bodyPr/>
        <a:lstStyle/>
        <a:p>
          <a:endParaRPr lang="en-US" sz="1400" b="1">
            <a:latin typeface="Arial Narrow" pitchFamily="34" charset="0"/>
          </a:endParaRPr>
        </a:p>
      </dgm:t>
    </dgm:pt>
    <dgm:pt modelId="{E7065948-FF63-46E8-BDB4-1A402ED5482A}">
      <dgm:prSet custT="1"/>
      <dgm:spPr/>
      <dgm:t>
        <a:bodyPr/>
        <a:lstStyle/>
        <a:p>
          <a:r>
            <a:rPr lang="en-US" sz="1400" b="1" dirty="0" smtClean="0">
              <a:latin typeface="Arial Narrow" pitchFamily="34" charset="0"/>
            </a:rPr>
            <a:t>Nov- Dec ‘14</a:t>
          </a:r>
          <a:endParaRPr lang="en-US" sz="1400" b="1" dirty="0">
            <a:latin typeface="Arial Narrow" pitchFamily="34" charset="0"/>
          </a:endParaRPr>
        </a:p>
      </dgm:t>
    </dgm:pt>
    <dgm:pt modelId="{0E15D08D-2842-48F2-93D1-044BD6B87273}" type="parTrans" cxnId="{C03637C5-5295-4C86-9BC2-EA30C21BB58E}">
      <dgm:prSet/>
      <dgm:spPr/>
      <dgm:t>
        <a:bodyPr/>
        <a:lstStyle/>
        <a:p>
          <a:endParaRPr lang="en-US" sz="1400" b="1">
            <a:latin typeface="Arial Narrow" pitchFamily="34" charset="0"/>
          </a:endParaRPr>
        </a:p>
      </dgm:t>
    </dgm:pt>
    <dgm:pt modelId="{F2FA7B87-C2BE-4F62-B094-B8CA1280FC25}" type="sibTrans" cxnId="{C03637C5-5295-4C86-9BC2-EA30C21BB58E}">
      <dgm:prSet/>
      <dgm:spPr/>
      <dgm:t>
        <a:bodyPr/>
        <a:lstStyle/>
        <a:p>
          <a:endParaRPr lang="en-US" sz="1400" b="1">
            <a:latin typeface="Arial Narrow" pitchFamily="34" charset="0"/>
          </a:endParaRPr>
        </a:p>
      </dgm:t>
    </dgm:pt>
    <dgm:pt modelId="{0FC9A585-0B42-6544-A14F-CB3C71FFCB64}">
      <dgm:prSet custT="1"/>
      <dgm:spPr/>
      <dgm:t>
        <a:bodyPr/>
        <a:lstStyle/>
        <a:p>
          <a:r>
            <a:rPr lang="en-US" sz="1400" b="1" dirty="0" smtClean="0">
              <a:latin typeface="Arial Narrow" pitchFamily="34" charset="0"/>
            </a:rPr>
            <a:t>May- Jun ‘14</a:t>
          </a:r>
          <a:endParaRPr lang="en-US" sz="1400" b="1" dirty="0">
            <a:latin typeface="Arial Narrow" pitchFamily="34" charset="0"/>
          </a:endParaRPr>
        </a:p>
      </dgm:t>
    </dgm:pt>
    <dgm:pt modelId="{BDB1DA3F-8411-6344-891A-59728CA9AF50}" type="parTrans" cxnId="{28693482-28F2-FF45-985C-0FEDBFF97CB7}">
      <dgm:prSet/>
      <dgm:spPr/>
      <dgm:t>
        <a:bodyPr/>
        <a:lstStyle/>
        <a:p>
          <a:endParaRPr lang="en-US"/>
        </a:p>
      </dgm:t>
    </dgm:pt>
    <dgm:pt modelId="{0B92F040-6C81-6448-AEC2-0977284D2D0B}" type="sibTrans" cxnId="{28693482-28F2-FF45-985C-0FEDBFF97CB7}">
      <dgm:prSet/>
      <dgm:spPr/>
      <dgm:t>
        <a:bodyPr/>
        <a:lstStyle/>
        <a:p>
          <a:endParaRPr lang="en-US"/>
        </a:p>
      </dgm:t>
    </dgm:pt>
    <dgm:pt modelId="{C144525F-648D-4D2D-A449-5797C1562F19}" type="pres">
      <dgm:prSet presAssocID="{DED77FE9-76C1-4FC0-9374-70583476310E}" presName="Name0" presStyleCnt="0">
        <dgm:presLayoutVars>
          <dgm:dir/>
          <dgm:resizeHandles val="exact"/>
        </dgm:presLayoutVars>
      </dgm:prSet>
      <dgm:spPr/>
    </dgm:pt>
    <dgm:pt modelId="{D1F67525-DA59-4C5B-AEC4-D9A364BA4814}" type="pres">
      <dgm:prSet presAssocID="{0FC9A585-0B42-6544-A14F-CB3C71FFCB64}" presName="parTxOnly" presStyleLbl="node1" presStyleIdx="0" presStyleCnt="4">
        <dgm:presLayoutVars>
          <dgm:bulletEnabled val="1"/>
        </dgm:presLayoutVars>
      </dgm:prSet>
      <dgm:spPr/>
      <dgm:t>
        <a:bodyPr/>
        <a:lstStyle/>
        <a:p>
          <a:endParaRPr lang="en-US"/>
        </a:p>
      </dgm:t>
    </dgm:pt>
    <dgm:pt modelId="{FB252D2F-4782-48C4-ABE2-E005D76743F7}" type="pres">
      <dgm:prSet presAssocID="{0B92F040-6C81-6448-AEC2-0977284D2D0B}" presName="parSpace" presStyleCnt="0"/>
      <dgm:spPr/>
    </dgm:pt>
    <dgm:pt modelId="{99F8A25C-8BB0-4382-9C36-0BB49EE82319}" type="pres">
      <dgm:prSet presAssocID="{DD02D688-FB57-48FC-B8DF-B0F24D9916AA}" presName="parTxOnly" presStyleLbl="node1" presStyleIdx="1" presStyleCnt="4">
        <dgm:presLayoutVars>
          <dgm:bulletEnabled val="1"/>
        </dgm:presLayoutVars>
      </dgm:prSet>
      <dgm:spPr/>
      <dgm:t>
        <a:bodyPr/>
        <a:lstStyle/>
        <a:p>
          <a:endParaRPr lang="en-US"/>
        </a:p>
      </dgm:t>
    </dgm:pt>
    <dgm:pt modelId="{10797933-37C3-45A5-A1C8-B37FFCAB6B3F}" type="pres">
      <dgm:prSet presAssocID="{70A8742E-EBB8-4C59-950C-57B1BF9261E8}" presName="parSpace" presStyleCnt="0"/>
      <dgm:spPr/>
    </dgm:pt>
    <dgm:pt modelId="{AD45F48B-3D5A-4F40-834B-23319A00B995}" type="pres">
      <dgm:prSet presAssocID="{D14B6FA7-6658-4029-8372-5474CB9FFBA0}" presName="parTxOnly" presStyleLbl="node1" presStyleIdx="2" presStyleCnt="4">
        <dgm:presLayoutVars>
          <dgm:bulletEnabled val="1"/>
        </dgm:presLayoutVars>
      </dgm:prSet>
      <dgm:spPr/>
      <dgm:t>
        <a:bodyPr/>
        <a:lstStyle/>
        <a:p>
          <a:endParaRPr lang="en-US"/>
        </a:p>
      </dgm:t>
    </dgm:pt>
    <dgm:pt modelId="{5A82AC97-397F-40EF-95D5-3C1E28057D22}" type="pres">
      <dgm:prSet presAssocID="{7ACD4EF8-8ECA-43BF-9410-C05AB3793DF8}" presName="parSpace" presStyleCnt="0"/>
      <dgm:spPr/>
    </dgm:pt>
    <dgm:pt modelId="{E5DABBA6-3B52-4E29-A04C-FACFF6BDD58E}" type="pres">
      <dgm:prSet presAssocID="{E7065948-FF63-46E8-BDB4-1A402ED5482A}" presName="parTxOnly" presStyleLbl="node1" presStyleIdx="3" presStyleCnt="4" custLinFactNeighborX="-7728">
        <dgm:presLayoutVars>
          <dgm:bulletEnabled val="1"/>
        </dgm:presLayoutVars>
      </dgm:prSet>
      <dgm:spPr/>
      <dgm:t>
        <a:bodyPr/>
        <a:lstStyle/>
        <a:p>
          <a:endParaRPr lang="en-US"/>
        </a:p>
      </dgm:t>
    </dgm:pt>
  </dgm:ptLst>
  <dgm:cxnLst>
    <dgm:cxn modelId="{C03637C5-5295-4C86-9BC2-EA30C21BB58E}" srcId="{DED77FE9-76C1-4FC0-9374-70583476310E}" destId="{E7065948-FF63-46E8-BDB4-1A402ED5482A}" srcOrd="3" destOrd="0" parTransId="{0E15D08D-2842-48F2-93D1-044BD6B87273}" sibTransId="{F2FA7B87-C2BE-4F62-B094-B8CA1280FC25}"/>
    <dgm:cxn modelId="{35DAB5EA-50F7-4160-AFDC-1FBA048BEF3A}" srcId="{DED77FE9-76C1-4FC0-9374-70583476310E}" destId="{DD02D688-FB57-48FC-B8DF-B0F24D9916AA}" srcOrd="1" destOrd="0" parTransId="{ABC8F978-673A-4B60-B701-5C17B553A22D}" sibTransId="{70A8742E-EBB8-4C59-950C-57B1BF9261E8}"/>
    <dgm:cxn modelId="{ED3BF526-2116-4454-A929-BB9BF8214967}" type="presOf" srcId="{DD02D688-FB57-48FC-B8DF-B0F24D9916AA}" destId="{99F8A25C-8BB0-4382-9C36-0BB49EE82319}" srcOrd="0" destOrd="0" presId="urn:microsoft.com/office/officeart/2005/8/layout/hChevron3"/>
    <dgm:cxn modelId="{ECDDDF69-668F-4EFF-A7AB-8A6FA2F25E15}" srcId="{DED77FE9-76C1-4FC0-9374-70583476310E}" destId="{D14B6FA7-6658-4029-8372-5474CB9FFBA0}" srcOrd="2" destOrd="0" parTransId="{0BFEFD74-9EDF-46CC-AD95-D73501AA7B7D}" sibTransId="{7ACD4EF8-8ECA-43BF-9410-C05AB3793DF8}"/>
    <dgm:cxn modelId="{86902C49-FDCC-4198-B0A1-741301D210A4}" type="presOf" srcId="{DED77FE9-76C1-4FC0-9374-70583476310E}" destId="{C144525F-648D-4D2D-A449-5797C1562F19}" srcOrd="0" destOrd="0" presId="urn:microsoft.com/office/officeart/2005/8/layout/hChevron3"/>
    <dgm:cxn modelId="{49B7783F-C2FA-4CB9-9902-34F6771A0D4D}" type="presOf" srcId="{D14B6FA7-6658-4029-8372-5474CB9FFBA0}" destId="{AD45F48B-3D5A-4F40-834B-23319A00B995}" srcOrd="0" destOrd="0" presId="urn:microsoft.com/office/officeart/2005/8/layout/hChevron3"/>
    <dgm:cxn modelId="{28693482-28F2-FF45-985C-0FEDBFF97CB7}" srcId="{DED77FE9-76C1-4FC0-9374-70583476310E}" destId="{0FC9A585-0B42-6544-A14F-CB3C71FFCB64}" srcOrd="0" destOrd="0" parTransId="{BDB1DA3F-8411-6344-891A-59728CA9AF50}" sibTransId="{0B92F040-6C81-6448-AEC2-0977284D2D0B}"/>
    <dgm:cxn modelId="{DCF36489-074C-4957-B2B6-F45F73573E66}" type="presOf" srcId="{E7065948-FF63-46E8-BDB4-1A402ED5482A}" destId="{E5DABBA6-3B52-4E29-A04C-FACFF6BDD58E}" srcOrd="0" destOrd="0" presId="urn:microsoft.com/office/officeart/2005/8/layout/hChevron3"/>
    <dgm:cxn modelId="{923A43C1-E15D-4E23-869B-50BC1C3C48CE}" type="presOf" srcId="{0FC9A585-0B42-6544-A14F-CB3C71FFCB64}" destId="{D1F67525-DA59-4C5B-AEC4-D9A364BA4814}" srcOrd="0" destOrd="0" presId="urn:microsoft.com/office/officeart/2005/8/layout/hChevron3"/>
    <dgm:cxn modelId="{47A7E35B-9876-4988-9FD2-8534908EDEFA}" type="presParOf" srcId="{C144525F-648D-4D2D-A449-5797C1562F19}" destId="{D1F67525-DA59-4C5B-AEC4-D9A364BA4814}" srcOrd="0" destOrd="0" presId="urn:microsoft.com/office/officeart/2005/8/layout/hChevron3"/>
    <dgm:cxn modelId="{CF863FA1-0A85-4047-9A74-A7DFFC2594C1}" type="presParOf" srcId="{C144525F-648D-4D2D-A449-5797C1562F19}" destId="{FB252D2F-4782-48C4-ABE2-E005D76743F7}" srcOrd="1" destOrd="0" presId="urn:microsoft.com/office/officeart/2005/8/layout/hChevron3"/>
    <dgm:cxn modelId="{0B266836-9419-4522-856D-F773EF74E8F6}" type="presParOf" srcId="{C144525F-648D-4D2D-A449-5797C1562F19}" destId="{99F8A25C-8BB0-4382-9C36-0BB49EE82319}" srcOrd="2" destOrd="0" presId="urn:microsoft.com/office/officeart/2005/8/layout/hChevron3"/>
    <dgm:cxn modelId="{F75F69C9-01DB-4F39-85B4-64AAB29E20EB}" type="presParOf" srcId="{C144525F-648D-4D2D-A449-5797C1562F19}" destId="{10797933-37C3-45A5-A1C8-B37FFCAB6B3F}" srcOrd="3" destOrd="0" presId="urn:microsoft.com/office/officeart/2005/8/layout/hChevron3"/>
    <dgm:cxn modelId="{278C7D8F-D9B2-4416-841B-23D7FA7E1E6B}" type="presParOf" srcId="{C144525F-648D-4D2D-A449-5797C1562F19}" destId="{AD45F48B-3D5A-4F40-834B-23319A00B995}" srcOrd="4" destOrd="0" presId="urn:microsoft.com/office/officeart/2005/8/layout/hChevron3"/>
    <dgm:cxn modelId="{61658452-D7DF-4F98-B3CA-63297A8DD474}" type="presParOf" srcId="{C144525F-648D-4D2D-A449-5797C1562F19}" destId="{5A82AC97-397F-40EF-95D5-3C1E28057D22}" srcOrd="5" destOrd="0" presId="urn:microsoft.com/office/officeart/2005/8/layout/hChevron3"/>
    <dgm:cxn modelId="{93EADE7E-40F2-445F-B8AD-AF579AFC0783}" type="presParOf" srcId="{C144525F-648D-4D2D-A449-5797C1562F19}" destId="{E5DABBA6-3B52-4E29-A04C-FACFF6BDD58E}" srcOrd="6" destOrd="0" presId="urn:microsoft.com/office/officeart/2005/8/layout/hChevro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1F67525-DA59-4C5B-AEC4-D9A364BA4814}">
      <dsp:nvSpPr>
        <dsp:cNvPr id="0" name=""/>
        <dsp:cNvSpPr/>
      </dsp:nvSpPr>
      <dsp:spPr>
        <a:xfrm>
          <a:off x="2617" y="0"/>
          <a:ext cx="2626534" cy="304800"/>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4676" tIns="37338" rIns="18669" bIns="37338" numCol="1" spcCol="1270" anchor="ctr" anchorCtr="0">
          <a:noAutofit/>
        </a:bodyPr>
        <a:lstStyle/>
        <a:p>
          <a:pPr lvl="0" algn="ctr" defTabSz="622300">
            <a:lnSpc>
              <a:spcPct val="90000"/>
            </a:lnSpc>
            <a:spcBef>
              <a:spcPct val="0"/>
            </a:spcBef>
            <a:spcAft>
              <a:spcPct val="35000"/>
            </a:spcAft>
          </a:pPr>
          <a:r>
            <a:rPr lang="en-US" sz="1400" b="1" kern="1200" dirty="0" smtClean="0">
              <a:latin typeface="Arial Narrow" pitchFamily="34" charset="0"/>
            </a:rPr>
            <a:t>May- Jun ‘14</a:t>
          </a:r>
          <a:endParaRPr lang="en-US" sz="1400" b="1" kern="1200" dirty="0">
            <a:latin typeface="Arial Narrow" pitchFamily="34" charset="0"/>
          </a:endParaRPr>
        </a:p>
      </dsp:txBody>
      <dsp:txXfrm>
        <a:off x="2617" y="0"/>
        <a:ext cx="2550334" cy="304800"/>
      </dsp:txXfrm>
    </dsp:sp>
    <dsp:sp modelId="{99F8A25C-8BB0-4382-9C36-0BB49EE82319}">
      <dsp:nvSpPr>
        <dsp:cNvPr id="0" name=""/>
        <dsp:cNvSpPr/>
      </dsp:nvSpPr>
      <dsp:spPr>
        <a:xfrm>
          <a:off x="2103845" y="0"/>
          <a:ext cx="2626534" cy="304800"/>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37338" rIns="18669" bIns="37338" numCol="1" spcCol="1270" anchor="ctr" anchorCtr="0">
          <a:noAutofit/>
        </a:bodyPr>
        <a:lstStyle/>
        <a:p>
          <a:pPr lvl="0" algn="ctr" defTabSz="622300">
            <a:lnSpc>
              <a:spcPct val="90000"/>
            </a:lnSpc>
            <a:spcBef>
              <a:spcPct val="0"/>
            </a:spcBef>
            <a:spcAft>
              <a:spcPct val="35000"/>
            </a:spcAft>
          </a:pPr>
          <a:r>
            <a:rPr lang="en-US" sz="1400" b="1" kern="1200" dirty="0" smtClean="0">
              <a:latin typeface="Arial Narrow" pitchFamily="34" charset="0"/>
            </a:rPr>
            <a:t>Jul- Aug ‘14</a:t>
          </a:r>
          <a:endParaRPr lang="en-US" sz="1400" b="1" kern="1200" dirty="0">
            <a:latin typeface="Arial Narrow" pitchFamily="34" charset="0"/>
          </a:endParaRPr>
        </a:p>
      </dsp:txBody>
      <dsp:txXfrm>
        <a:off x="2256245" y="0"/>
        <a:ext cx="2321734" cy="304800"/>
      </dsp:txXfrm>
    </dsp:sp>
    <dsp:sp modelId="{AD45F48B-3D5A-4F40-834B-23319A00B995}">
      <dsp:nvSpPr>
        <dsp:cNvPr id="0" name=""/>
        <dsp:cNvSpPr/>
      </dsp:nvSpPr>
      <dsp:spPr>
        <a:xfrm>
          <a:off x="4205073" y="0"/>
          <a:ext cx="2626534" cy="304800"/>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37338" rIns="18669" bIns="37338" numCol="1" spcCol="1270" anchor="ctr" anchorCtr="0">
          <a:noAutofit/>
        </a:bodyPr>
        <a:lstStyle/>
        <a:p>
          <a:pPr lvl="0" algn="ctr" defTabSz="622300">
            <a:lnSpc>
              <a:spcPct val="90000"/>
            </a:lnSpc>
            <a:spcBef>
              <a:spcPct val="0"/>
            </a:spcBef>
            <a:spcAft>
              <a:spcPct val="35000"/>
            </a:spcAft>
          </a:pPr>
          <a:r>
            <a:rPr lang="en-US" sz="1400" b="1" kern="1200" dirty="0" smtClean="0">
              <a:latin typeface="Arial Narrow" pitchFamily="34" charset="0"/>
            </a:rPr>
            <a:t>Sept- Oct ‘14</a:t>
          </a:r>
          <a:endParaRPr lang="en-US" sz="1400" b="1" kern="1200" dirty="0">
            <a:latin typeface="Arial Narrow" pitchFamily="34" charset="0"/>
          </a:endParaRPr>
        </a:p>
      </dsp:txBody>
      <dsp:txXfrm>
        <a:off x="4357473" y="0"/>
        <a:ext cx="2321734" cy="304800"/>
      </dsp:txXfrm>
    </dsp:sp>
    <dsp:sp modelId="{E5DABBA6-3B52-4E29-A04C-FACFF6BDD58E}">
      <dsp:nvSpPr>
        <dsp:cNvPr id="0" name=""/>
        <dsp:cNvSpPr/>
      </dsp:nvSpPr>
      <dsp:spPr>
        <a:xfrm>
          <a:off x="6265704" y="0"/>
          <a:ext cx="2626534" cy="304800"/>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37338" rIns="18669" bIns="37338" numCol="1" spcCol="1270" anchor="ctr" anchorCtr="0">
          <a:noAutofit/>
        </a:bodyPr>
        <a:lstStyle/>
        <a:p>
          <a:pPr lvl="0" algn="ctr" defTabSz="622300">
            <a:lnSpc>
              <a:spcPct val="90000"/>
            </a:lnSpc>
            <a:spcBef>
              <a:spcPct val="0"/>
            </a:spcBef>
            <a:spcAft>
              <a:spcPct val="35000"/>
            </a:spcAft>
          </a:pPr>
          <a:r>
            <a:rPr lang="en-US" sz="1400" b="1" kern="1200" dirty="0" smtClean="0">
              <a:latin typeface="Arial Narrow" pitchFamily="34" charset="0"/>
            </a:rPr>
            <a:t>Nov- Dec ‘14</a:t>
          </a:r>
          <a:endParaRPr lang="en-US" sz="1400" b="1" kern="1200" dirty="0">
            <a:latin typeface="Arial Narrow" pitchFamily="34" charset="0"/>
          </a:endParaRPr>
        </a:p>
      </dsp:txBody>
      <dsp:txXfrm>
        <a:off x="6418104" y="0"/>
        <a:ext cx="2321734" cy="304800"/>
      </dsp:txXfrm>
    </dsp:sp>
  </dsp:spTree>
</dsp:drawing>
</file>

<file path=ppt/diagrams/layout1.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051FC0E3-81C9-4AE7-8722-68968E9E1D0E}" type="datetimeFigureOut">
              <a:rPr lang="en-US" smtClean="0"/>
              <a:pPr/>
              <a:t>5/27/14</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1E8DB122-5738-43FC-91C4-E2CDCE53ACE5}" type="slidenum">
              <a:rPr lang="en-US" smtClean="0"/>
              <a:pPr/>
              <a:t>‹#›</a:t>
            </a:fld>
            <a:endParaRPr lang="en-US" dirty="0"/>
          </a:p>
        </p:txBody>
      </p:sp>
    </p:spTree>
    <p:extLst>
      <p:ext uri="{BB962C8B-B14F-4D97-AF65-F5344CB8AC3E}">
        <p14:creationId xmlns:p14="http://schemas.microsoft.com/office/powerpoint/2010/main" val="7611607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4198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dirty="0">
              <a:latin typeface="Calibri" charset="0"/>
            </a:endParaRPr>
          </a:p>
        </p:txBody>
      </p:sp>
      <p:sp>
        <p:nvSpPr>
          <p:cNvPr id="4198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fld id="{6761F989-2321-8240-AD0F-3A9D3F5A4DE9}" type="slidenum">
              <a:rPr lang="en-US" sz="1200"/>
              <a:pPr eaLnBrk="1" fontAlgn="base" hangingPunct="1">
                <a:spcBef>
                  <a:spcPct val="0"/>
                </a:spcBef>
                <a:spcAft>
                  <a:spcPct val="0"/>
                </a:spcAft>
              </a:pPr>
              <a:t>1</a:t>
            </a:fld>
            <a:endParaRPr lang="en-US" sz="1200" dirty="0"/>
          </a:p>
        </p:txBody>
      </p:sp>
      <p:sp>
        <p:nvSpPr>
          <p:cNvPr id="41988" name="Footer Placeholder 4"/>
          <p:cNvSpPr>
            <a:spLocks noGrp="1"/>
          </p:cNvSpPr>
          <p:nvPr>
            <p:ph type="ftr" sz="quarter" idx="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r>
              <a:rPr lang="en-US" sz="1200" dirty="0"/>
              <a:t>DRAFT: Not for distribution</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E8DB122-5738-43FC-91C4-E2CDCE53ACE5}" type="slidenum">
              <a:rPr lang="en-US" smtClean="0"/>
              <a:pPr/>
              <a:t>10</a:t>
            </a:fld>
            <a:endParaRPr lang="en-US" dirty="0"/>
          </a:p>
        </p:txBody>
      </p:sp>
    </p:spTree>
    <p:extLst>
      <p:ext uri="{BB962C8B-B14F-4D97-AF65-F5344CB8AC3E}">
        <p14:creationId xmlns:p14="http://schemas.microsoft.com/office/powerpoint/2010/main" val="27355201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E8DB122-5738-43FC-91C4-E2CDCE53ACE5}" type="slidenum">
              <a:rPr lang="en-US" smtClean="0"/>
              <a:pPr/>
              <a:t>11</a:t>
            </a:fld>
            <a:endParaRPr lang="en-US" dirty="0"/>
          </a:p>
        </p:txBody>
      </p:sp>
    </p:spTree>
    <p:extLst>
      <p:ext uri="{BB962C8B-B14F-4D97-AF65-F5344CB8AC3E}">
        <p14:creationId xmlns:p14="http://schemas.microsoft.com/office/powerpoint/2010/main" val="31242155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E8DB122-5738-43FC-91C4-E2CDCE53ACE5}" type="slidenum">
              <a:rPr lang="en-US" smtClean="0"/>
              <a:pPr/>
              <a:t>12</a:t>
            </a:fld>
            <a:endParaRPr lang="en-US" dirty="0"/>
          </a:p>
        </p:txBody>
      </p:sp>
    </p:spTree>
    <p:extLst>
      <p:ext uri="{BB962C8B-B14F-4D97-AF65-F5344CB8AC3E}">
        <p14:creationId xmlns:p14="http://schemas.microsoft.com/office/powerpoint/2010/main" val="312421557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E7E01038-863C-4EB5-B0F4-6D2AC72CFAE9}" type="slidenum">
              <a:rPr lang="en-US" smtClean="0"/>
              <a:t>13</a:t>
            </a:fld>
            <a:endParaRPr lang="en-US" dirty="0"/>
          </a:p>
        </p:txBody>
      </p:sp>
    </p:spTree>
    <p:extLst>
      <p:ext uri="{BB962C8B-B14F-4D97-AF65-F5344CB8AC3E}">
        <p14:creationId xmlns:p14="http://schemas.microsoft.com/office/powerpoint/2010/main" val="143359124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4198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dirty="0">
              <a:latin typeface="Calibri" charset="0"/>
            </a:endParaRPr>
          </a:p>
        </p:txBody>
      </p:sp>
      <p:sp>
        <p:nvSpPr>
          <p:cNvPr id="4198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fld id="{6761F989-2321-8240-AD0F-3A9D3F5A4DE9}" type="slidenum">
              <a:rPr lang="en-US" sz="1200"/>
              <a:pPr eaLnBrk="1" fontAlgn="base" hangingPunct="1">
                <a:spcBef>
                  <a:spcPct val="0"/>
                </a:spcBef>
                <a:spcAft>
                  <a:spcPct val="0"/>
                </a:spcAft>
              </a:pPr>
              <a:t>16</a:t>
            </a:fld>
            <a:endParaRPr lang="en-US" sz="1200" dirty="0"/>
          </a:p>
        </p:txBody>
      </p:sp>
      <p:sp>
        <p:nvSpPr>
          <p:cNvPr id="41988" name="Footer Placeholder 4"/>
          <p:cNvSpPr>
            <a:spLocks noGrp="1"/>
          </p:cNvSpPr>
          <p:nvPr>
            <p:ph type="ftr" sz="quarter" idx="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r>
              <a:rPr lang="en-US" sz="1200" dirty="0"/>
              <a:t>DRAFT: Not for distribution</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E8DB122-5738-43FC-91C4-E2CDCE53ACE5}" type="slidenum">
              <a:rPr lang="en-US" smtClean="0"/>
              <a:pPr/>
              <a:t>2</a:t>
            </a:fld>
            <a:endParaRPr lang="en-US" dirty="0"/>
          </a:p>
        </p:txBody>
      </p:sp>
    </p:spTree>
    <p:extLst>
      <p:ext uri="{BB962C8B-B14F-4D97-AF65-F5344CB8AC3E}">
        <p14:creationId xmlns:p14="http://schemas.microsoft.com/office/powerpoint/2010/main" val="3092600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845605B-E5C2-452B-A920-FF28861A904B}" type="slidenum">
              <a:rPr lang="en-GB" smtClean="0"/>
              <a:pPr>
                <a:defRPr/>
              </a:pPr>
              <a:t>3</a:t>
            </a:fld>
            <a:endParaRPr lang="en-GB"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b="0" baseline="0" dirty="0" smtClean="0">
              <a:solidFill>
                <a:srgbClr val="FF0000"/>
              </a:solidFill>
            </a:endParaRPr>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56869" indent="-291104" eaLnBrk="0" hangingPunct="0">
              <a:spcBef>
                <a:spcPct val="30000"/>
              </a:spcBef>
              <a:defRPr sz="1200">
                <a:solidFill>
                  <a:schemeClr val="tx1"/>
                </a:solidFill>
                <a:latin typeface="Calibri" pitchFamily="34" charset="0"/>
                <a:ea typeface="ＭＳ Ｐゴシック" pitchFamily="34" charset="-128"/>
              </a:defRPr>
            </a:lvl2pPr>
            <a:lvl3pPr marL="1164415" indent="-232883" eaLnBrk="0" hangingPunct="0">
              <a:spcBef>
                <a:spcPct val="30000"/>
              </a:spcBef>
              <a:defRPr sz="1200">
                <a:solidFill>
                  <a:schemeClr val="tx1"/>
                </a:solidFill>
                <a:latin typeface="Calibri" pitchFamily="34" charset="0"/>
                <a:ea typeface="ＭＳ Ｐゴシック" pitchFamily="34" charset="-128"/>
              </a:defRPr>
            </a:lvl3pPr>
            <a:lvl4pPr marL="1630182" indent="-232883" eaLnBrk="0" hangingPunct="0">
              <a:spcBef>
                <a:spcPct val="30000"/>
              </a:spcBef>
              <a:defRPr sz="1200">
                <a:solidFill>
                  <a:schemeClr val="tx1"/>
                </a:solidFill>
                <a:latin typeface="Calibri" pitchFamily="34" charset="0"/>
                <a:ea typeface="ＭＳ Ｐゴシック" pitchFamily="34" charset="-128"/>
              </a:defRPr>
            </a:lvl4pPr>
            <a:lvl5pPr marL="2095946" indent="-232883" eaLnBrk="0" hangingPunct="0">
              <a:spcBef>
                <a:spcPct val="30000"/>
              </a:spcBef>
              <a:defRPr sz="1200">
                <a:solidFill>
                  <a:schemeClr val="tx1"/>
                </a:solidFill>
                <a:latin typeface="Calibri" pitchFamily="34" charset="0"/>
                <a:ea typeface="ＭＳ Ｐゴシック" pitchFamily="34" charset="-128"/>
              </a:defRPr>
            </a:lvl5pPr>
            <a:lvl6pPr marL="2561713" indent="-232883"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3027481" indent="-232883"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93246" indent="-232883"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959012" indent="-232883"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D4D78AC6-F9BD-4FB1-9FFD-CA2011863DC6}" type="slidenum">
              <a:rPr lang="en-US" altLang="en-US">
                <a:solidFill>
                  <a:prstClr val="black"/>
                </a:solidFill>
              </a:rPr>
              <a:pPr eaLnBrk="1" hangingPunct="1">
                <a:spcBef>
                  <a:spcPct val="0"/>
                </a:spcBef>
              </a:pPr>
              <a:t>4</a:t>
            </a:fld>
            <a:endParaRPr lang="en-US" altLang="en-US">
              <a:solidFill>
                <a:prstClr val="black"/>
              </a:solidFill>
            </a:endParaRPr>
          </a:p>
        </p:txBody>
      </p:sp>
    </p:spTree>
    <p:extLst>
      <p:ext uri="{BB962C8B-B14F-4D97-AF65-F5344CB8AC3E}">
        <p14:creationId xmlns:p14="http://schemas.microsoft.com/office/powerpoint/2010/main" val="36430545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E7E01038-863C-4EB5-B0F4-6D2AC72CFAE9}" type="slidenum">
              <a:rPr lang="en-US" smtClean="0"/>
              <a:t>5</a:t>
            </a:fld>
            <a:endParaRPr lang="en-US" dirty="0"/>
          </a:p>
        </p:txBody>
      </p:sp>
    </p:spTree>
    <p:extLst>
      <p:ext uri="{BB962C8B-B14F-4D97-AF65-F5344CB8AC3E}">
        <p14:creationId xmlns:p14="http://schemas.microsoft.com/office/powerpoint/2010/main" val="14335912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E7E01038-863C-4EB5-B0F4-6D2AC72CFAE9}" type="slidenum">
              <a:rPr lang="en-US" smtClean="0"/>
              <a:t>6</a:t>
            </a:fld>
            <a:endParaRPr lang="en-US" dirty="0"/>
          </a:p>
        </p:txBody>
      </p:sp>
    </p:spTree>
    <p:extLst>
      <p:ext uri="{BB962C8B-B14F-4D97-AF65-F5344CB8AC3E}">
        <p14:creationId xmlns:p14="http://schemas.microsoft.com/office/powerpoint/2010/main" val="14335912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E7E01038-863C-4EB5-B0F4-6D2AC72CFAE9}" type="slidenum">
              <a:rPr lang="en-US" smtClean="0"/>
              <a:t>7</a:t>
            </a:fld>
            <a:endParaRPr lang="en-US" dirty="0"/>
          </a:p>
        </p:txBody>
      </p:sp>
    </p:spTree>
    <p:extLst>
      <p:ext uri="{BB962C8B-B14F-4D97-AF65-F5344CB8AC3E}">
        <p14:creationId xmlns:p14="http://schemas.microsoft.com/office/powerpoint/2010/main" val="14335912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E8DB122-5738-43FC-91C4-E2CDCE53ACE5}" type="slidenum">
              <a:rPr lang="en-US" smtClean="0"/>
              <a:pPr/>
              <a:t>8</a:t>
            </a:fld>
            <a:endParaRPr lang="en-US" dirty="0"/>
          </a:p>
        </p:txBody>
      </p:sp>
    </p:spTree>
    <p:extLst>
      <p:ext uri="{BB962C8B-B14F-4D97-AF65-F5344CB8AC3E}">
        <p14:creationId xmlns:p14="http://schemas.microsoft.com/office/powerpoint/2010/main" val="27355201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E8DB122-5738-43FC-91C4-E2CDCE53ACE5}" type="slidenum">
              <a:rPr lang="en-US" smtClean="0"/>
              <a:pPr/>
              <a:t>9</a:t>
            </a:fld>
            <a:endParaRPr lang="en-US" dirty="0"/>
          </a:p>
        </p:txBody>
      </p:sp>
    </p:spTree>
    <p:extLst>
      <p:ext uri="{BB962C8B-B14F-4D97-AF65-F5344CB8AC3E}">
        <p14:creationId xmlns:p14="http://schemas.microsoft.com/office/powerpoint/2010/main" val="27355201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9" name="Slide Number Placeholder 5"/>
          <p:cNvSpPr>
            <a:spLocks noGrp="1"/>
          </p:cNvSpPr>
          <p:nvPr>
            <p:ph type="sldNum" sz="quarter" idx="12"/>
          </p:nvPr>
        </p:nvSpPr>
        <p:spPr>
          <a:xfrm>
            <a:off x="6553200" y="6356350"/>
            <a:ext cx="2133600" cy="365125"/>
          </a:xfrm>
        </p:spPr>
        <p:txBody>
          <a:bodyPr/>
          <a:lstStyle/>
          <a:p>
            <a:fld id="{0D942ED2-5804-4B47-B474-A096C88DC8AF}" type="slidenum">
              <a:rPr lang="en-US" smtClean="0"/>
              <a:pPr/>
              <a:t>‹#›</a:t>
            </a:fld>
            <a:endParaRPr lang="en-US" dirty="0"/>
          </a:p>
        </p:txBody>
      </p:sp>
    </p:spTree>
    <p:extLst>
      <p:ext uri="{BB962C8B-B14F-4D97-AF65-F5344CB8AC3E}">
        <p14:creationId xmlns:p14="http://schemas.microsoft.com/office/powerpoint/2010/main" val="2601611136"/>
      </p:ext>
    </p:extLst>
  </p:cSld>
  <p:clrMapOvr>
    <a:masterClrMapping/>
  </p:clrMapOvr>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p>
            <a:fld id="{0D942ED2-5804-4B47-B474-A096C88DC8AF}" type="slidenum">
              <a:rPr lang="en-US" smtClean="0"/>
              <a:pPr/>
              <a:t>‹#›</a:t>
            </a:fld>
            <a:endParaRPr lang="en-US" dirty="0"/>
          </a:p>
        </p:txBody>
      </p:sp>
    </p:spTree>
    <p:extLst>
      <p:ext uri="{BB962C8B-B14F-4D97-AF65-F5344CB8AC3E}">
        <p14:creationId xmlns:p14="http://schemas.microsoft.com/office/powerpoint/2010/main" val="1246512143"/>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p>
            <a:fld id="{0D942ED2-5804-4B47-B474-A096C88DC8AF}" type="slidenum">
              <a:rPr lang="en-US" smtClean="0"/>
              <a:pPr/>
              <a:t>‹#›</a:t>
            </a:fld>
            <a:endParaRPr lang="en-US" dirty="0"/>
          </a:p>
        </p:txBody>
      </p:sp>
    </p:spTree>
    <p:extLst>
      <p:ext uri="{BB962C8B-B14F-4D97-AF65-F5344CB8AC3E}">
        <p14:creationId xmlns:p14="http://schemas.microsoft.com/office/powerpoint/2010/main" val="4016481127"/>
      </p:ext>
    </p:extLst>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304800" y="533400"/>
            <a:ext cx="8229600" cy="1143000"/>
          </a:xfrm>
        </p:spPr>
        <p:txBody>
          <a:bodyPr/>
          <a:lstStyle>
            <a:lvl1pPr>
              <a:defRPr baseline="0"/>
            </a:lvl1pPr>
          </a:lstStyle>
          <a:p>
            <a:r>
              <a:rPr lang="en-US" smtClean="0"/>
              <a:t>Click to edit Master title style</a:t>
            </a:r>
            <a:endParaRPr lang="en-US" dirty="0"/>
          </a:p>
        </p:txBody>
      </p:sp>
      <p:sp>
        <p:nvSpPr>
          <p:cNvPr id="9" name="Content Placeholder 2"/>
          <p:cNvSpPr>
            <a:spLocks noGrp="1"/>
          </p:cNvSpPr>
          <p:nvPr>
            <p:ph idx="1"/>
          </p:nvPr>
        </p:nvSpPr>
        <p:spPr>
          <a:xfrm>
            <a:off x="457200" y="1600200"/>
            <a:ext cx="8229600" cy="4143009"/>
          </a:xfrm>
          <a:solidFill>
            <a:schemeClr val="bg1"/>
          </a:solidFill>
        </p:spPr>
        <p:txBody>
          <a:bodyPr anchor="ctr">
            <a:normAutofit/>
          </a:bodyPr>
          <a:lstStyle>
            <a:lvl1pPr>
              <a:defRPr sz="1800" baseline="0"/>
            </a:lvl1pPr>
            <a:lvl2pPr marL="742950" indent="-285750">
              <a:buFont typeface="Courier New" panose="02070309020205020404" pitchFamily="49" charset="0"/>
              <a:buChar char="o"/>
              <a:defRPr sz="1600"/>
            </a:lvl2pPr>
            <a:lvl3pPr>
              <a:defRPr sz="1400"/>
            </a:lvl3pPr>
            <a:lvl4pPr>
              <a:defRPr sz="1200"/>
            </a:lvl4pPr>
            <a:lvl5pPr>
              <a:defRPr sz="1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vl1pPr>
          </a:lstStyle>
          <a:p>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0D942ED2-5804-4B47-B474-A096C88DC8AF}" type="slidenum">
              <a:rPr lang="en-US" smtClean="0"/>
              <a:pPr/>
              <a:t>‹#›</a:t>
            </a:fld>
            <a:endParaRPr lang="en-US" dirty="0"/>
          </a:p>
        </p:txBody>
      </p:sp>
    </p:spTree>
    <p:extLst>
      <p:ext uri="{BB962C8B-B14F-4D97-AF65-F5344CB8AC3E}">
        <p14:creationId xmlns:p14="http://schemas.microsoft.com/office/powerpoint/2010/main" val="2481472711"/>
      </p:ext>
    </p:extLst>
  </p:cSld>
  <p:clrMapOvr>
    <a:masterClrMapping/>
  </p:clrMapOvr>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28600" y="0"/>
            <a:ext cx="8229600" cy="1020762"/>
          </a:xfrm>
        </p:spPr>
        <p:txBody>
          <a:bodyPr/>
          <a:lstStyle>
            <a:lvl1pPr>
              <a:defRPr>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0D942ED2-5804-4B47-B474-A096C88DC8AF}" type="slidenum">
              <a:rPr lang="en-US" smtClean="0"/>
              <a:pPr/>
              <a:t>‹#›</a:t>
            </a:fld>
            <a:endParaRPr lang="en-US" dirty="0"/>
          </a:p>
        </p:txBody>
      </p:sp>
    </p:spTree>
    <p:extLst>
      <p:ext uri="{BB962C8B-B14F-4D97-AF65-F5344CB8AC3E}">
        <p14:creationId xmlns:p14="http://schemas.microsoft.com/office/powerpoint/2010/main" val="316124836"/>
      </p:ext>
    </p:extLst>
  </p:cSld>
  <p:clrMapOvr>
    <a:masterClrMapping/>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Slide Number Placeholder 5"/>
          <p:cNvSpPr>
            <a:spLocks noGrp="1"/>
          </p:cNvSpPr>
          <p:nvPr>
            <p:ph type="sldNum" sz="quarter" idx="12"/>
          </p:nvPr>
        </p:nvSpPr>
        <p:spPr/>
        <p:txBody>
          <a:bodyPr/>
          <a:lstStyle/>
          <a:p>
            <a:fld id="{0D942ED2-5804-4B47-B474-A096C88DC8AF}" type="slidenum">
              <a:rPr lang="en-US" smtClean="0"/>
              <a:pPr/>
              <a:t>‹#›</a:t>
            </a:fld>
            <a:endParaRPr lang="en-US" dirty="0"/>
          </a:p>
        </p:txBody>
      </p:sp>
    </p:spTree>
    <p:extLst>
      <p:ext uri="{BB962C8B-B14F-4D97-AF65-F5344CB8AC3E}">
        <p14:creationId xmlns:p14="http://schemas.microsoft.com/office/powerpoint/2010/main" val="2636882488"/>
      </p:ext>
    </p:extLst>
  </p:cSld>
  <p:clrMapOvr>
    <a:masterClrMapping/>
  </p:clrMapOvr>
  <p:timing>
    <p:tnLst>
      <p:par>
        <p:cTn xmlns:p14="http://schemas.microsoft.com/office/powerpoint/2010/main" id="1" dur="indefinite" restart="never" nodeType="tmRoot"/>
      </p:par>
    </p:tnLst>
  </p:timing>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2"/>
          </p:nvPr>
        </p:nvSpPr>
        <p:spPr/>
        <p:txBody>
          <a:bodyPr/>
          <a:lstStyle/>
          <a:p>
            <a:fld id="{0D942ED2-5804-4B47-B474-A096C88DC8AF}" type="slidenum">
              <a:rPr lang="en-US" smtClean="0"/>
              <a:pPr/>
              <a:t>‹#›</a:t>
            </a:fld>
            <a:endParaRPr lang="en-US" dirty="0"/>
          </a:p>
        </p:txBody>
      </p:sp>
    </p:spTree>
    <p:extLst>
      <p:ext uri="{BB962C8B-B14F-4D97-AF65-F5344CB8AC3E}">
        <p14:creationId xmlns:p14="http://schemas.microsoft.com/office/powerpoint/2010/main" val="899977816"/>
      </p:ext>
    </p:extLst>
  </p:cSld>
  <p:clrMapOvr>
    <a:masterClrMapping/>
  </p:clrMapOvr>
  <p:timing>
    <p:tnLst>
      <p:par>
        <p:cTn xmlns:p14="http://schemas.microsoft.com/office/powerpoint/2010/main" id="1" dur="indefinite" restart="never" nodeType="tmRoot"/>
      </p:par>
    </p:tnLst>
  </p:timing>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28600" y="0"/>
            <a:ext cx="8229600" cy="990600"/>
          </a:xfrm>
        </p:spPr>
        <p:txBody>
          <a:bodyPr>
            <a:normAutofit/>
          </a:bodyPr>
          <a:lstStyle>
            <a:lvl1pPr algn="l">
              <a:defRPr sz="2800"/>
            </a:lvl1pPr>
          </a:lstStyle>
          <a:p>
            <a:r>
              <a:rPr lang="en-US"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Slide Number Placeholder 8"/>
          <p:cNvSpPr>
            <a:spLocks noGrp="1"/>
          </p:cNvSpPr>
          <p:nvPr>
            <p:ph type="sldNum" sz="quarter" idx="12"/>
          </p:nvPr>
        </p:nvSpPr>
        <p:spPr/>
        <p:txBody>
          <a:bodyPr/>
          <a:lstStyle/>
          <a:p>
            <a:fld id="{0D942ED2-5804-4B47-B474-A096C88DC8AF}" type="slidenum">
              <a:rPr lang="en-US" smtClean="0"/>
              <a:pPr/>
              <a:t>‹#›</a:t>
            </a:fld>
            <a:endParaRPr lang="en-US" dirty="0"/>
          </a:p>
        </p:txBody>
      </p:sp>
    </p:spTree>
    <p:extLst>
      <p:ext uri="{BB962C8B-B14F-4D97-AF65-F5344CB8AC3E}">
        <p14:creationId xmlns:p14="http://schemas.microsoft.com/office/powerpoint/2010/main" val="5349206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0D942ED2-5804-4B47-B474-A096C88DC8AF}" type="slidenum">
              <a:rPr lang="en-US" smtClean="0"/>
              <a:pPr/>
              <a:t>‹#›</a:t>
            </a:fld>
            <a:endParaRPr lang="en-US" dirty="0"/>
          </a:p>
        </p:txBody>
      </p:sp>
    </p:spTree>
    <p:extLst>
      <p:ext uri="{BB962C8B-B14F-4D97-AF65-F5344CB8AC3E}">
        <p14:creationId xmlns:p14="http://schemas.microsoft.com/office/powerpoint/2010/main" val="728257685"/>
      </p:ext>
    </p:extLst>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TextBox 4"/>
          <p:cNvSpPr txBox="1"/>
          <p:nvPr/>
        </p:nvSpPr>
        <p:spPr>
          <a:xfrm>
            <a:off x="762000" y="6367046"/>
            <a:ext cx="7772400" cy="369332"/>
          </a:xfrm>
          <a:prstGeom prst="rect">
            <a:avLst/>
          </a:prstGeom>
          <a:noFill/>
        </p:spPr>
        <p:txBody>
          <a:bodyPr wrap="square" rtlCol="0">
            <a:spAutoFit/>
          </a:bodyPr>
          <a:lstStyle/>
          <a:p>
            <a:pPr algn="ctr"/>
            <a:r>
              <a:rPr lang="en-US" sz="900" i="1" dirty="0" smtClean="0">
                <a:solidFill>
                  <a:srgbClr val="878A8B"/>
                </a:solidFill>
                <a:latin typeface="+mn-lt"/>
                <a:cs typeface="Arial"/>
              </a:rPr>
              <a:t>The Star and Swoosh, Putting the I in Health IT, the Putting the I in Health IT composite logo, HealthIT.gov, the HealthIT.gov composition logo,                                 </a:t>
            </a:r>
            <a:r>
              <a:rPr lang="en-US" sz="900" i="1" dirty="0" err="1" smtClean="0">
                <a:solidFill>
                  <a:srgbClr val="878A8B"/>
                </a:solidFill>
                <a:latin typeface="+mn-lt"/>
                <a:cs typeface="Arial"/>
              </a:rPr>
              <a:t>HealthITBuzz</a:t>
            </a:r>
            <a:r>
              <a:rPr lang="en-US" sz="900" i="1" dirty="0" smtClean="0">
                <a:solidFill>
                  <a:srgbClr val="878A8B"/>
                </a:solidFill>
                <a:latin typeface="+mn-lt"/>
                <a:cs typeface="Arial"/>
              </a:rPr>
              <a:t>, and the </a:t>
            </a:r>
            <a:r>
              <a:rPr lang="en-US" sz="900" i="1" dirty="0" err="1" smtClean="0">
                <a:solidFill>
                  <a:srgbClr val="878A8B"/>
                </a:solidFill>
                <a:latin typeface="+mn-lt"/>
                <a:cs typeface="Arial"/>
              </a:rPr>
              <a:t>HealthITBuzz</a:t>
            </a:r>
            <a:r>
              <a:rPr lang="en-US" sz="900" i="1" dirty="0" smtClean="0">
                <a:solidFill>
                  <a:srgbClr val="878A8B"/>
                </a:solidFill>
                <a:latin typeface="+mn-lt"/>
                <a:cs typeface="Arial"/>
              </a:rPr>
              <a:t> composite logo are service marks or registered service marks of the U.S. Department of Health and Human Services.</a:t>
            </a:r>
            <a:endParaRPr lang="en-US" sz="900" i="1" dirty="0">
              <a:solidFill>
                <a:srgbClr val="878A8B"/>
              </a:solidFill>
              <a:latin typeface="+mn-lt"/>
              <a:cs typeface="Arial"/>
            </a:endParaRPr>
          </a:p>
        </p:txBody>
      </p:sp>
      <p:sp>
        <p:nvSpPr>
          <p:cNvPr id="6" name="TextBox 5"/>
          <p:cNvSpPr txBox="1"/>
          <p:nvPr/>
        </p:nvSpPr>
        <p:spPr>
          <a:xfrm>
            <a:off x="914400" y="6158299"/>
            <a:ext cx="7772400" cy="276999"/>
          </a:xfrm>
          <a:prstGeom prst="rect">
            <a:avLst/>
          </a:prstGeom>
          <a:noFill/>
        </p:spPr>
        <p:txBody>
          <a:bodyPr wrap="square" rtlCol="0">
            <a:spAutoFit/>
          </a:bodyPr>
          <a:lstStyle/>
          <a:p>
            <a:pPr algn="ctr"/>
            <a:r>
              <a:rPr lang="en-US" sz="1200" dirty="0" smtClean="0">
                <a:solidFill>
                  <a:srgbClr val="878A8B"/>
                </a:solidFill>
                <a:latin typeface="+mn-lt"/>
                <a:cs typeface="Arial"/>
              </a:rPr>
              <a:t>Office of the National Coordinator for Health Information Technology </a:t>
            </a:r>
            <a:endParaRPr lang="en-US" sz="1200" dirty="0">
              <a:solidFill>
                <a:srgbClr val="878A8B"/>
              </a:solidFill>
              <a:latin typeface="+mn-lt"/>
              <a:cs typeface="Arial"/>
            </a:endParaRPr>
          </a:p>
        </p:txBody>
      </p:sp>
    </p:spTree>
    <p:extLst>
      <p:ext uri="{BB962C8B-B14F-4D97-AF65-F5344CB8AC3E}">
        <p14:creationId xmlns:p14="http://schemas.microsoft.com/office/powerpoint/2010/main" val="861953031"/>
      </p:ext>
    </p:extLst>
  </p:cSld>
  <p:clrMapOvr>
    <a:masterClrMapping/>
  </p:clrMapOvr>
  <p:timing>
    <p:tnLst>
      <p:par>
        <p:cTn xmlns:p14="http://schemas.microsoft.com/office/powerpoint/2010/main" id="1" dur="indefinite" restart="never" nodeType="tmRoot"/>
      </p:par>
    </p:tnLst>
  </p:timing>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dirty="0"/>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AF3B8CDA-2F8A-2342-A265-C92E3BDDEB31}" type="datetime1">
              <a:rPr lang="en-US" smtClean="0"/>
              <a:pPr/>
              <a:t>5/27/14</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r>
              <a:rPr lang="en-US" smtClean="0"/>
              <a:t>Office of the National Coordinator for Health Information Technology</a:t>
            </a:r>
            <a:endParaRPr lang="en-US"/>
          </a:p>
        </p:txBody>
      </p:sp>
      <p:sp>
        <p:nvSpPr>
          <p:cNvPr id="7" name="Slide Number Placeholder 6"/>
          <p:cNvSpPr>
            <a:spLocks noGrp="1"/>
          </p:cNvSpPr>
          <p:nvPr>
            <p:ph type="sldNum" sz="quarter" idx="12"/>
          </p:nvPr>
        </p:nvSpPr>
        <p:spPr/>
        <p:txBody>
          <a:bodyPr/>
          <a:lstStyle/>
          <a:p>
            <a:fld id="{0D942ED2-5804-4B47-B474-A096C88DC8AF}" type="slidenum">
              <a:rPr lang="en-US" smtClean="0"/>
              <a:pPr/>
              <a:t>‹#›</a:t>
            </a:fld>
            <a:endParaRPr lang="en-US" dirty="0"/>
          </a:p>
        </p:txBody>
      </p:sp>
    </p:spTree>
    <p:extLst>
      <p:ext uri="{BB962C8B-B14F-4D97-AF65-F5344CB8AC3E}">
        <p14:creationId xmlns:p14="http://schemas.microsoft.com/office/powerpoint/2010/main" val="511639165"/>
      </p:ext>
    </p:extLst>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0D942ED2-5804-4B47-B474-A096C88DC8AF}" type="slidenum">
              <a:rPr lang="en-US" smtClean="0"/>
              <a:pPr/>
              <a:t>‹#›</a:t>
            </a:fld>
            <a:endParaRPr lang="en-US" dirty="0"/>
          </a:p>
        </p:txBody>
      </p:sp>
    </p:spTree>
    <p:extLst>
      <p:ext uri="{BB962C8B-B14F-4D97-AF65-F5344CB8AC3E}">
        <p14:creationId xmlns:p14="http://schemas.microsoft.com/office/powerpoint/2010/main" val="1905125820"/>
      </p:ext>
    </p:extLst>
  </p:cSld>
  <p:clrMapOvr>
    <a:masterClrMapping/>
  </p:clrMapOvr>
  <p:hf hdr="0" ftr="0" dt="0"/>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4"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9" name="Picture 8" descr="ONC_Video_FINALinter_11_12_12_External.jpg"/>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Placeholder 1"/>
          <p:cNvSpPr>
            <a:spLocks noGrp="1"/>
          </p:cNvSpPr>
          <p:nvPr>
            <p:ph type="title"/>
          </p:nvPr>
        </p:nvSpPr>
        <p:spPr>
          <a:xfrm>
            <a:off x="228600" y="0"/>
            <a:ext cx="8229600" cy="1020762"/>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D942ED2-5804-4B47-B474-A096C88DC8AF}" type="slidenum">
              <a:rPr lang="en-US" smtClean="0"/>
              <a:pPr/>
              <a:t>‹#›</a:t>
            </a:fld>
            <a:endParaRPr lang="en-US" dirty="0"/>
          </a:p>
        </p:txBody>
      </p:sp>
    </p:spTree>
    <p:extLst>
      <p:ext uri="{BB962C8B-B14F-4D97-AF65-F5344CB8AC3E}">
        <p14:creationId xmlns:p14="http://schemas.microsoft.com/office/powerpoint/2010/main" val="1966273143"/>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 id="2147483678" r:id="rId12"/>
  </p:sldLayoutIdLst>
  <p:timing>
    <p:tnLst>
      <p:par>
        <p:cTn xmlns:p14="http://schemas.microsoft.com/office/powerpoint/2010/main" id="1" dur="indefinite" restart="never" nodeType="tmRoot"/>
      </p:par>
    </p:tnLst>
  </p:timing>
  <p:hf hdr="0" ftr="0" dt="0"/>
  <p:txStyles>
    <p:titleStyle>
      <a:lvl1pPr algn="l" defTabSz="914400" rtl="0" eaLnBrk="1" latinLnBrk="0" hangingPunct="1">
        <a:spcBef>
          <a:spcPct val="0"/>
        </a:spcBef>
        <a:buNone/>
        <a:defRPr sz="2800" b="1" kern="1200" spc="-100">
          <a:solidFill>
            <a:schemeClr val="bg1"/>
          </a:solidFill>
          <a:latin typeface="Calibri"/>
          <a:ea typeface="+mj-ea"/>
          <a:cs typeface="Calibri"/>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lumMod val="75000"/>
              <a:lumOff val="2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lumMod val="75000"/>
              <a:lumOff val="2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lumMod val="75000"/>
              <a:lumOff val="2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lumMod val="75000"/>
              <a:lumOff val="2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lumMod val="75000"/>
              <a:lumOff val="2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hyperlink" Target="mailto:jc@securityrs.com" TargetMode="External"/><Relationship Id="rId5" Type="http://schemas.openxmlformats.org/officeDocument/2006/relationships/hyperlink" Target="file:///\\localhost\%5b%5bmailto\lynette.elliott@esacinc.com|Lynette%20Elliott%5d%5d" TargetMode="External"/><Relationship Id="rId6" Type="http://schemas.openxmlformats.org/officeDocument/2006/relationships/hyperlink" Target="mailto:bobyencha@maine.rr.com" TargetMode="External"/><Relationship Id="rId7" Type="http://schemas.openxmlformats.org/officeDocument/2006/relationships/hyperlink" Target="mailto:ioana.singureanu@gmail.com" TargetMode="External"/><Relationship Id="rId8" Type="http://schemas.openxmlformats.org/officeDocument/2006/relationships/hyperlink" Target="mailto:kathleen_connor@comcast.net" TargetMode="External"/><Relationship Id="rId9" Type="http://schemas.openxmlformats.org/officeDocument/2006/relationships/hyperlink" Target="http://neelimaj70@gmail.com/" TargetMode="External"/><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5.pn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7.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1" name="Picture 2" descr="ONC_PPT_F_coverpg.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175" y="0"/>
            <a:ext cx="914241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itle 8"/>
          <p:cNvSpPr>
            <a:spLocks noGrp="1"/>
          </p:cNvSpPr>
          <p:nvPr>
            <p:ph type="ctrTitle"/>
          </p:nvPr>
        </p:nvSpPr>
        <p:spPr>
          <a:xfrm>
            <a:off x="533400" y="2286001"/>
            <a:ext cx="8382000" cy="635000"/>
          </a:xfrm>
        </p:spPr>
        <p:txBody>
          <a:bodyPr rtlCol="0" anchor="t">
            <a:noAutofit/>
          </a:bodyPr>
          <a:lstStyle/>
          <a:p>
            <a:pPr eaLnBrk="1" fontAlgn="auto" hangingPunct="1">
              <a:lnSpc>
                <a:spcPct val="70000"/>
              </a:lnSpc>
              <a:spcAft>
                <a:spcPts val="0"/>
              </a:spcAft>
              <a:defRPr/>
            </a:pPr>
            <a:r>
              <a:rPr lang="en-US" sz="3600" dirty="0" smtClean="0">
                <a:solidFill>
                  <a:schemeClr val="tx2">
                    <a:lumMod val="75000"/>
                  </a:schemeClr>
                </a:solidFill>
                <a:ea typeface="+mj-ea"/>
                <a:cs typeface="+mj-cs"/>
              </a:rPr>
              <a:t>Data Provenance Tiger Team</a:t>
            </a:r>
            <a:endParaRPr lang="en-US" sz="3600" dirty="0">
              <a:solidFill>
                <a:schemeClr val="tx2">
                  <a:lumMod val="75000"/>
                </a:schemeClr>
              </a:solidFill>
              <a:ea typeface="+mj-ea"/>
              <a:cs typeface="+mj-cs"/>
            </a:endParaRPr>
          </a:p>
        </p:txBody>
      </p:sp>
      <p:sp>
        <p:nvSpPr>
          <p:cNvPr id="13" name="Subtitle 6"/>
          <p:cNvSpPr txBox="1">
            <a:spLocks/>
          </p:cNvSpPr>
          <p:nvPr/>
        </p:nvSpPr>
        <p:spPr>
          <a:xfrm>
            <a:off x="577018" y="3705225"/>
            <a:ext cx="7240588" cy="381000"/>
          </a:xfrm>
          <a:prstGeom prst="rect">
            <a:avLst/>
          </a:prstGeom>
        </p:spPr>
        <p:txBody>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fontAlgn="auto">
              <a:lnSpc>
                <a:spcPct val="70000"/>
              </a:lnSpc>
              <a:spcAft>
                <a:spcPts val="0"/>
              </a:spcAft>
              <a:defRPr/>
            </a:pPr>
            <a:r>
              <a:rPr lang="en-US" sz="2800" dirty="0" smtClean="0">
                <a:solidFill>
                  <a:schemeClr val="tx2">
                    <a:lumMod val="75000"/>
                  </a:schemeClr>
                </a:solidFill>
              </a:rPr>
              <a:t>May 27</a:t>
            </a:r>
            <a:r>
              <a:rPr lang="en-US" sz="2800" baseline="30000" dirty="0" smtClean="0">
                <a:solidFill>
                  <a:schemeClr val="tx2">
                    <a:lumMod val="75000"/>
                  </a:schemeClr>
                </a:solidFill>
              </a:rPr>
              <a:t>th</a:t>
            </a:r>
            <a:r>
              <a:rPr lang="en-US" sz="2800" dirty="0" smtClean="0">
                <a:solidFill>
                  <a:schemeClr val="tx2">
                    <a:lumMod val="75000"/>
                  </a:schemeClr>
                </a:solidFill>
              </a:rPr>
              <a:t>, 2014</a:t>
            </a:r>
            <a:endParaRPr lang="en-US" sz="2800" dirty="0">
              <a:solidFill>
                <a:schemeClr val="tx2">
                  <a:lumMod val="75000"/>
                </a:schemeClr>
              </a:solidFill>
            </a:endParaRPr>
          </a:p>
        </p:txBody>
      </p:sp>
      <p:sp>
        <p:nvSpPr>
          <p:cNvPr id="5" name="TextBox 4"/>
          <p:cNvSpPr txBox="1"/>
          <p:nvPr/>
        </p:nvSpPr>
        <p:spPr>
          <a:xfrm>
            <a:off x="577019" y="4496149"/>
            <a:ext cx="7703382" cy="2339102"/>
          </a:xfrm>
          <a:prstGeom prst="rect">
            <a:avLst/>
          </a:prstGeom>
          <a:noFill/>
        </p:spPr>
        <p:txBody>
          <a:bodyPr wrap="square" rtlCol="0">
            <a:spAutoFit/>
          </a:bodyPr>
          <a:lstStyle/>
          <a:p>
            <a:pPr defTabSz="914400">
              <a:spcBef>
                <a:spcPts val="600"/>
              </a:spcBef>
              <a:spcAft>
                <a:spcPts val="600"/>
              </a:spcAft>
            </a:pPr>
            <a:r>
              <a:rPr lang="en-US" sz="1600" dirty="0">
                <a:solidFill>
                  <a:srgbClr val="4D4D4D"/>
                </a:solidFill>
                <a:ea typeface="ＭＳ Ｐゴシック"/>
                <a:cs typeface="Arial" charset="0"/>
                <a:hlinkClick r:id="rId4"/>
              </a:rPr>
              <a:t>Johnathan </a:t>
            </a:r>
            <a:r>
              <a:rPr lang="en-US" sz="1600" dirty="0" smtClean="0">
                <a:solidFill>
                  <a:srgbClr val="4D4D4D"/>
                </a:solidFill>
                <a:ea typeface="ＭＳ Ｐゴシック"/>
                <a:cs typeface="Arial" charset="0"/>
                <a:hlinkClick r:id="rId4"/>
              </a:rPr>
              <a:t>Coleman </a:t>
            </a:r>
            <a:r>
              <a:rPr lang="en-US" sz="1600" dirty="0" smtClean="0">
                <a:solidFill>
                  <a:srgbClr val="4D4D4D"/>
                </a:solidFill>
                <a:ea typeface="ＭＳ Ｐゴシック"/>
                <a:cs typeface="Arial" charset="0"/>
              </a:rPr>
              <a:t>- </a:t>
            </a:r>
            <a:r>
              <a:rPr lang="en-US" sz="1600" dirty="0">
                <a:solidFill>
                  <a:srgbClr val="4D4D4D"/>
                </a:solidFill>
                <a:ea typeface="ＭＳ Ｐゴシック"/>
                <a:cs typeface="Arial" charset="0"/>
              </a:rPr>
              <a:t>Initiative </a:t>
            </a:r>
            <a:r>
              <a:rPr lang="en-US" sz="1600" dirty="0" smtClean="0">
                <a:solidFill>
                  <a:srgbClr val="4D4D4D"/>
                </a:solidFill>
                <a:ea typeface="ＭＳ Ｐゴシック"/>
                <a:cs typeface="Arial" charset="0"/>
              </a:rPr>
              <a:t>Coordinator</a:t>
            </a:r>
          </a:p>
          <a:p>
            <a:pPr defTabSz="914400">
              <a:spcBef>
                <a:spcPts val="600"/>
              </a:spcBef>
              <a:spcAft>
                <a:spcPts val="600"/>
              </a:spcAft>
            </a:pPr>
            <a:r>
              <a:rPr lang="en-US" sz="1600" dirty="0" smtClean="0">
                <a:solidFill>
                  <a:srgbClr val="4D4D4D"/>
                </a:solidFill>
                <a:ea typeface="ＭＳ Ｐゴシック"/>
                <a:cs typeface="Arial" charset="0"/>
                <a:hlinkClick r:id="rId5" action="ppaction://hlinkfile"/>
              </a:rPr>
              <a:t>Lynette Elliott</a:t>
            </a:r>
            <a:r>
              <a:rPr lang="en-US" sz="1600" dirty="0" smtClean="0">
                <a:solidFill>
                  <a:srgbClr val="4D4D4D"/>
                </a:solidFill>
                <a:ea typeface="ＭＳ Ｐゴシック"/>
                <a:cs typeface="Arial" charset="0"/>
              </a:rPr>
              <a:t> – Tiger Team Support </a:t>
            </a:r>
            <a:endParaRPr lang="en-US" sz="1600" dirty="0">
              <a:solidFill>
                <a:srgbClr val="4D4D4D"/>
              </a:solidFill>
              <a:ea typeface="ＭＳ Ｐゴシック"/>
              <a:cs typeface="Arial" charset="0"/>
            </a:endParaRPr>
          </a:p>
          <a:p>
            <a:pPr defTabSz="914400">
              <a:spcBef>
                <a:spcPts val="600"/>
              </a:spcBef>
              <a:spcAft>
                <a:spcPts val="600"/>
              </a:spcAft>
            </a:pPr>
            <a:r>
              <a:rPr lang="en-US" sz="1600" dirty="0" smtClean="0">
                <a:solidFill>
                  <a:srgbClr val="4D4D4D"/>
                </a:solidFill>
                <a:ea typeface="ＭＳ Ｐゴシック"/>
                <a:cs typeface="Arial" charset="0"/>
                <a:hlinkClick r:id="rId6"/>
              </a:rPr>
              <a:t>Bob Yencha </a:t>
            </a:r>
            <a:r>
              <a:rPr lang="en-US" sz="1600" dirty="0" smtClean="0">
                <a:solidFill>
                  <a:srgbClr val="4D4D4D"/>
                </a:solidFill>
                <a:ea typeface="ＭＳ Ｐゴシック"/>
                <a:cs typeface="Arial" charset="0"/>
              </a:rPr>
              <a:t>– Subject Matter Expert</a:t>
            </a:r>
          </a:p>
          <a:p>
            <a:pPr defTabSz="914400">
              <a:spcBef>
                <a:spcPts val="600"/>
              </a:spcBef>
              <a:spcAft>
                <a:spcPts val="600"/>
              </a:spcAft>
            </a:pPr>
            <a:r>
              <a:rPr lang="en-US" sz="1600" dirty="0">
                <a:solidFill>
                  <a:srgbClr val="4D4D4D"/>
                </a:solidFill>
                <a:ea typeface="ＭＳ Ｐゴシック"/>
                <a:cs typeface="Arial" charset="0"/>
                <a:hlinkClick r:id="rId7"/>
              </a:rPr>
              <a:t>Ioana </a:t>
            </a:r>
            <a:r>
              <a:rPr lang="en-US" sz="1600" dirty="0" smtClean="0">
                <a:solidFill>
                  <a:srgbClr val="4D4D4D"/>
                </a:solidFill>
                <a:ea typeface="ＭＳ Ｐゴシック"/>
                <a:cs typeface="Arial" charset="0"/>
                <a:hlinkClick r:id="rId7"/>
              </a:rPr>
              <a:t>Singureanu </a:t>
            </a:r>
            <a:r>
              <a:rPr lang="en-US" sz="1600" dirty="0" smtClean="0">
                <a:solidFill>
                  <a:srgbClr val="4D4D4D"/>
                </a:solidFill>
                <a:ea typeface="ＭＳ Ｐゴシック"/>
                <a:cs typeface="Arial" charset="0"/>
              </a:rPr>
              <a:t>– Modeling Facilitator</a:t>
            </a:r>
            <a:endParaRPr lang="en-US" sz="1600" dirty="0">
              <a:solidFill>
                <a:srgbClr val="4D4D4D"/>
              </a:solidFill>
              <a:ea typeface="ＭＳ Ｐゴシック"/>
              <a:cs typeface="Arial" charset="0"/>
            </a:endParaRPr>
          </a:p>
          <a:p>
            <a:pPr defTabSz="914400">
              <a:spcBef>
                <a:spcPts val="600"/>
              </a:spcBef>
              <a:spcAft>
                <a:spcPts val="600"/>
              </a:spcAft>
            </a:pPr>
            <a:r>
              <a:rPr lang="en-US" sz="1600" dirty="0" smtClean="0">
                <a:solidFill>
                  <a:srgbClr val="4D4D4D"/>
                </a:solidFill>
                <a:ea typeface="ＭＳ Ｐゴシック"/>
                <a:cs typeface="Arial" charset="0"/>
                <a:hlinkClick r:id="rId8"/>
              </a:rPr>
              <a:t>Kathleen Connor </a:t>
            </a:r>
            <a:r>
              <a:rPr lang="en-US" sz="1600" dirty="0" smtClean="0">
                <a:solidFill>
                  <a:srgbClr val="4D4D4D"/>
                </a:solidFill>
                <a:ea typeface="ＭＳ Ｐゴシック"/>
                <a:cs typeface="Arial" charset="0"/>
              </a:rPr>
              <a:t>– Subject Matter Expert</a:t>
            </a:r>
          </a:p>
          <a:p>
            <a:pPr defTabSz="914400">
              <a:spcBef>
                <a:spcPts val="600"/>
              </a:spcBef>
              <a:spcAft>
                <a:spcPts val="600"/>
              </a:spcAft>
            </a:pPr>
            <a:r>
              <a:rPr lang="en-CA" sz="1600" dirty="0">
                <a:hlinkClick r:id="rId9"/>
              </a:rPr>
              <a:t>Neelima </a:t>
            </a:r>
            <a:r>
              <a:rPr lang="en-CA" sz="1600" dirty="0" smtClean="0">
                <a:hlinkClick r:id="rId9"/>
              </a:rPr>
              <a:t>Chennamaraja</a:t>
            </a:r>
            <a:r>
              <a:rPr lang="en-CA" sz="1600" dirty="0" smtClean="0"/>
              <a:t> - </a:t>
            </a:r>
            <a:r>
              <a:rPr lang="en-US" sz="1600" dirty="0">
                <a:solidFill>
                  <a:srgbClr val="4D4D4D"/>
                </a:solidFill>
                <a:ea typeface="ＭＳ Ｐゴシック"/>
                <a:cs typeface="Arial" charset="0"/>
              </a:rPr>
              <a:t>Modeling </a:t>
            </a:r>
            <a:r>
              <a:rPr lang="en-US" sz="1600" dirty="0" smtClean="0">
                <a:solidFill>
                  <a:srgbClr val="4D4D4D"/>
                </a:solidFill>
                <a:ea typeface="ＭＳ Ｐゴシック"/>
                <a:cs typeface="Arial" charset="0"/>
              </a:rPr>
              <a:t>Facilitator</a:t>
            </a:r>
            <a:endParaRPr lang="en-US" sz="1600" dirty="0">
              <a:solidFill>
                <a:srgbClr val="4D4D4D"/>
              </a:solidFill>
              <a:ea typeface="ＭＳ Ｐゴシック"/>
              <a:cs typeface="Arial" charset="0"/>
            </a:endParaRPr>
          </a:p>
        </p:txBody>
      </p:sp>
    </p:spTree>
    <p:extLst>
      <p:ext uri="{BB962C8B-B14F-4D97-AF65-F5344CB8AC3E}">
        <p14:creationId xmlns:p14="http://schemas.microsoft.com/office/powerpoint/2010/main" val="24183202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Vertical Scroll 50"/>
          <p:cNvSpPr/>
          <p:nvPr/>
        </p:nvSpPr>
        <p:spPr>
          <a:xfrm>
            <a:off x="5814601" y="3898894"/>
            <a:ext cx="1330321" cy="1262951"/>
          </a:xfrm>
          <a:prstGeom prst="verticalScroll">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46" name="Vertical Scroll 45"/>
          <p:cNvSpPr/>
          <p:nvPr/>
        </p:nvSpPr>
        <p:spPr>
          <a:xfrm>
            <a:off x="6034738" y="4548013"/>
            <a:ext cx="1330321" cy="1343529"/>
          </a:xfrm>
          <a:prstGeom prst="verticalScroll">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45" name="Vertical Scroll 44"/>
          <p:cNvSpPr/>
          <p:nvPr/>
        </p:nvSpPr>
        <p:spPr>
          <a:xfrm>
            <a:off x="6254875" y="5411623"/>
            <a:ext cx="1330321" cy="1293213"/>
          </a:xfrm>
          <a:prstGeom prst="verticalScroll">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5" name="Title 4"/>
          <p:cNvSpPr>
            <a:spLocks noGrp="1"/>
          </p:cNvSpPr>
          <p:nvPr>
            <p:ph type="title"/>
          </p:nvPr>
        </p:nvSpPr>
        <p:spPr/>
        <p:txBody>
          <a:bodyPr/>
          <a:lstStyle/>
          <a:p>
            <a:r>
              <a:rPr lang="en-US" dirty="0" smtClean="0"/>
              <a:t>Additional provenance template …</a:t>
            </a:r>
            <a:endParaRPr lang="en-US" dirty="0"/>
          </a:p>
        </p:txBody>
      </p:sp>
      <p:sp>
        <p:nvSpPr>
          <p:cNvPr id="6" name="Vertical Scroll 5"/>
          <p:cNvSpPr/>
          <p:nvPr/>
        </p:nvSpPr>
        <p:spPr>
          <a:xfrm>
            <a:off x="361231" y="1851378"/>
            <a:ext cx="3947421" cy="4593811"/>
          </a:xfrm>
          <a:prstGeom prst="verticalScroll">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8" name="Snip Single Corner Rectangle 7"/>
          <p:cNvSpPr/>
          <p:nvPr/>
        </p:nvSpPr>
        <p:spPr>
          <a:xfrm>
            <a:off x="1039692" y="2524942"/>
            <a:ext cx="2753376" cy="1091761"/>
          </a:xfrm>
          <a:prstGeom prst="snip1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Snip Diagonal Corner Rectangle 12"/>
          <p:cNvSpPr/>
          <p:nvPr/>
        </p:nvSpPr>
        <p:spPr>
          <a:xfrm>
            <a:off x="1140361" y="4255344"/>
            <a:ext cx="2544492" cy="579120"/>
          </a:xfrm>
          <a:prstGeom prst="snip2DiagRect">
            <a:avLst/>
          </a:prstGeom>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37" name="Snip Diagonal Corner Rectangle 36"/>
          <p:cNvSpPr/>
          <p:nvPr/>
        </p:nvSpPr>
        <p:spPr>
          <a:xfrm>
            <a:off x="1140361" y="4834464"/>
            <a:ext cx="2544492" cy="579120"/>
          </a:xfrm>
          <a:prstGeom prst="snip2DiagRect">
            <a:avLst/>
          </a:prstGeom>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43" name="TextBox 42"/>
          <p:cNvSpPr txBox="1"/>
          <p:nvPr/>
        </p:nvSpPr>
        <p:spPr>
          <a:xfrm>
            <a:off x="89824" y="792477"/>
            <a:ext cx="4792402" cy="369332"/>
          </a:xfrm>
          <a:prstGeom prst="rect">
            <a:avLst/>
          </a:prstGeom>
          <a:noFill/>
        </p:spPr>
        <p:txBody>
          <a:bodyPr wrap="none" rtlCol="0">
            <a:spAutoFit/>
          </a:bodyPr>
          <a:lstStyle/>
          <a:p>
            <a:pPr marL="285750" indent="-285750">
              <a:buFont typeface="Arial" panose="020B0604020202020204" pitchFamily="34" charset="0"/>
              <a:buChar char="•"/>
            </a:pPr>
            <a:r>
              <a:rPr lang="en-US" smtClean="0"/>
              <a:t>…to </a:t>
            </a:r>
            <a:r>
              <a:rPr lang="en-US" dirty="0" smtClean="0"/>
              <a:t>indicate the source of each external entry</a:t>
            </a:r>
            <a:endParaRPr lang="en-US" b="1" dirty="0"/>
          </a:p>
        </p:txBody>
      </p:sp>
      <p:sp>
        <p:nvSpPr>
          <p:cNvPr id="49" name="Snip Diagonal Corner Rectangle 48"/>
          <p:cNvSpPr/>
          <p:nvPr/>
        </p:nvSpPr>
        <p:spPr>
          <a:xfrm>
            <a:off x="1170841" y="5428824"/>
            <a:ext cx="2544492" cy="579120"/>
          </a:xfrm>
          <a:prstGeom prst="snip2DiagRect">
            <a:avLst/>
          </a:prstGeom>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31" name="TextBox 30"/>
          <p:cNvSpPr txBox="1"/>
          <p:nvPr/>
        </p:nvSpPr>
        <p:spPr>
          <a:xfrm>
            <a:off x="183074" y="1365011"/>
            <a:ext cx="6744732" cy="369332"/>
          </a:xfrm>
          <a:prstGeom prst="rect">
            <a:avLst/>
          </a:prstGeom>
          <a:solidFill>
            <a:srgbClr val="CBFB9B"/>
          </a:solidFill>
        </p:spPr>
        <p:txBody>
          <a:bodyPr wrap="none" rtlCol="0">
            <a:spAutoFit/>
          </a:bodyPr>
          <a:lstStyle/>
          <a:p>
            <a:r>
              <a:rPr lang="en-US" b="1" dirty="0" smtClean="0"/>
              <a:t>Related</a:t>
            </a:r>
            <a:r>
              <a:rPr lang="en-US" dirty="0" smtClean="0"/>
              <a:t> </a:t>
            </a:r>
            <a:r>
              <a:rPr lang="en-US" b="1" dirty="0" smtClean="0"/>
              <a:t>Documents</a:t>
            </a:r>
            <a:r>
              <a:rPr lang="en-US" dirty="0" smtClean="0"/>
              <a:t>: Summary 1, Summary 2, Summary 3, Summary 4</a:t>
            </a:r>
            <a:endParaRPr lang="en-US" dirty="0"/>
          </a:p>
        </p:txBody>
      </p:sp>
      <p:sp>
        <p:nvSpPr>
          <p:cNvPr id="2" name="TextBox 1"/>
          <p:cNvSpPr txBox="1"/>
          <p:nvPr/>
        </p:nvSpPr>
        <p:spPr>
          <a:xfrm>
            <a:off x="1083860" y="2524942"/>
            <a:ext cx="2213683" cy="369332"/>
          </a:xfrm>
          <a:prstGeom prst="rect">
            <a:avLst/>
          </a:prstGeom>
          <a:noFill/>
        </p:spPr>
        <p:txBody>
          <a:bodyPr wrap="none" rtlCol="0">
            <a:spAutoFit/>
          </a:bodyPr>
          <a:lstStyle/>
          <a:p>
            <a:r>
              <a:rPr lang="en-US" dirty="0" smtClean="0"/>
              <a:t>Summary 1:  Allergies</a:t>
            </a:r>
            <a:endParaRPr lang="en-US" dirty="0"/>
          </a:p>
        </p:txBody>
      </p:sp>
      <p:sp>
        <p:nvSpPr>
          <p:cNvPr id="32" name="TextBox 31"/>
          <p:cNvSpPr txBox="1"/>
          <p:nvPr/>
        </p:nvSpPr>
        <p:spPr>
          <a:xfrm>
            <a:off x="1214600" y="4395751"/>
            <a:ext cx="2082943" cy="369332"/>
          </a:xfrm>
          <a:prstGeom prst="rect">
            <a:avLst/>
          </a:prstGeom>
          <a:noFill/>
        </p:spPr>
        <p:txBody>
          <a:bodyPr wrap="none" rtlCol="0">
            <a:spAutoFit/>
          </a:bodyPr>
          <a:lstStyle/>
          <a:p>
            <a:r>
              <a:rPr lang="en-US" dirty="0" smtClean="0"/>
              <a:t>Summary 2:  Results</a:t>
            </a:r>
            <a:endParaRPr lang="en-US" dirty="0"/>
          </a:p>
        </p:txBody>
      </p:sp>
      <p:sp>
        <p:nvSpPr>
          <p:cNvPr id="38" name="TextBox 37"/>
          <p:cNvSpPr txBox="1"/>
          <p:nvPr/>
        </p:nvSpPr>
        <p:spPr>
          <a:xfrm>
            <a:off x="1310555" y="4954555"/>
            <a:ext cx="2082943" cy="369332"/>
          </a:xfrm>
          <a:prstGeom prst="rect">
            <a:avLst/>
          </a:prstGeom>
          <a:noFill/>
        </p:spPr>
        <p:txBody>
          <a:bodyPr wrap="none" rtlCol="0">
            <a:spAutoFit/>
          </a:bodyPr>
          <a:lstStyle/>
          <a:p>
            <a:r>
              <a:rPr lang="en-US" dirty="0" smtClean="0"/>
              <a:t>Summary 3:  Results</a:t>
            </a:r>
            <a:endParaRPr lang="en-US" dirty="0"/>
          </a:p>
        </p:txBody>
      </p:sp>
      <p:sp>
        <p:nvSpPr>
          <p:cNvPr id="39" name="TextBox 38"/>
          <p:cNvSpPr txBox="1"/>
          <p:nvPr/>
        </p:nvSpPr>
        <p:spPr>
          <a:xfrm>
            <a:off x="1333133" y="5541583"/>
            <a:ext cx="2082943" cy="369332"/>
          </a:xfrm>
          <a:prstGeom prst="rect">
            <a:avLst/>
          </a:prstGeom>
          <a:noFill/>
        </p:spPr>
        <p:txBody>
          <a:bodyPr wrap="none" rtlCol="0">
            <a:spAutoFit/>
          </a:bodyPr>
          <a:lstStyle/>
          <a:p>
            <a:r>
              <a:rPr lang="en-US" dirty="0" smtClean="0"/>
              <a:t>Summary 4:  Results</a:t>
            </a:r>
            <a:endParaRPr lang="en-US" dirty="0"/>
          </a:p>
        </p:txBody>
      </p:sp>
      <p:sp>
        <p:nvSpPr>
          <p:cNvPr id="44" name="Vertical Scroll 43"/>
          <p:cNvSpPr/>
          <p:nvPr/>
        </p:nvSpPr>
        <p:spPr>
          <a:xfrm>
            <a:off x="6185360" y="2300039"/>
            <a:ext cx="1287868" cy="1378862"/>
          </a:xfrm>
          <a:prstGeom prst="verticalScroll">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52" name="Snip Diagonal Corner Rectangle 51"/>
          <p:cNvSpPr/>
          <p:nvPr/>
        </p:nvSpPr>
        <p:spPr>
          <a:xfrm>
            <a:off x="6248967" y="4975306"/>
            <a:ext cx="952400" cy="289560"/>
          </a:xfrm>
          <a:prstGeom prst="snip2DiagRect">
            <a:avLst>
              <a:gd name="adj1" fmla="val 50000"/>
              <a:gd name="adj2" fmla="val 16667"/>
            </a:avLst>
          </a:prstGeom>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47" name="Snip Single Corner Rectangle 46"/>
          <p:cNvSpPr/>
          <p:nvPr/>
        </p:nvSpPr>
        <p:spPr>
          <a:xfrm>
            <a:off x="6502397" y="2827891"/>
            <a:ext cx="738807" cy="478180"/>
          </a:xfrm>
          <a:prstGeom prst="snip1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dirty="0"/>
          </a:p>
        </p:txBody>
      </p:sp>
      <p:sp>
        <p:nvSpPr>
          <p:cNvPr id="54" name="Snip Diagonal Corner Rectangle 53"/>
          <p:cNvSpPr/>
          <p:nvPr/>
        </p:nvSpPr>
        <p:spPr>
          <a:xfrm>
            <a:off x="6460934" y="5756663"/>
            <a:ext cx="933271" cy="289560"/>
          </a:xfrm>
          <a:prstGeom prst="snip2DiagRect">
            <a:avLst>
              <a:gd name="adj1" fmla="val 50000"/>
              <a:gd name="adj2" fmla="val 16667"/>
            </a:avLst>
          </a:prstGeom>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55" name="Snip Diagonal Corner Rectangle 54"/>
          <p:cNvSpPr/>
          <p:nvPr/>
        </p:nvSpPr>
        <p:spPr>
          <a:xfrm>
            <a:off x="5994963" y="4145563"/>
            <a:ext cx="1011629" cy="289560"/>
          </a:xfrm>
          <a:prstGeom prst="snip2DiagRect">
            <a:avLst>
              <a:gd name="adj1" fmla="val 50000"/>
              <a:gd name="adj2" fmla="val 16667"/>
            </a:avLst>
          </a:prstGeom>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3" name="Right Brace 2"/>
          <p:cNvSpPr/>
          <p:nvPr/>
        </p:nvSpPr>
        <p:spPr>
          <a:xfrm>
            <a:off x="7444406" y="2246490"/>
            <a:ext cx="708991" cy="4447822"/>
          </a:xfrm>
          <a:prstGeom prst="rightBrace">
            <a:avLst/>
          </a:prstGeom>
        </p:spPr>
        <p:style>
          <a:lnRef idx="2">
            <a:schemeClr val="accent2"/>
          </a:lnRef>
          <a:fillRef idx="0">
            <a:schemeClr val="accent2"/>
          </a:fillRef>
          <a:effectRef idx="1">
            <a:schemeClr val="accent2"/>
          </a:effectRef>
          <a:fontRef idx="minor">
            <a:schemeClr val="tx1"/>
          </a:fontRef>
        </p:style>
        <p:txBody>
          <a:bodyPr rtlCol="0" anchor="ctr"/>
          <a:lstStyle/>
          <a:p>
            <a:pPr algn="ctr"/>
            <a:endParaRPr lang="en-US"/>
          </a:p>
        </p:txBody>
      </p:sp>
      <p:sp>
        <p:nvSpPr>
          <p:cNvPr id="10" name="TextBox 9"/>
          <p:cNvSpPr txBox="1"/>
          <p:nvPr/>
        </p:nvSpPr>
        <p:spPr>
          <a:xfrm rot="5400000">
            <a:off x="7314001" y="4285735"/>
            <a:ext cx="2048125" cy="369332"/>
          </a:xfrm>
          <a:prstGeom prst="rect">
            <a:avLst/>
          </a:prstGeom>
          <a:noFill/>
        </p:spPr>
        <p:txBody>
          <a:bodyPr wrap="none" rtlCol="0">
            <a:spAutoFit/>
          </a:bodyPr>
          <a:lstStyle/>
          <a:p>
            <a:r>
              <a:rPr lang="en-US" b="1" dirty="0" smtClean="0">
                <a:solidFill>
                  <a:srgbClr val="890000"/>
                </a:solidFill>
              </a:rPr>
              <a:t>Related Documents</a:t>
            </a:r>
            <a:endParaRPr lang="en-US" b="1" dirty="0">
              <a:solidFill>
                <a:srgbClr val="890000"/>
              </a:solidFill>
            </a:endParaRPr>
          </a:p>
        </p:txBody>
      </p:sp>
      <p:sp>
        <p:nvSpPr>
          <p:cNvPr id="62" name="TextBox 61"/>
          <p:cNvSpPr txBox="1"/>
          <p:nvPr/>
        </p:nvSpPr>
        <p:spPr>
          <a:xfrm>
            <a:off x="6492455" y="2466954"/>
            <a:ext cx="708912" cy="369332"/>
          </a:xfrm>
          <a:prstGeom prst="rect">
            <a:avLst/>
          </a:prstGeom>
          <a:noFill/>
        </p:spPr>
        <p:txBody>
          <a:bodyPr wrap="none" rtlCol="0">
            <a:spAutoFit/>
          </a:bodyPr>
          <a:lstStyle/>
          <a:p>
            <a:r>
              <a:rPr lang="en-US" dirty="0" smtClean="0"/>
              <a:t>Org A</a:t>
            </a:r>
            <a:endParaRPr lang="en-US" dirty="0"/>
          </a:p>
        </p:txBody>
      </p:sp>
      <p:sp>
        <p:nvSpPr>
          <p:cNvPr id="63" name="TextBox 62"/>
          <p:cNvSpPr txBox="1"/>
          <p:nvPr/>
        </p:nvSpPr>
        <p:spPr>
          <a:xfrm>
            <a:off x="3891607" y="3963617"/>
            <a:ext cx="1374800" cy="461665"/>
          </a:xfrm>
          <a:prstGeom prst="rect">
            <a:avLst/>
          </a:prstGeom>
          <a:noFill/>
        </p:spPr>
        <p:txBody>
          <a:bodyPr wrap="none" rtlCol="0">
            <a:spAutoFit/>
          </a:bodyPr>
          <a:lstStyle/>
          <a:p>
            <a:r>
              <a:rPr lang="en-US" sz="1200" b="1" dirty="0" smtClean="0"/>
              <a:t>Reference/</a:t>
            </a:r>
            <a:br>
              <a:rPr lang="en-US" sz="1200" b="1" dirty="0" smtClean="0"/>
            </a:br>
            <a:r>
              <a:rPr lang="en-US" sz="1200" b="1" dirty="0" err="1" smtClean="0"/>
              <a:t>externalDocument</a:t>
            </a:r>
            <a:endParaRPr lang="en-US" sz="1200" b="1" dirty="0"/>
          </a:p>
        </p:txBody>
      </p:sp>
      <p:sp>
        <p:nvSpPr>
          <p:cNvPr id="33" name="Snip Single Corner Rectangle 32"/>
          <p:cNvSpPr/>
          <p:nvPr/>
        </p:nvSpPr>
        <p:spPr>
          <a:xfrm>
            <a:off x="1181390" y="3033131"/>
            <a:ext cx="2533943" cy="413208"/>
          </a:xfrm>
          <a:prstGeom prst="snip1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p>
        </p:txBody>
      </p:sp>
      <p:sp>
        <p:nvSpPr>
          <p:cNvPr id="34" name="TextBox 33"/>
          <p:cNvSpPr txBox="1"/>
          <p:nvPr/>
        </p:nvSpPr>
        <p:spPr>
          <a:xfrm>
            <a:off x="1236260" y="3061168"/>
            <a:ext cx="2059795" cy="369332"/>
          </a:xfrm>
          <a:prstGeom prst="rect">
            <a:avLst/>
          </a:prstGeom>
          <a:noFill/>
        </p:spPr>
        <p:txBody>
          <a:bodyPr wrap="none" rtlCol="0">
            <a:spAutoFit/>
          </a:bodyPr>
          <a:lstStyle/>
          <a:p>
            <a:r>
              <a:rPr lang="en-US" dirty="0" smtClean="0"/>
              <a:t>Summary 1:  Allergy</a:t>
            </a:r>
            <a:endParaRPr lang="en-US" dirty="0"/>
          </a:p>
        </p:txBody>
      </p:sp>
      <p:sp>
        <p:nvSpPr>
          <p:cNvPr id="35" name="Snip Single Corner Rectangle 34"/>
          <p:cNvSpPr/>
          <p:nvPr/>
        </p:nvSpPr>
        <p:spPr>
          <a:xfrm>
            <a:off x="1164455" y="3411311"/>
            <a:ext cx="2533943" cy="413208"/>
          </a:xfrm>
          <a:prstGeom prst="snip1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p>
        </p:txBody>
      </p:sp>
      <p:sp>
        <p:nvSpPr>
          <p:cNvPr id="36" name="TextBox 35"/>
          <p:cNvSpPr txBox="1"/>
          <p:nvPr/>
        </p:nvSpPr>
        <p:spPr>
          <a:xfrm>
            <a:off x="1219325" y="3439348"/>
            <a:ext cx="2059795" cy="369332"/>
          </a:xfrm>
          <a:prstGeom prst="rect">
            <a:avLst/>
          </a:prstGeom>
          <a:noFill/>
        </p:spPr>
        <p:txBody>
          <a:bodyPr wrap="none" rtlCol="0">
            <a:spAutoFit/>
          </a:bodyPr>
          <a:lstStyle/>
          <a:p>
            <a:r>
              <a:rPr lang="en-US" dirty="0" smtClean="0"/>
              <a:t>Summary 1:  Allergy</a:t>
            </a:r>
            <a:endParaRPr lang="en-US" dirty="0"/>
          </a:p>
        </p:txBody>
      </p:sp>
      <p:cxnSp>
        <p:nvCxnSpPr>
          <p:cNvPr id="40" name="Elbow Connector 39"/>
          <p:cNvCxnSpPr>
            <a:stCxn id="13" idx="0"/>
          </p:cNvCxnSpPr>
          <p:nvPr/>
        </p:nvCxnSpPr>
        <p:spPr>
          <a:xfrm flipV="1">
            <a:off x="3684853" y="4395751"/>
            <a:ext cx="2310110" cy="149153"/>
          </a:xfrm>
          <a:prstGeom prst="bentConnector3">
            <a:avLst/>
          </a:prstGeom>
          <a:ln>
            <a:prstDash val="sysDash"/>
            <a:tailEnd type="arrow"/>
          </a:ln>
        </p:spPr>
        <p:style>
          <a:lnRef idx="3">
            <a:schemeClr val="accent2"/>
          </a:lnRef>
          <a:fillRef idx="0">
            <a:schemeClr val="accent2"/>
          </a:fillRef>
          <a:effectRef idx="2">
            <a:schemeClr val="accent2"/>
          </a:effectRef>
          <a:fontRef idx="minor">
            <a:schemeClr val="tx1"/>
          </a:fontRef>
        </p:style>
      </p:cxnSp>
      <p:cxnSp>
        <p:nvCxnSpPr>
          <p:cNvPr id="41" name="Elbow Connector 40"/>
          <p:cNvCxnSpPr/>
          <p:nvPr/>
        </p:nvCxnSpPr>
        <p:spPr>
          <a:xfrm>
            <a:off x="3684853" y="5140394"/>
            <a:ext cx="2470606" cy="21451"/>
          </a:xfrm>
          <a:prstGeom prst="bentConnector3">
            <a:avLst/>
          </a:prstGeom>
          <a:ln>
            <a:prstDash val="sysDash"/>
            <a:tailEnd type="arrow"/>
          </a:ln>
        </p:spPr>
        <p:style>
          <a:lnRef idx="3">
            <a:schemeClr val="accent2"/>
          </a:lnRef>
          <a:fillRef idx="0">
            <a:schemeClr val="accent2"/>
          </a:fillRef>
          <a:effectRef idx="2">
            <a:schemeClr val="accent2"/>
          </a:effectRef>
          <a:fontRef idx="minor">
            <a:schemeClr val="tx1"/>
          </a:fontRef>
        </p:style>
      </p:cxnSp>
      <p:cxnSp>
        <p:nvCxnSpPr>
          <p:cNvPr id="42" name="Elbow Connector 41"/>
          <p:cNvCxnSpPr>
            <a:stCxn id="49" idx="0"/>
          </p:cNvCxnSpPr>
          <p:nvPr/>
        </p:nvCxnSpPr>
        <p:spPr>
          <a:xfrm>
            <a:off x="3715333" y="5718384"/>
            <a:ext cx="2715120" cy="327839"/>
          </a:xfrm>
          <a:prstGeom prst="bentConnector3">
            <a:avLst/>
          </a:prstGeom>
          <a:ln>
            <a:prstDash val="sysDash"/>
            <a:tailEnd type="arrow"/>
          </a:ln>
        </p:spPr>
        <p:style>
          <a:lnRef idx="3">
            <a:schemeClr val="accent2"/>
          </a:lnRef>
          <a:fillRef idx="0">
            <a:schemeClr val="accent2"/>
          </a:fillRef>
          <a:effectRef idx="2">
            <a:schemeClr val="accent2"/>
          </a:effectRef>
          <a:fontRef idx="minor">
            <a:schemeClr val="tx1"/>
          </a:fontRef>
        </p:style>
      </p:cxnSp>
      <p:sp>
        <p:nvSpPr>
          <p:cNvPr id="50" name="TextBox 49"/>
          <p:cNvSpPr txBox="1"/>
          <p:nvPr/>
        </p:nvSpPr>
        <p:spPr>
          <a:xfrm>
            <a:off x="4044007" y="4669178"/>
            <a:ext cx="1374800" cy="461665"/>
          </a:xfrm>
          <a:prstGeom prst="rect">
            <a:avLst/>
          </a:prstGeom>
          <a:noFill/>
        </p:spPr>
        <p:txBody>
          <a:bodyPr wrap="none" rtlCol="0">
            <a:spAutoFit/>
          </a:bodyPr>
          <a:lstStyle/>
          <a:p>
            <a:r>
              <a:rPr lang="en-US" sz="1200" b="1" dirty="0" smtClean="0"/>
              <a:t>Reference/</a:t>
            </a:r>
            <a:br>
              <a:rPr lang="en-US" sz="1200" b="1" dirty="0" smtClean="0"/>
            </a:br>
            <a:r>
              <a:rPr lang="en-US" sz="1200" b="1" dirty="0" err="1" smtClean="0"/>
              <a:t>externalDocument</a:t>
            </a:r>
            <a:endParaRPr lang="en-US" sz="1200" b="1" dirty="0"/>
          </a:p>
        </p:txBody>
      </p:sp>
      <p:sp>
        <p:nvSpPr>
          <p:cNvPr id="53" name="TextBox 52"/>
          <p:cNvSpPr txBox="1"/>
          <p:nvPr/>
        </p:nvSpPr>
        <p:spPr>
          <a:xfrm>
            <a:off x="4196407" y="5250560"/>
            <a:ext cx="1374800" cy="461665"/>
          </a:xfrm>
          <a:prstGeom prst="rect">
            <a:avLst/>
          </a:prstGeom>
          <a:noFill/>
        </p:spPr>
        <p:txBody>
          <a:bodyPr wrap="none" rtlCol="0">
            <a:spAutoFit/>
          </a:bodyPr>
          <a:lstStyle/>
          <a:p>
            <a:r>
              <a:rPr lang="en-US" sz="1200" b="1" dirty="0" smtClean="0"/>
              <a:t>Reference/</a:t>
            </a:r>
            <a:br>
              <a:rPr lang="en-US" sz="1200" b="1" dirty="0" smtClean="0"/>
            </a:br>
            <a:r>
              <a:rPr lang="en-US" sz="1200" b="1" dirty="0" err="1" smtClean="0"/>
              <a:t>externalDocument</a:t>
            </a:r>
            <a:endParaRPr lang="en-US" sz="1200" b="1" dirty="0"/>
          </a:p>
        </p:txBody>
      </p:sp>
      <p:cxnSp>
        <p:nvCxnSpPr>
          <p:cNvPr id="59" name="Elbow Connector 58"/>
          <p:cNvCxnSpPr>
            <a:stCxn id="33" idx="0"/>
            <a:endCxn id="47" idx="2"/>
          </p:cNvCxnSpPr>
          <p:nvPr/>
        </p:nvCxnSpPr>
        <p:spPr>
          <a:xfrm flipV="1">
            <a:off x="3715333" y="3066981"/>
            <a:ext cx="2787064" cy="172754"/>
          </a:xfrm>
          <a:prstGeom prst="bentConnector3">
            <a:avLst>
              <a:gd name="adj1" fmla="val 50000"/>
            </a:avLst>
          </a:prstGeom>
          <a:ln>
            <a:prstDash val="sysDash"/>
            <a:tailEnd type="arrow"/>
          </a:ln>
        </p:spPr>
        <p:style>
          <a:lnRef idx="3">
            <a:schemeClr val="accent1"/>
          </a:lnRef>
          <a:fillRef idx="0">
            <a:schemeClr val="accent1"/>
          </a:fillRef>
          <a:effectRef idx="2">
            <a:schemeClr val="accent1"/>
          </a:effectRef>
          <a:fontRef idx="minor">
            <a:schemeClr val="tx1"/>
          </a:fontRef>
        </p:style>
      </p:cxnSp>
      <p:cxnSp>
        <p:nvCxnSpPr>
          <p:cNvPr id="60" name="Elbow Connector 59"/>
          <p:cNvCxnSpPr/>
          <p:nvPr/>
        </p:nvCxnSpPr>
        <p:spPr>
          <a:xfrm flipV="1">
            <a:off x="3733703" y="3290007"/>
            <a:ext cx="2787064" cy="172754"/>
          </a:xfrm>
          <a:prstGeom prst="bentConnector3">
            <a:avLst>
              <a:gd name="adj1" fmla="val 50000"/>
            </a:avLst>
          </a:prstGeom>
          <a:ln>
            <a:prstDash val="sysDash"/>
            <a:tailEnd type="arrow"/>
          </a:ln>
        </p:spPr>
        <p:style>
          <a:lnRef idx="3">
            <a:schemeClr val="accent1"/>
          </a:lnRef>
          <a:fillRef idx="0">
            <a:schemeClr val="accent1"/>
          </a:fillRef>
          <a:effectRef idx="2">
            <a:schemeClr val="accent1"/>
          </a:effectRef>
          <a:fontRef idx="minor">
            <a:schemeClr val="tx1"/>
          </a:fontRef>
        </p:style>
      </p:cxnSp>
      <p:sp>
        <p:nvSpPr>
          <p:cNvPr id="61" name="TextBox 60"/>
          <p:cNvSpPr txBox="1"/>
          <p:nvPr/>
        </p:nvSpPr>
        <p:spPr>
          <a:xfrm>
            <a:off x="4044007" y="2592002"/>
            <a:ext cx="1491755" cy="461665"/>
          </a:xfrm>
          <a:prstGeom prst="rect">
            <a:avLst/>
          </a:prstGeom>
          <a:noFill/>
        </p:spPr>
        <p:txBody>
          <a:bodyPr wrap="none" rtlCol="0">
            <a:spAutoFit/>
          </a:bodyPr>
          <a:lstStyle/>
          <a:p>
            <a:r>
              <a:rPr lang="en-US" sz="1200" b="1" dirty="0" smtClean="0"/>
              <a:t>Reference/</a:t>
            </a:r>
            <a:br>
              <a:rPr lang="en-US" sz="1200" b="1" dirty="0" smtClean="0"/>
            </a:br>
            <a:r>
              <a:rPr lang="en-US" sz="1200" b="1" dirty="0" err="1" smtClean="0"/>
              <a:t>externalObservation</a:t>
            </a:r>
            <a:endParaRPr lang="en-US" sz="1200" b="1" dirty="0"/>
          </a:p>
        </p:txBody>
      </p:sp>
      <p:sp>
        <p:nvSpPr>
          <p:cNvPr id="66" name="TextBox 65"/>
          <p:cNvSpPr txBox="1"/>
          <p:nvPr/>
        </p:nvSpPr>
        <p:spPr>
          <a:xfrm>
            <a:off x="4060939" y="3410453"/>
            <a:ext cx="1491755" cy="461665"/>
          </a:xfrm>
          <a:prstGeom prst="rect">
            <a:avLst/>
          </a:prstGeom>
          <a:noFill/>
        </p:spPr>
        <p:txBody>
          <a:bodyPr wrap="none" rtlCol="0">
            <a:spAutoFit/>
          </a:bodyPr>
          <a:lstStyle/>
          <a:p>
            <a:r>
              <a:rPr lang="en-US" sz="1200" b="1" dirty="0" smtClean="0"/>
              <a:t>Reference/</a:t>
            </a:r>
            <a:br>
              <a:rPr lang="en-US" sz="1200" b="1" dirty="0" smtClean="0"/>
            </a:br>
            <a:r>
              <a:rPr lang="en-US" sz="1200" b="1" dirty="0" err="1" smtClean="0"/>
              <a:t>externalObservation</a:t>
            </a:r>
            <a:endParaRPr lang="en-US" sz="1200" b="1" dirty="0"/>
          </a:p>
        </p:txBody>
      </p:sp>
    </p:spTree>
    <p:extLst>
      <p:ext uri="{BB962C8B-B14F-4D97-AF65-F5344CB8AC3E}">
        <p14:creationId xmlns:p14="http://schemas.microsoft.com/office/powerpoint/2010/main" val="26718350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Header and Entry - Proposal</a:t>
            </a:r>
            <a:endParaRPr lang="en-US" dirty="0"/>
          </a:p>
        </p:txBody>
      </p:sp>
      <p:sp>
        <p:nvSpPr>
          <p:cNvPr id="3" name="Content Placeholder 2"/>
          <p:cNvSpPr>
            <a:spLocks noGrp="1"/>
          </p:cNvSpPr>
          <p:nvPr>
            <p:ph idx="1"/>
          </p:nvPr>
        </p:nvSpPr>
        <p:spPr>
          <a:xfrm>
            <a:off x="457205" y="1600200"/>
            <a:ext cx="8136467" cy="4525963"/>
          </a:xfrm>
        </p:spPr>
        <p:txBody>
          <a:bodyPr>
            <a:normAutofit/>
          </a:bodyPr>
          <a:lstStyle/>
          <a:p>
            <a:r>
              <a:rPr lang="en-US" dirty="0" smtClean="0"/>
              <a:t>Changes in </a:t>
            </a:r>
            <a:r>
              <a:rPr lang="en-US" dirty="0" err="1" smtClean="0"/>
              <a:t>relatedDocument</a:t>
            </a:r>
            <a:r>
              <a:rPr lang="en-US" dirty="0" smtClean="0"/>
              <a:t> vocabulary</a:t>
            </a:r>
            <a:endParaRPr lang="en-US" dirty="0"/>
          </a:p>
          <a:p>
            <a:pPr lvl="1"/>
            <a:r>
              <a:rPr lang="en-US" sz="2800" dirty="0" smtClean="0"/>
              <a:t>A </a:t>
            </a:r>
            <a:r>
              <a:rPr lang="en-US" sz="2800" dirty="0" err="1" smtClean="0"/>
              <a:t>relatedDocument</a:t>
            </a:r>
            <a:r>
              <a:rPr lang="en-US" sz="2800" dirty="0" smtClean="0"/>
              <a:t> is a predecessor to the current </a:t>
            </a:r>
            <a:r>
              <a:rPr lang="en-US" sz="2800" dirty="0" smtClean="0"/>
              <a:t>document</a:t>
            </a:r>
          </a:p>
          <a:p>
            <a:pPr lvl="1"/>
            <a:r>
              <a:rPr lang="en-US" dirty="0" smtClean="0"/>
              <a:t>Related documents may have different relationships to the current document</a:t>
            </a:r>
          </a:p>
          <a:p>
            <a:pPr marL="457200" lvl="1" indent="0">
              <a:buNone/>
            </a:pPr>
            <a:endParaRPr lang="en-US" sz="2800" dirty="0" smtClean="0"/>
          </a:p>
        </p:txBody>
      </p:sp>
      <p:sp>
        <p:nvSpPr>
          <p:cNvPr id="4" name="Slide Number Placeholder 3"/>
          <p:cNvSpPr>
            <a:spLocks noGrp="1"/>
          </p:cNvSpPr>
          <p:nvPr>
            <p:ph type="sldNum" sz="quarter" idx="12"/>
          </p:nvPr>
        </p:nvSpPr>
        <p:spPr/>
        <p:txBody>
          <a:bodyPr/>
          <a:lstStyle/>
          <a:p>
            <a:fld id="{0D942ED2-5804-4B47-B474-A096C88DC8AF}" type="slidenum">
              <a:rPr lang="en-US" smtClean="0"/>
              <a:pPr/>
              <a:t>11</a:t>
            </a:fld>
            <a:endParaRPr lang="en-US" dirty="0"/>
          </a:p>
        </p:txBody>
      </p:sp>
    </p:spTree>
    <p:extLst>
      <p:ext uri="{BB962C8B-B14F-4D97-AF65-F5344CB8AC3E}">
        <p14:creationId xmlns:p14="http://schemas.microsoft.com/office/powerpoint/2010/main" val="4556684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Header and Entry - Proposal</a:t>
            </a:r>
            <a:endParaRPr lang="en-US" dirty="0"/>
          </a:p>
        </p:txBody>
      </p:sp>
      <p:sp>
        <p:nvSpPr>
          <p:cNvPr id="3" name="Content Placeholder 2"/>
          <p:cNvSpPr>
            <a:spLocks noGrp="1"/>
          </p:cNvSpPr>
          <p:nvPr>
            <p:ph idx="1"/>
          </p:nvPr>
        </p:nvSpPr>
        <p:spPr>
          <a:xfrm>
            <a:off x="457205" y="1479254"/>
            <a:ext cx="8136467" cy="5121275"/>
          </a:xfrm>
        </p:spPr>
        <p:txBody>
          <a:bodyPr>
            <a:normAutofit fontScale="85000" lnSpcReduction="20000"/>
          </a:bodyPr>
          <a:lstStyle/>
          <a:p>
            <a:r>
              <a:rPr lang="en-US" dirty="0"/>
              <a:t>Value Set Extensions for </a:t>
            </a:r>
            <a:r>
              <a:rPr lang="en-US" dirty="0" err="1"/>
              <a:t>x_ActRelationshipDocument</a:t>
            </a:r>
            <a:endParaRPr lang="en-US" dirty="0"/>
          </a:p>
          <a:p>
            <a:pPr lvl="1"/>
            <a:r>
              <a:rPr lang="en-US" dirty="0" smtClean="0"/>
              <a:t>COMP </a:t>
            </a:r>
            <a:r>
              <a:rPr lang="en-US" dirty="0"/>
              <a:t>[component] - The target </a:t>
            </a:r>
            <a:r>
              <a:rPr lang="en-US" dirty="0" smtClean="0"/>
              <a:t>act (related document) </a:t>
            </a:r>
            <a:r>
              <a:rPr lang="en-US" dirty="0"/>
              <a:t>is a component of the source </a:t>
            </a:r>
            <a:r>
              <a:rPr lang="en-US" dirty="0" smtClean="0"/>
              <a:t>act (current document), </a:t>
            </a:r>
            <a:r>
              <a:rPr lang="en-US" dirty="0"/>
              <a:t>with no semantics regarding composition or </a:t>
            </a:r>
            <a:r>
              <a:rPr lang="en-US" dirty="0" smtClean="0"/>
              <a:t>aggregation implied</a:t>
            </a:r>
          </a:p>
          <a:p>
            <a:pPr lvl="1"/>
            <a:r>
              <a:rPr lang="en-US" dirty="0" smtClean="0"/>
              <a:t>PART [has part] - The source Act is a composite of the target Acts. The target Acts do not have an existence independent of the source Act.</a:t>
            </a:r>
          </a:p>
          <a:p>
            <a:pPr lvl="2"/>
            <a:r>
              <a:rPr lang="en-US" b="1" i="1" dirty="0" smtClean="0"/>
              <a:t>Usage Note: </a:t>
            </a:r>
            <a:r>
              <a:rPr lang="en-US" dirty="0" smtClean="0"/>
              <a:t>In UML 1.1, this is a "composition" defined as:</a:t>
            </a:r>
          </a:p>
          <a:p>
            <a:pPr marL="914400" lvl="2" indent="0">
              <a:buNone/>
            </a:pPr>
            <a:r>
              <a:rPr lang="en-US" i="1" dirty="0" smtClean="0"/>
              <a:t>"A form of aggregation with strong ownership and coincident lifetime as part of the whole. Parts with non-fixed multiplicity may be created after the composite itself, but once created they live and die with it (i.e., they share lifetimes). Such parts can also be explicitly removed before the death of the composite. Composition may be recursive.”</a:t>
            </a:r>
          </a:p>
          <a:p>
            <a:pPr lvl="1"/>
            <a:r>
              <a:rPr lang="en-US" dirty="0" smtClean="0"/>
              <a:t>XCRPT </a:t>
            </a:r>
            <a:r>
              <a:rPr lang="en-US" dirty="0"/>
              <a:t>[excerpts] The source is an excerpt from the </a:t>
            </a:r>
            <a:r>
              <a:rPr lang="en-US" dirty="0" smtClean="0"/>
              <a:t>target</a:t>
            </a:r>
          </a:p>
        </p:txBody>
      </p:sp>
      <p:sp>
        <p:nvSpPr>
          <p:cNvPr id="4" name="Slide Number Placeholder 3"/>
          <p:cNvSpPr>
            <a:spLocks noGrp="1"/>
          </p:cNvSpPr>
          <p:nvPr>
            <p:ph type="sldNum" sz="quarter" idx="12"/>
          </p:nvPr>
        </p:nvSpPr>
        <p:spPr/>
        <p:txBody>
          <a:bodyPr/>
          <a:lstStyle/>
          <a:p>
            <a:fld id="{0D942ED2-5804-4B47-B474-A096C88DC8AF}" type="slidenum">
              <a:rPr lang="en-US" smtClean="0"/>
              <a:pPr/>
              <a:t>12</a:t>
            </a:fld>
            <a:endParaRPr lang="en-US" dirty="0"/>
          </a:p>
        </p:txBody>
      </p:sp>
    </p:spTree>
    <p:extLst>
      <p:ext uri="{BB962C8B-B14F-4D97-AF65-F5344CB8AC3E}">
        <p14:creationId xmlns:p14="http://schemas.microsoft.com/office/powerpoint/2010/main" val="4556684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Header and Entry Proposal (</a:t>
            </a:r>
            <a:r>
              <a:rPr lang="en-US" dirty="0" err="1" smtClean="0"/>
              <a:t>cont</a:t>
            </a:r>
            <a:r>
              <a:rPr lang="en-US" dirty="0" smtClean="0"/>
              <a:t>)</a:t>
            </a:r>
            <a:endParaRPr lang="en-US" dirty="0"/>
          </a:p>
        </p:txBody>
      </p:sp>
      <p:sp>
        <p:nvSpPr>
          <p:cNvPr id="3" name="Content Placeholder 2"/>
          <p:cNvSpPr>
            <a:spLocks noGrp="1"/>
          </p:cNvSpPr>
          <p:nvPr>
            <p:ph idx="1"/>
          </p:nvPr>
        </p:nvSpPr>
        <p:spPr>
          <a:xfrm>
            <a:off x="381000" y="1374843"/>
            <a:ext cx="8229600" cy="4656306"/>
          </a:xfrm>
        </p:spPr>
        <p:txBody>
          <a:bodyPr>
            <a:normAutofit/>
          </a:bodyPr>
          <a:lstStyle/>
          <a:p>
            <a:r>
              <a:rPr lang="en-US" dirty="0" smtClean="0"/>
              <a:t>Participant: new codes for </a:t>
            </a:r>
          </a:p>
          <a:p>
            <a:pPr lvl="1"/>
            <a:r>
              <a:rPr lang="en-US" dirty="0" err="1" smtClean="0"/>
              <a:t>ParticipationType</a:t>
            </a:r>
            <a:endParaRPr lang="en-US" dirty="0"/>
          </a:p>
          <a:p>
            <a:pPr lvl="2"/>
            <a:r>
              <a:rPr lang="en-US" dirty="0" smtClean="0"/>
              <a:t>"Assembler or Assembly Software”</a:t>
            </a:r>
          </a:p>
          <a:p>
            <a:pPr lvl="1"/>
            <a:r>
              <a:rPr lang="en-US" dirty="0" err="1" smtClean="0"/>
              <a:t>ParticipationFunction</a:t>
            </a:r>
            <a:endParaRPr lang="en-US" dirty="0" smtClean="0"/>
          </a:p>
          <a:p>
            <a:pPr lvl="2"/>
            <a:r>
              <a:rPr lang="en-US" dirty="0" smtClean="0"/>
              <a:t>“Reviewer” – intended to add more detail to </a:t>
            </a:r>
            <a:r>
              <a:rPr lang="en-US" dirty="0" err="1" smtClean="0"/>
              <a:t>ParticipationType</a:t>
            </a:r>
            <a:r>
              <a:rPr lang="en-US" dirty="0" smtClean="0"/>
              <a:t> “verifier”</a:t>
            </a:r>
          </a:p>
        </p:txBody>
      </p:sp>
    </p:spTree>
    <p:extLst>
      <p:ext uri="{BB962C8B-B14F-4D97-AF65-F5344CB8AC3E}">
        <p14:creationId xmlns:p14="http://schemas.microsoft.com/office/powerpoint/2010/main" val="39355771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Data Provenance Tiger </a:t>
            </a:r>
            <a:r>
              <a:rPr lang="en-US" dirty="0" smtClean="0"/>
              <a:t>Team</a:t>
            </a:r>
            <a:br>
              <a:rPr lang="en-US" dirty="0" smtClean="0"/>
            </a:br>
            <a:r>
              <a:rPr lang="en-US" dirty="0" smtClean="0"/>
              <a:t>Next Steps</a:t>
            </a:r>
            <a:endParaRPr lang="en-US" dirty="0"/>
          </a:p>
        </p:txBody>
      </p:sp>
      <p:sp>
        <p:nvSpPr>
          <p:cNvPr id="3" name="Content Placeholder 2"/>
          <p:cNvSpPr>
            <a:spLocks noGrp="1"/>
          </p:cNvSpPr>
          <p:nvPr>
            <p:ph idx="1"/>
          </p:nvPr>
        </p:nvSpPr>
        <p:spPr/>
        <p:txBody>
          <a:bodyPr>
            <a:normAutofit/>
          </a:bodyPr>
          <a:lstStyle/>
          <a:p>
            <a:r>
              <a:rPr lang="en-US" sz="2800" dirty="0" smtClean="0"/>
              <a:t>Monitor wiki for updated draft based on todays work</a:t>
            </a:r>
          </a:p>
          <a:p>
            <a:pPr lvl="1"/>
            <a:r>
              <a:rPr lang="en-US" sz="2400" dirty="0" smtClean="0"/>
              <a:t>Please use the comment capture form on the wiki</a:t>
            </a:r>
          </a:p>
          <a:p>
            <a:r>
              <a:rPr lang="en-US" sz="2800" dirty="0" smtClean="0"/>
              <a:t>Requests for community </a:t>
            </a:r>
            <a:r>
              <a:rPr lang="en-US" sz="2800" dirty="0" smtClean="0"/>
              <a:t>input</a:t>
            </a:r>
            <a:endParaRPr lang="en-US" sz="2400" dirty="0" smtClean="0"/>
          </a:p>
          <a:p>
            <a:pPr lvl="1"/>
            <a:r>
              <a:rPr lang="en-US" sz="2400" dirty="0"/>
              <a:t>S</a:t>
            </a:r>
            <a:r>
              <a:rPr lang="en-US" sz="2400" dirty="0" smtClean="0"/>
              <a:t>ubmit any potential requirement not previously discussed or included in draft IG for discussion on next meeting on the wiki Requirements page</a:t>
            </a:r>
          </a:p>
          <a:p>
            <a:pPr lvl="1"/>
            <a:r>
              <a:rPr lang="en-US" sz="2400" dirty="0" smtClean="0"/>
              <a:t>Identify any other candidate source IGs for review</a:t>
            </a:r>
            <a:endParaRPr lang="en-US" sz="2800" dirty="0" smtClean="0"/>
          </a:p>
          <a:p>
            <a:r>
              <a:rPr lang="en-US" sz="2800" dirty="0" smtClean="0"/>
              <a:t>Next Meeting – Monday, June 1 @ 3:00PM ET</a:t>
            </a:r>
          </a:p>
        </p:txBody>
      </p:sp>
      <p:sp>
        <p:nvSpPr>
          <p:cNvPr id="4" name="Slide Number Placeholder 3"/>
          <p:cNvSpPr>
            <a:spLocks noGrp="1"/>
          </p:cNvSpPr>
          <p:nvPr>
            <p:ph type="sldNum" sz="quarter" idx="12"/>
          </p:nvPr>
        </p:nvSpPr>
        <p:spPr/>
        <p:txBody>
          <a:bodyPr/>
          <a:lstStyle/>
          <a:p>
            <a:fld id="{0D942ED2-5804-4B47-B474-A096C88DC8AF}" type="slidenum">
              <a:rPr lang="en-US" smtClean="0"/>
              <a:pPr/>
              <a:t>14</a:t>
            </a:fld>
            <a:endParaRPr lang="en-US" dirty="0"/>
          </a:p>
        </p:txBody>
      </p:sp>
    </p:spTree>
    <p:extLst>
      <p:ext uri="{BB962C8B-B14F-4D97-AF65-F5344CB8AC3E}">
        <p14:creationId xmlns:p14="http://schemas.microsoft.com/office/powerpoint/2010/main" val="6596114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Questions?</a:t>
            </a:r>
            <a:endParaRPr lang="en-US" dirty="0"/>
          </a:p>
        </p:txBody>
      </p:sp>
      <p:sp>
        <p:nvSpPr>
          <p:cNvPr id="4" name="Slide Number Placeholder 3"/>
          <p:cNvSpPr>
            <a:spLocks noGrp="1"/>
          </p:cNvSpPr>
          <p:nvPr>
            <p:ph type="sldNum" sz="quarter" idx="12"/>
          </p:nvPr>
        </p:nvSpPr>
        <p:spPr/>
        <p:txBody>
          <a:bodyPr/>
          <a:lstStyle/>
          <a:p>
            <a:fld id="{0D942ED2-5804-4B47-B474-A096C88DC8AF}" type="slidenum">
              <a:rPr lang="en-US" smtClean="0"/>
              <a:pPr/>
              <a:t>15</a:t>
            </a:fld>
            <a:endParaRPr lang="en-US" dirty="0"/>
          </a:p>
        </p:txBody>
      </p:sp>
    </p:spTree>
    <p:extLst>
      <p:ext uri="{BB962C8B-B14F-4D97-AF65-F5344CB8AC3E}">
        <p14:creationId xmlns:p14="http://schemas.microsoft.com/office/powerpoint/2010/main" val="318619502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1" name="Picture 2" descr="ONC_PPT_F_coverpg.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175" y="0"/>
            <a:ext cx="914241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itle 8"/>
          <p:cNvSpPr>
            <a:spLocks noGrp="1"/>
          </p:cNvSpPr>
          <p:nvPr>
            <p:ph type="ctrTitle"/>
          </p:nvPr>
        </p:nvSpPr>
        <p:spPr>
          <a:xfrm>
            <a:off x="302572" y="2286001"/>
            <a:ext cx="8382000" cy="635000"/>
          </a:xfrm>
        </p:spPr>
        <p:txBody>
          <a:bodyPr rtlCol="0" anchor="t">
            <a:noAutofit/>
          </a:bodyPr>
          <a:lstStyle/>
          <a:p>
            <a:pPr algn="ctr" eaLnBrk="1" fontAlgn="auto" hangingPunct="1">
              <a:lnSpc>
                <a:spcPct val="70000"/>
              </a:lnSpc>
              <a:spcAft>
                <a:spcPts val="0"/>
              </a:spcAft>
              <a:defRPr/>
            </a:pPr>
            <a:r>
              <a:rPr lang="en-US" sz="3600" dirty="0" smtClean="0">
                <a:solidFill>
                  <a:schemeClr val="tx2">
                    <a:lumMod val="75000"/>
                  </a:schemeClr>
                </a:solidFill>
                <a:ea typeface="+mj-ea"/>
                <a:cs typeface="+mj-cs"/>
              </a:rPr>
              <a:t>Data Provenance Tiger Team</a:t>
            </a:r>
            <a:br>
              <a:rPr lang="en-US" sz="3600" dirty="0" smtClean="0">
                <a:solidFill>
                  <a:schemeClr val="tx2">
                    <a:lumMod val="75000"/>
                  </a:schemeClr>
                </a:solidFill>
                <a:ea typeface="+mj-ea"/>
                <a:cs typeface="+mj-cs"/>
              </a:rPr>
            </a:br>
            <a:r>
              <a:rPr lang="en-US" sz="3600" dirty="0" smtClean="0">
                <a:solidFill>
                  <a:schemeClr val="tx2">
                    <a:lumMod val="75000"/>
                  </a:schemeClr>
                </a:solidFill>
                <a:cs typeface="+mj-cs"/>
              </a:rPr>
              <a:t>Background Slides</a:t>
            </a:r>
            <a:endParaRPr lang="en-US" sz="3600" dirty="0">
              <a:solidFill>
                <a:schemeClr val="tx2">
                  <a:lumMod val="75000"/>
                </a:schemeClr>
              </a:solidFill>
              <a:ea typeface="+mj-ea"/>
              <a:cs typeface="+mj-cs"/>
            </a:endParaRPr>
          </a:p>
        </p:txBody>
      </p:sp>
      <p:sp>
        <p:nvSpPr>
          <p:cNvPr id="13" name="Subtitle 6"/>
          <p:cNvSpPr txBox="1">
            <a:spLocks/>
          </p:cNvSpPr>
          <p:nvPr/>
        </p:nvSpPr>
        <p:spPr>
          <a:xfrm>
            <a:off x="577018" y="3705225"/>
            <a:ext cx="7240588" cy="381000"/>
          </a:xfrm>
          <a:prstGeom prst="rect">
            <a:avLst/>
          </a:prstGeom>
        </p:spPr>
        <p:txBody>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r>
              <a:rPr lang="en-US" sz="2800" dirty="0"/>
              <a:t>The following slides are included as references and for quick access when/if needed</a:t>
            </a:r>
          </a:p>
        </p:txBody>
      </p:sp>
    </p:spTree>
    <p:extLst>
      <p:ext uri="{BB962C8B-B14F-4D97-AF65-F5344CB8AC3E}">
        <p14:creationId xmlns:p14="http://schemas.microsoft.com/office/powerpoint/2010/main" val="93166486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90501" y="228269"/>
            <a:ext cx="5956299" cy="714017"/>
          </a:xfrm>
        </p:spPr>
        <p:txBody>
          <a:bodyPr/>
          <a:lstStyle/>
          <a:p>
            <a:r>
              <a:rPr lang="en-US" dirty="0" smtClean="0"/>
              <a:t>Agenda</a:t>
            </a:r>
            <a:endParaRPr lang="en-US" dirty="0"/>
          </a:p>
        </p:txBody>
      </p:sp>
      <p:sp>
        <p:nvSpPr>
          <p:cNvPr id="8" name="Slide Number Placeholder 7"/>
          <p:cNvSpPr>
            <a:spLocks noGrp="1"/>
          </p:cNvSpPr>
          <p:nvPr>
            <p:ph type="sldNum" sz="quarter" idx="12"/>
          </p:nvPr>
        </p:nvSpPr>
        <p:spPr/>
        <p:txBody>
          <a:bodyPr/>
          <a:lstStyle/>
          <a:p>
            <a:fld id="{0D942ED2-5804-4B47-B474-A096C88DC8AF}" type="slidenum">
              <a:rPr lang="en-US" smtClean="0"/>
              <a:pPr/>
              <a:t>2</a:t>
            </a:fld>
            <a:endParaRPr lang="en-US" dirty="0"/>
          </a:p>
        </p:txBody>
      </p:sp>
      <p:graphicFrame>
        <p:nvGraphicFramePr>
          <p:cNvPr id="7" name="Content Placeholder 3"/>
          <p:cNvGraphicFramePr>
            <a:graphicFrameLocks/>
          </p:cNvGraphicFramePr>
          <p:nvPr>
            <p:extLst>
              <p:ext uri="{D42A27DB-BD31-4B8C-83A1-F6EECF244321}">
                <p14:modId xmlns:p14="http://schemas.microsoft.com/office/powerpoint/2010/main" val="3823481243"/>
              </p:ext>
            </p:extLst>
          </p:nvPr>
        </p:nvGraphicFramePr>
        <p:xfrm>
          <a:off x="314325" y="1828800"/>
          <a:ext cx="8353425" cy="2651760"/>
        </p:xfrm>
        <a:graphic>
          <a:graphicData uri="http://schemas.openxmlformats.org/drawingml/2006/table">
            <a:tbl>
              <a:tblPr firstRow="1" bandRow="1">
                <a:tableStyleId>{5C22544A-7EE6-4342-B048-85BDC9FD1C3A}</a:tableStyleId>
              </a:tblPr>
              <a:tblGrid>
                <a:gridCol w="5732743"/>
                <a:gridCol w="2620682"/>
              </a:tblGrid>
              <a:tr h="438150">
                <a:tc>
                  <a:txBody>
                    <a:bodyPr/>
                    <a:lstStyle/>
                    <a:p>
                      <a:r>
                        <a:rPr lang="en-US" sz="2400" dirty="0" smtClean="0">
                          <a:solidFill>
                            <a:schemeClr val="tx1">
                              <a:lumMod val="75000"/>
                              <a:lumOff val="25000"/>
                            </a:schemeClr>
                          </a:solidFill>
                          <a:latin typeface="+mn-lt"/>
                        </a:rPr>
                        <a:t>Topic</a:t>
                      </a:r>
                      <a:r>
                        <a:rPr lang="en-US" sz="2400" baseline="0" dirty="0" smtClean="0">
                          <a:solidFill>
                            <a:schemeClr val="tx1">
                              <a:lumMod val="75000"/>
                              <a:lumOff val="25000"/>
                            </a:schemeClr>
                          </a:solidFill>
                          <a:latin typeface="+mn-lt"/>
                        </a:rPr>
                        <a:t> </a:t>
                      </a:r>
                      <a:endParaRPr lang="en-US" sz="2400" dirty="0">
                        <a:solidFill>
                          <a:schemeClr val="tx1">
                            <a:lumMod val="75000"/>
                            <a:lumOff val="25000"/>
                          </a:schemeClr>
                        </a:solidFill>
                        <a:latin typeface="+mn-lt"/>
                      </a:endParaRPr>
                    </a:p>
                  </a:txBody>
                  <a:tcPr/>
                </a:tc>
                <a:tc>
                  <a:txBody>
                    <a:bodyPr/>
                    <a:lstStyle/>
                    <a:p>
                      <a:r>
                        <a:rPr lang="en-US" dirty="0" smtClean="0">
                          <a:solidFill>
                            <a:schemeClr val="tx1">
                              <a:lumMod val="75000"/>
                              <a:lumOff val="25000"/>
                            </a:schemeClr>
                          </a:solidFill>
                          <a:latin typeface="Trebuchet MS" pitchFamily="34" charset="0"/>
                        </a:rPr>
                        <a:t>Time Allotted</a:t>
                      </a:r>
                      <a:r>
                        <a:rPr lang="en-US" baseline="0" dirty="0" smtClean="0">
                          <a:solidFill>
                            <a:schemeClr val="tx1">
                              <a:lumMod val="75000"/>
                              <a:lumOff val="25000"/>
                            </a:schemeClr>
                          </a:solidFill>
                          <a:latin typeface="Trebuchet MS" pitchFamily="34" charset="0"/>
                        </a:rPr>
                        <a:t> </a:t>
                      </a:r>
                      <a:endParaRPr lang="en-US" dirty="0">
                        <a:solidFill>
                          <a:schemeClr val="tx1">
                            <a:lumMod val="75000"/>
                            <a:lumOff val="25000"/>
                          </a:schemeClr>
                        </a:solidFill>
                        <a:latin typeface="Trebuchet MS" pitchFamily="34" charset="0"/>
                      </a:endParaRPr>
                    </a:p>
                  </a:txBody>
                  <a:tcPr/>
                </a:tc>
              </a:tr>
              <a:tr h="438150">
                <a:tc>
                  <a:txBody>
                    <a:bodyPr/>
                    <a:lstStyle/>
                    <a:p>
                      <a:pPr algn="l"/>
                      <a:r>
                        <a:rPr lang="en-US" sz="2400" dirty="0" smtClean="0">
                          <a:solidFill>
                            <a:schemeClr val="tx1">
                              <a:lumMod val="75000"/>
                              <a:lumOff val="25000"/>
                            </a:schemeClr>
                          </a:solidFill>
                          <a:latin typeface="+mn-lt"/>
                        </a:rPr>
                        <a:t>General Announcements</a:t>
                      </a:r>
                    </a:p>
                  </a:txBody>
                  <a:tcPr anchor="ctr"/>
                </a:tc>
                <a:tc>
                  <a:txBody>
                    <a:bodyPr/>
                    <a:lstStyle/>
                    <a:p>
                      <a:pPr algn="l"/>
                      <a:r>
                        <a:rPr lang="en-US" sz="2400" dirty="0" smtClean="0">
                          <a:solidFill>
                            <a:schemeClr val="tx1">
                              <a:lumMod val="75000"/>
                              <a:lumOff val="25000"/>
                            </a:schemeClr>
                          </a:solidFill>
                          <a:latin typeface="+mn-lt"/>
                        </a:rPr>
                        <a:t>1 minute</a:t>
                      </a:r>
                      <a:endParaRPr lang="en-US" sz="2400" b="0" dirty="0">
                        <a:solidFill>
                          <a:schemeClr val="tx1">
                            <a:lumMod val="75000"/>
                            <a:lumOff val="25000"/>
                          </a:schemeClr>
                        </a:solidFill>
                        <a:latin typeface="+mn-lt"/>
                      </a:endParaRPr>
                    </a:p>
                  </a:txBody>
                  <a:tcPr anchor="ctr"/>
                </a:tc>
              </a:tr>
              <a:tr h="438150">
                <a:tc>
                  <a:txBody>
                    <a:bodyPr/>
                    <a:lstStyle/>
                    <a:p>
                      <a:pPr algn="l"/>
                      <a:r>
                        <a:rPr lang="en-US" sz="2400" kern="1200" baseline="0" dirty="0" smtClean="0">
                          <a:solidFill>
                            <a:schemeClr val="tx1">
                              <a:lumMod val="75000"/>
                              <a:lumOff val="25000"/>
                            </a:schemeClr>
                          </a:solidFill>
                          <a:latin typeface="+mn-lt"/>
                          <a:ea typeface="+mn-ea"/>
                          <a:cs typeface="+mn-cs"/>
                        </a:rPr>
                        <a:t>HL7 Project Scope Statement Update, Timeline</a:t>
                      </a:r>
                    </a:p>
                  </a:txBody>
                  <a:tcPr anchor="ctr"/>
                </a:tc>
                <a:tc>
                  <a:txBody>
                    <a:bodyPr/>
                    <a:lstStyle/>
                    <a:p>
                      <a:pPr algn="l"/>
                      <a:r>
                        <a:rPr lang="en-US" sz="2400" b="0" baseline="0" dirty="0" smtClean="0">
                          <a:solidFill>
                            <a:schemeClr val="tx1">
                              <a:lumMod val="75000"/>
                              <a:lumOff val="25000"/>
                            </a:schemeClr>
                          </a:solidFill>
                          <a:latin typeface="+mn-lt"/>
                        </a:rPr>
                        <a:t>1 minutes</a:t>
                      </a:r>
                      <a:endParaRPr lang="en-US" sz="2400" b="0" dirty="0">
                        <a:solidFill>
                          <a:schemeClr val="tx1">
                            <a:lumMod val="75000"/>
                            <a:lumOff val="25000"/>
                          </a:schemeClr>
                        </a:solidFill>
                        <a:latin typeface="+mn-lt"/>
                      </a:endParaRPr>
                    </a:p>
                  </a:txBody>
                  <a:tcPr anchor="ctr"/>
                </a:tc>
              </a:tr>
              <a:tr h="43815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400" kern="1200" baseline="0" dirty="0" smtClean="0">
                          <a:solidFill>
                            <a:schemeClr val="tx1">
                              <a:lumMod val="75000"/>
                              <a:lumOff val="25000"/>
                            </a:schemeClr>
                          </a:solidFill>
                          <a:latin typeface="+mn-lt"/>
                          <a:ea typeface="+mn-ea"/>
                          <a:cs typeface="+mn-cs"/>
                        </a:rPr>
                        <a:t>Task Activity</a:t>
                      </a:r>
                    </a:p>
                  </a:txBody>
                  <a:tcPr anchor="ctr"/>
                </a:tc>
                <a:tc>
                  <a:txBody>
                    <a:bodyPr/>
                    <a:lstStyle/>
                    <a:p>
                      <a:pPr algn="l"/>
                      <a:r>
                        <a:rPr lang="en-US" sz="2400" b="0" dirty="0" smtClean="0">
                          <a:solidFill>
                            <a:schemeClr val="tx1">
                              <a:lumMod val="75000"/>
                              <a:lumOff val="25000"/>
                            </a:schemeClr>
                          </a:solidFill>
                          <a:latin typeface="+mn-lt"/>
                        </a:rPr>
                        <a:t>50 minutes</a:t>
                      </a:r>
                      <a:endParaRPr lang="en-US" sz="2400" b="0" dirty="0">
                        <a:solidFill>
                          <a:schemeClr val="tx1">
                            <a:lumMod val="75000"/>
                            <a:lumOff val="25000"/>
                          </a:schemeClr>
                        </a:solidFill>
                        <a:latin typeface="+mn-lt"/>
                      </a:endParaRPr>
                    </a:p>
                  </a:txBody>
                  <a:tcPr anchor="ctr"/>
                </a:tc>
              </a:tr>
              <a:tr h="43815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400" dirty="0" smtClean="0">
                          <a:solidFill>
                            <a:schemeClr val="tx1">
                              <a:lumMod val="75000"/>
                              <a:lumOff val="25000"/>
                            </a:schemeClr>
                          </a:solidFill>
                          <a:latin typeface="+mn-lt"/>
                        </a:rPr>
                        <a:t>Next</a:t>
                      </a:r>
                      <a:r>
                        <a:rPr lang="en-US" sz="2400" baseline="0" dirty="0" smtClean="0">
                          <a:solidFill>
                            <a:schemeClr val="tx1">
                              <a:lumMod val="75000"/>
                              <a:lumOff val="25000"/>
                            </a:schemeClr>
                          </a:solidFill>
                          <a:latin typeface="+mn-lt"/>
                        </a:rPr>
                        <a:t> Steps/Wrap Up</a:t>
                      </a:r>
                      <a:endParaRPr lang="en-US" sz="2400" dirty="0" smtClean="0">
                        <a:solidFill>
                          <a:schemeClr val="tx1">
                            <a:lumMod val="75000"/>
                            <a:lumOff val="25000"/>
                          </a:schemeClr>
                        </a:solidFill>
                        <a:latin typeface="+mn-lt"/>
                      </a:endParaRPr>
                    </a:p>
                  </a:txBody>
                  <a:tcPr anchor="ctr"/>
                </a:tc>
                <a:tc>
                  <a:txBody>
                    <a:bodyPr/>
                    <a:lstStyle/>
                    <a:p>
                      <a:pPr algn="l"/>
                      <a:r>
                        <a:rPr lang="en-US" sz="2400" b="0" dirty="0" smtClean="0">
                          <a:solidFill>
                            <a:schemeClr val="tx1">
                              <a:lumMod val="75000"/>
                              <a:lumOff val="25000"/>
                            </a:schemeClr>
                          </a:solidFill>
                          <a:latin typeface="+mn-lt"/>
                        </a:rPr>
                        <a:t>5 minutes</a:t>
                      </a:r>
                      <a:endParaRPr lang="en-US" sz="2400" b="0" dirty="0">
                        <a:solidFill>
                          <a:schemeClr val="tx1">
                            <a:lumMod val="75000"/>
                            <a:lumOff val="25000"/>
                          </a:schemeClr>
                        </a:solidFill>
                        <a:latin typeface="+mn-lt"/>
                      </a:endParaRPr>
                    </a:p>
                  </a:txBody>
                  <a:tcPr anchor="ctr"/>
                </a:tc>
              </a:tr>
            </a:tbl>
          </a:graphicData>
        </a:graphic>
      </p:graphicFrame>
    </p:spTree>
    <p:extLst>
      <p:ext uri="{BB962C8B-B14F-4D97-AF65-F5344CB8AC3E}">
        <p14:creationId xmlns:p14="http://schemas.microsoft.com/office/powerpoint/2010/main" val="15495086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6296" y="69503"/>
            <a:ext cx="8229600" cy="936625"/>
          </a:xfrm>
        </p:spPr>
        <p:txBody>
          <a:bodyPr/>
          <a:lstStyle/>
          <a:p>
            <a:r>
              <a:rPr lang="en-US" dirty="0" smtClean="0"/>
              <a:t>Meeting Etiquette </a:t>
            </a:r>
            <a:endParaRPr lang="en-US" dirty="0"/>
          </a:p>
        </p:txBody>
      </p:sp>
      <p:sp>
        <p:nvSpPr>
          <p:cNvPr id="26" name="Content Placeholder 25"/>
          <p:cNvSpPr>
            <a:spLocks noGrp="1"/>
          </p:cNvSpPr>
          <p:nvPr>
            <p:ph idx="1"/>
          </p:nvPr>
        </p:nvSpPr>
        <p:spPr>
          <a:xfrm>
            <a:off x="88901" y="1181099"/>
            <a:ext cx="5524499" cy="5676901"/>
          </a:xfrm>
        </p:spPr>
        <p:txBody>
          <a:bodyPr>
            <a:noAutofit/>
          </a:bodyPr>
          <a:lstStyle/>
          <a:p>
            <a:r>
              <a:rPr lang="en-US" sz="2400" dirty="0" smtClean="0"/>
              <a:t>Please</a:t>
            </a:r>
            <a:r>
              <a:rPr lang="en-US" sz="2400" b="1" dirty="0" smtClean="0"/>
              <a:t> mute your phone </a:t>
            </a:r>
            <a:r>
              <a:rPr lang="en-US" sz="2400" dirty="0" smtClean="0"/>
              <a:t>when you are not speaking to prevent background noise</a:t>
            </a:r>
            <a:r>
              <a:rPr lang="en-US" sz="2400" b="1" dirty="0" smtClean="0"/>
              <a:t>.</a:t>
            </a:r>
          </a:p>
          <a:p>
            <a:pPr lvl="1"/>
            <a:r>
              <a:rPr lang="en-US" sz="2400" dirty="0" smtClean="0"/>
              <a:t>All meetings are recorded.</a:t>
            </a:r>
          </a:p>
          <a:p>
            <a:r>
              <a:rPr lang="en-US" sz="2400" dirty="0" smtClean="0"/>
              <a:t>Please </a:t>
            </a:r>
            <a:r>
              <a:rPr lang="en-US" sz="2400" b="1" dirty="0" smtClean="0"/>
              <a:t>do not put your phone on hold</a:t>
            </a:r>
            <a:r>
              <a:rPr lang="en-US" sz="2400" dirty="0" smtClean="0"/>
              <a:t>.  </a:t>
            </a:r>
          </a:p>
          <a:p>
            <a:pPr lvl="1"/>
            <a:r>
              <a:rPr lang="en-US" sz="2400" dirty="0" smtClean="0"/>
              <a:t>Hang up and dial back in to prevent hold music.</a:t>
            </a:r>
          </a:p>
          <a:p>
            <a:r>
              <a:rPr lang="en-US" sz="2400" dirty="0" smtClean="0"/>
              <a:t>Use the “Chat” feature to ask questions or share comments.</a:t>
            </a:r>
          </a:p>
          <a:p>
            <a:pPr lvl="1"/>
            <a:r>
              <a:rPr lang="en-US" sz="2400" dirty="0" smtClean="0"/>
              <a:t>Send chats to “All Participants” so they can be addressed publicly in the chat, or discussed in the meeting (as appropriate). </a:t>
            </a:r>
            <a:endParaRPr lang="en-US" sz="2400" dirty="0"/>
          </a:p>
        </p:txBody>
      </p:sp>
      <p:sp>
        <p:nvSpPr>
          <p:cNvPr id="24" name="Slide Number Placeholder 23"/>
          <p:cNvSpPr>
            <a:spLocks noGrp="1"/>
          </p:cNvSpPr>
          <p:nvPr>
            <p:ph type="sldNum" sz="quarter" idx="12"/>
          </p:nvPr>
        </p:nvSpPr>
        <p:spPr/>
        <p:txBody>
          <a:bodyPr/>
          <a:lstStyle/>
          <a:p>
            <a:fld id="{0D942ED2-5804-4B47-B474-A096C88DC8AF}" type="slidenum">
              <a:rPr lang="en-US" smtClean="0"/>
              <a:pPr/>
              <a:t>3</a:t>
            </a:fld>
            <a:endParaRPr lang="en-US" dirty="0"/>
          </a:p>
        </p:txBody>
      </p:sp>
      <p:sp>
        <p:nvSpPr>
          <p:cNvPr id="8" name="Oval 7"/>
          <p:cNvSpPr/>
          <p:nvPr/>
        </p:nvSpPr>
        <p:spPr bwMode="auto">
          <a:xfrm>
            <a:off x="6503674" y="4369293"/>
            <a:ext cx="1812742" cy="198990"/>
          </a:xfrm>
          <a:prstGeom prst="ellipse">
            <a:avLst/>
          </a:prstGeom>
          <a:no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rgbClr val="0F5494"/>
              </a:solidFill>
              <a:effectLst/>
              <a:latin typeface="Verdana" charset="0"/>
            </a:endParaRPr>
          </a:p>
        </p:txBody>
      </p:sp>
      <p:sp>
        <p:nvSpPr>
          <p:cNvPr id="11" name="Rounded Rectangular Callout 10"/>
          <p:cNvSpPr/>
          <p:nvPr/>
        </p:nvSpPr>
        <p:spPr bwMode="auto">
          <a:xfrm>
            <a:off x="611560" y="3356992"/>
            <a:ext cx="2448272" cy="1211291"/>
          </a:xfrm>
          <a:prstGeom prst="wedgeRoundRectCallout">
            <a:avLst/>
          </a:prstGeom>
          <a:no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rgbClr val="0F5494"/>
              </a:solidFill>
              <a:effectLst/>
              <a:latin typeface="Verdana" charset="0"/>
            </a:endParaRPr>
          </a:p>
        </p:txBody>
      </p:sp>
      <p:sp>
        <p:nvSpPr>
          <p:cNvPr id="12" name="Rounded Rectangular Callout 11"/>
          <p:cNvSpPr/>
          <p:nvPr/>
        </p:nvSpPr>
        <p:spPr bwMode="auto">
          <a:xfrm>
            <a:off x="1619672" y="3356992"/>
            <a:ext cx="881428" cy="494929"/>
          </a:xfrm>
          <a:prstGeom prst="wedgeRoundRectCallout">
            <a:avLst>
              <a:gd name="adj1" fmla="val 174128"/>
              <a:gd name="adj2" fmla="val 65685"/>
              <a:gd name="adj3" fmla="val 16667"/>
            </a:avLst>
          </a:prstGeom>
          <a:no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rgbClr val="0F5494"/>
              </a:solidFill>
              <a:effectLst/>
              <a:latin typeface="Verdana" charset="0"/>
            </a:endParaRPr>
          </a:p>
        </p:txBody>
      </p:sp>
      <p:sp>
        <p:nvSpPr>
          <p:cNvPr id="21" name="TextBox 20"/>
          <p:cNvSpPr txBox="1"/>
          <p:nvPr/>
        </p:nvSpPr>
        <p:spPr>
          <a:xfrm>
            <a:off x="5575300" y="5245830"/>
            <a:ext cx="3378200" cy="923330"/>
          </a:xfrm>
          <a:prstGeom prst="rect">
            <a:avLst/>
          </a:prstGeom>
          <a:solidFill>
            <a:schemeClr val="tx2">
              <a:lumMod val="20000"/>
              <a:lumOff val="80000"/>
            </a:schemeClr>
          </a:solidFill>
          <a:ln w="19050">
            <a:solidFill>
              <a:schemeClr val="tx2"/>
            </a:solidFill>
          </a:ln>
        </p:spPr>
        <p:txBody>
          <a:bodyPr wrap="square" rtlCol="0">
            <a:spAutoFit/>
          </a:bodyPr>
          <a:lstStyle/>
          <a:p>
            <a:pPr algn="ctr"/>
            <a:r>
              <a:rPr lang="en-US" b="1" dirty="0" smtClean="0">
                <a:solidFill>
                  <a:schemeClr val="tx2"/>
                </a:solidFill>
              </a:rPr>
              <a:t>Click on the “</a:t>
            </a:r>
            <a:r>
              <a:rPr lang="en-US" sz="1800" b="1" dirty="0" smtClean="0">
                <a:solidFill>
                  <a:schemeClr val="tx2"/>
                </a:solidFill>
              </a:rPr>
              <a:t>chat” bubble at the top of  the meeting window to send a chat.</a:t>
            </a:r>
          </a:p>
        </p:txBody>
      </p:sp>
      <p:sp>
        <p:nvSpPr>
          <p:cNvPr id="22" name="Rounded Rectangular Callout 21"/>
          <p:cNvSpPr/>
          <p:nvPr/>
        </p:nvSpPr>
        <p:spPr bwMode="auto">
          <a:xfrm>
            <a:off x="632900" y="2991460"/>
            <a:ext cx="2786972" cy="1377833"/>
          </a:xfrm>
          <a:prstGeom prst="wedgeRoundRectCallout">
            <a:avLst>
              <a:gd name="adj1" fmla="val 105881"/>
              <a:gd name="adj2" fmla="val -17596"/>
              <a:gd name="adj3" fmla="val 16667"/>
            </a:avLst>
          </a:prstGeom>
          <a:no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rgbClr val="0F5494"/>
              </a:solidFill>
              <a:effectLst/>
              <a:latin typeface="Verdana" charset="0"/>
            </a:endParaRPr>
          </a:p>
        </p:txBody>
      </p:sp>
      <p:grpSp>
        <p:nvGrpSpPr>
          <p:cNvPr id="23" name="Group 22"/>
          <p:cNvGrpSpPr/>
          <p:nvPr/>
        </p:nvGrpSpPr>
        <p:grpSpPr>
          <a:xfrm>
            <a:off x="5524500" y="4231640"/>
            <a:ext cx="3467100" cy="823690"/>
            <a:chOff x="4590716" y="2991460"/>
            <a:chExt cx="3678313" cy="1017188"/>
          </a:xfrm>
        </p:grpSpPr>
        <p:pic>
          <p:nvPicPr>
            <p:cNvPr id="10" name="Picture 9"/>
            <p:cNvPicPr>
              <a:picLocks noChangeAspect="1"/>
            </p:cNvPicPr>
            <p:nvPr/>
          </p:nvPicPr>
          <p:blipFill rotWithShape="1">
            <a:blip r:embed="rId3">
              <a:extLst>
                <a:ext uri="{28A0092B-C50C-407E-A947-70E740481C1C}">
                  <a14:useLocalDpi xmlns:a14="http://schemas.microsoft.com/office/drawing/2010/main" val="0"/>
                </a:ext>
              </a:extLst>
            </a:blip>
            <a:srcRect l="50000" r="9869"/>
            <a:stretch/>
          </p:blipFill>
          <p:spPr>
            <a:xfrm>
              <a:off x="4590716" y="2991460"/>
              <a:ext cx="3678313" cy="1017188"/>
            </a:xfrm>
            <a:prstGeom prst="rect">
              <a:avLst/>
            </a:prstGeom>
            <a:ln>
              <a:solidFill>
                <a:schemeClr val="bg2">
                  <a:lumMod val="50000"/>
                </a:schemeClr>
              </a:solidFill>
            </a:ln>
          </p:spPr>
        </p:pic>
        <p:sp>
          <p:nvSpPr>
            <p:cNvPr id="25" name="Oval 24"/>
            <p:cNvSpPr/>
            <p:nvPr/>
          </p:nvSpPr>
          <p:spPr bwMode="auto">
            <a:xfrm>
              <a:off x="5436096" y="2996952"/>
              <a:ext cx="648072" cy="400947"/>
            </a:xfrm>
            <a:prstGeom prst="ellipse">
              <a:avLst/>
            </a:prstGeom>
            <a:noFill/>
            <a:ln w="25400" cap="flat" cmpd="sng" algn="ctr">
              <a:solidFill>
                <a:schemeClr val="accent2"/>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rgbClr val="0F5494"/>
                </a:solidFill>
                <a:effectLst/>
                <a:latin typeface="Verdana" charset="0"/>
              </a:endParaRPr>
            </a:p>
          </p:txBody>
        </p:sp>
      </p:grpSp>
      <p:grpSp>
        <p:nvGrpSpPr>
          <p:cNvPr id="27" name="Group 32"/>
          <p:cNvGrpSpPr>
            <a:grpSpLocks noChangeAspect="1"/>
          </p:cNvGrpSpPr>
          <p:nvPr/>
        </p:nvGrpSpPr>
        <p:grpSpPr bwMode="auto">
          <a:xfrm>
            <a:off x="5765181" y="1308099"/>
            <a:ext cx="1005840" cy="1005840"/>
            <a:chOff x="7962267" y="1626091"/>
            <a:chExt cx="979319" cy="979319"/>
          </a:xfrm>
        </p:grpSpPr>
        <p:pic>
          <p:nvPicPr>
            <p:cNvPr id="28" name="Picture 2" descr="C:\Users\JB-Home\AppData\Local\Microsoft\Windows\Temporary Internet Files\Content.IE5\OWOCJOA7\MC900441433[1].png"/>
            <p:cNvPicPr>
              <a:picLocks noChangeAspect="1" noChangeArrowheads="1"/>
            </p:cNvPicPr>
            <p:nvPr/>
          </p:nvPicPr>
          <p:blipFill>
            <a:blip r:embed="rId4"/>
            <a:srcRect/>
            <a:stretch>
              <a:fillRect/>
            </a:stretch>
          </p:blipFill>
          <p:spPr bwMode="auto">
            <a:xfrm>
              <a:off x="8028420" y="1700790"/>
              <a:ext cx="849253" cy="849253"/>
            </a:xfrm>
            <a:prstGeom prst="rect">
              <a:avLst/>
            </a:prstGeom>
            <a:noFill/>
            <a:ln w="9525">
              <a:noFill/>
              <a:miter lim="800000"/>
              <a:headEnd/>
              <a:tailEnd/>
            </a:ln>
          </p:spPr>
        </p:pic>
        <p:sp>
          <p:nvSpPr>
            <p:cNvPr id="29" name="&quot;No&quot; Symbol 20"/>
            <p:cNvSpPr>
              <a:spLocks/>
            </p:cNvSpPr>
            <p:nvPr/>
          </p:nvSpPr>
          <p:spPr bwMode="auto">
            <a:xfrm>
              <a:off x="7962267" y="1626091"/>
              <a:ext cx="979319" cy="979319"/>
            </a:xfrm>
            <a:custGeom>
              <a:avLst/>
              <a:gdLst>
                <a:gd name="T0" fmla="*/ 0 w 979319"/>
                <a:gd name="T1" fmla="*/ 489660 h 979319"/>
                <a:gd name="T2" fmla="*/ 489660 w 979319"/>
                <a:gd name="T3" fmla="*/ 0 h 979319"/>
                <a:gd name="T4" fmla="*/ 979320 w 979319"/>
                <a:gd name="T5" fmla="*/ 489660 h 979319"/>
                <a:gd name="T6" fmla="*/ 489660 w 979319"/>
                <a:gd name="T7" fmla="*/ 979320 h 979319"/>
                <a:gd name="T8" fmla="*/ 0 w 979319"/>
                <a:gd name="T9" fmla="*/ 489660 h 979319"/>
                <a:gd name="T10" fmla="*/ 814683 w 979319"/>
                <a:gd name="T11" fmla="*/ 773801 h 979319"/>
                <a:gd name="T12" fmla="*/ 794927 w 979319"/>
                <a:gd name="T13" fmla="*/ 184393 h 979319"/>
                <a:gd name="T14" fmla="*/ 205519 w 979319"/>
                <a:gd name="T15" fmla="*/ 164637 h 979319"/>
                <a:gd name="T16" fmla="*/ 814683 w 979319"/>
                <a:gd name="T17" fmla="*/ 773801 h 979319"/>
                <a:gd name="T18" fmla="*/ 164636 w 979319"/>
                <a:gd name="T19" fmla="*/ 205518 h 979319"/>
                <a:gd name="T20" fmla="*/ 184392 w 979319"/>
                <a:gd name="T21" fmla="*/ 794926 h 979319"/>
                <a:gd name="T22" fmla="*/ 773800 w 979319"/>
                <a:gd name="T23" fmla="*/ 814682 h 979319"/>
                <a:gd name="T24" fmla="*/ 164636 w 979319"/>
                <a:gd name="T25" fmla="*/ 205518 h 97931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979319"/>
                <a:gd name="T40" fmla="*/ 0 h 979319"/>
                <a:gd name="T41" fmla="*/ 979319 w 979319"/>
                <a:gd name="T42" fmla="*/ 979319 h 97931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979319" h="979319">
                  <a:moveTo>
                    <a:pt x="0" y="489660"/>
                  </a:moveTo>
                  <a:cubicBezTo>
                    <a:pt x="0" y="219228"/>
                    <a:pt x="219228" y="0"/>
                    <a:pt x="489660" y="0"/>
                  </a:cubicBezTo>
                  <a:cubicBezTo>
                    <a:pt x="760092" y="0"/>
                    <a:pt x="979320" y="219228"/>
                    <a:pt x="979320" y="489660"/>
                  </a:cubicBezTo>
                  <a:cubicBezTo>
                    <a:pt x="979320" y="760092"/>
                    <a:pt x="760092" y="979320"/>
                    <a:pt x="489660" y="979320"/>
                  </a:cubicBezTo>
                  <a:cubicBezTo>
                    <a:pt x="219228" y="979320"/>
                    <a:pt x="0" y="760092"/>
                    <a:pt x="0" y="489660"/>
                  </a:cubicBezTo>
                  <a:close/>
                  <a:moveTo>
                    <a:pt x="814683" y="773801"/>
                  </a:moveTo>
                  <a:cubicBezTo>
                    <a:pt x="964224" y="602744"/>
                    <a:pt x="955587" y="345053"/>
                    <a:pt x="794927" y="184393"/>
                  </a:cubicBezTo>
                  <a:cubicBezTo>
                    <a:pt x="634267" y="23733"/>
                    <a:pt x="376576" y="15096"/>
                    <a:pt x="205519" y="164637"/>
                  </a:cubicBezTo>
                  <a:lnTo>
                    <a:pt x="814683" y="773801"/>
                  </a:lnTo>
                  <a:close/>
                  <a:moveTo>
                    <a:pt x="164636" y="205518"/>
                  </a:moveTo>
                  <a:cubicBezTo>
                    <a:pt x="15095" y="376575"/>
                    <a:pt x="23732" y="634266"/>
                    <a:pt x="184392" y="794926"/>
                  </a:cubicBezTo>
                  <a:cubicBezTo>
                    <a:pt x="345052" y="955586"/>
                    <a:pt x="602743" y="964223"/>
                    <a:pt x="773800" y="814682"/>
                  </a:cubicBezTo>
                  <a:lnTo>
                    <a:pt x="164636" y="205518"/>
                  </a:lnTo>
                  <a:close/>
                </a:path>
              </a:pathLst>
            </a:custGeom>
            <a:solidFill>
              <a:srgbClr val="E46C0A"/>
            </a:solidFill>
            <a:ln w="9525" cap="flat" cmpd="sng">
              <a:noFill/>
              <a:prstDash val="solid"/>
              <a:round/>
              <a:headEnd/>
              <a:tailEnd/>
            </a:ln>
            <a:effectLst>
              <a:outerShdw dist="38100" dir="2700000" algn="tl" rotWithShape="0">
                <a:srgbClr val="000000">
                  <a:alpha val="39998"/>
                </a:srgbClr>
              </a:outerShdw>
            </a:effectLst>
          </p:spPr>
          <p:txBody>
            <a:bodyPr anchor="ctr"/>
            <a:lstStyle/>
            <a:p>
              <a:pPr>
                <a:defRPr/>
              </a:pPr>
              <a:endParaRPr lang="en-US" dirty="0"/>
            </a:p>
          </p:txBody>
        </p:sp>
      </p:grpSp>
      <p:grpSp>
        <p:nvGrpSpPr>
          <p:cNvPr id="33" name="Group 33"/>
          <p:cNvGrpSpPr>
            <a:grpSpLocks noChangeAspect="1"/>
          </p:cNvGrpSpPr>
          <p:nvPr/>
        </p:nvGrpSpPr>
        <p:grpSpPr bwMode="auto">
          <a:xfrm>
            <a:off x="5765181" y="2782952"/>
            <a:ext cx="1005840" cy="1005840"/>
            <a:chOff x="7913206" y="2622502"/>
            <a:chExt cx="979319" cy="979319"/>
          </a:xfrm>
        </p:grpSpPr>
        <p:pic>
          <p:nvPicPr>
            <p:cNvPr id="34" name="Picture 11" descr="C:\Users\JB-Home\AppData\Local\Microsoft\Windows\Temporary Internet Files\Content.IE5\I47V3202\MC900441447[1].png"/>
            <p:cNvPicPr>
              <a:picLocks noChangeAspect="1" noChangeArrowheads="1"/>
            </p:cNvPicPr>
            <p:nvPr/>
          </p:nvPicPr>
          <p:blipFill>
            <a:blip r:embed="rId5"/>
            <a:srcRect/>
            <a:stretch>
              <a:fillRect/>
            </a:stretch>
          </p:blipFill>
          <p:spPr bwMode="auto">
            <a:xfrm>
              <a:off x="7970813" y="2680109"/>
              <a:ext cx="864105" cy="864105"/>
            </a:xfrm>
            <a:prstGeom prst="rect">
              <a:avLst/>
            </a:prstGeom>
            <a:noFill/>
            <a:ln w="9525">
              <a:noFill/>
              <a:miter lim="800000"/>
              <a:headEnd/>
              <a:tailEnd/>
            </a:ln>
          </p:spPr>
        </p:pic>
        <p:sp>
          <p:nvSpPr>
            <p:cNvPr id="35" name="&quot;No&quot; Symbol 31"/>
            <p:cNvSpPr>
              <a:spLocks/>
            </p:cNvSpPr>
            <p:nvPr/>
          </p:nvSpPr>
          <p:spPr bwMode="auto">
            <a:xfrm>
              <a:off x="7913206" y="2622502"/>
              <a:ext cx="979319" cy="979319"/>
            </a:xfrm>
            <a:custGeom>
              <a:avLst/>
              <a:gdLst>
                <a:gd name="T0" fmla="*/ 0 w 979319"/>
                <a:gd name="T1" fmla="*/ 489660 h 979319"/>
                <a:gd name="T2" fmla="*/ 489660 w 979319"/>
                <a:gd name="T3" fmla="*/ 0 h 979319"/>
                <a:gd name="T4" fmla="*/ 979320 w 979319"/>
                <a:gd name="T5" fmla="*/ 489660 h 979319"/>
                <a:gd name="T6" fmla="*/ 489660 w 979319"/>
                <a:gd name="T7" fmla="*/ 979320 h 979319"/>
                <a:gd name="T8" fmla="*/ 0 w 979319"/>
                <a:gd name="T9" fmla="*/ 489660 h 979319"/>
                <a:gd name="T10" fmla="*/ 814683 w 979319"/>
                <a:gd name="T11" fmla="*/ 773801 h 979319"/>
                <a:gd name="T12" fmla="*/ 794927 w 979319"/>
                <a:gd name="T13" fmla="*/ 184393 h 979319"/>
                <a:gd name="T14" fmla="*/ 205519 w 979319"/>
                <a:gd name="T15" fmla="*/ 164637 h 979319"/>
                <a:gd name="T16" fmla="*/ 814683 w 979319"/>
                <a:gd name="T17" fmla="*/ 773801 h 979319"/>
                <a:gd name="T18" fmla="*/ 164636 w 979319"/>
                <a:gd name="T19" fmla="*/ 205518 h 979319"/>
                <a:gd name="T20" fmla="*/ 184392 w 979319"/>
                <a:gd name="T21" fmla="*/ 794926 h 979319"/>
                <a:gd name="T22" fmla="*/ 773800 w 979319"/>
                <a:gd name="T23" fmla="*/ 814682 h 979319"/>
                <a:gd name="T24" fmla="*/ 164636 w 979319"/>
                <a:gd name="T25" fmla="*/ 205518 h 97931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979319"/>
                <a:gd name="T40" fmla="*/ 0 h 979319"/>
                <a:gd name="T41" fmla="*/ 979319 w 979319"/>
                <a:gd name="T42" fmla="*/ 979319 h 97931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979319" h="979319">
                  <a:moveTo>
                    <a:pt x="0" y="489660"/>
                  </a:moveTo>
                  <a:cubicBezTo>
                    <a:pt x="0" y="219228"/>
                    <a:pt x="219228" y="0"/>
                    <a:pt x="489660" y="0"/>
                  </a:cubicBezTo>
                  <a:cubicBezTo>
                    <a:pt x="760092" y="0"/>
                    <a:pt x="979320" y="219228"/>
                    <a:pt x="979320" y="489660"/>
                  </a:cubicBezTo>
                  <a:cubicBezTo>
                    <a:pt x="979320" y="760092"/>
                    <a:pt x="760092" y="979320"/>
                    <a:pt x="489660" y="979320"/>
                  </a:cubicBezTo>
                  <a:cubicBezTo>
                    <a:pt x="219228" y="979320"/>
                    <a:pt x="0" y="760092"/>
                    <a:pt x="0" y="489660"/>
                  </a:cubicBezTo>
                  <a:close/>
                  <a:moveTo>
                    <a:pt x="814683" y="773801"/>
                  </a:moveTo>
                  <a:cubicBezTo>
                    <a:pt x="964224" y="602744"/>
                    <a:pt x="955587" y="345053"/>
                    <a:pt x="794927" y="184393"/>
                  </a:cubicBezTo>
                  <a:cubicBezTo>
                    <a:pt x="634267" y="23733"/>
                    <a:pt x="376576" y="15096"/>
                    <a:pt x="205519" y="164637"/>
                  </a:cubicBezTo>
                  <a:lnTo>
                    <a:pt x="814683" y="773801"/>
                  </a:lnTo>
                  <a:close/>
                  <a:moveTo>
                    <a:pt x="164636" y="205518"/>
                  </a:moveTo>
                  <a:cubicBezTo>
                    <a:pt x="15095" y="376575"/>
                    <a:pt x="23732" y="634266"/>
                    <a:pt x="184392" y="794926"/>
                  </a:cubicBezTo>
                  <a:cubicBezTo>
                    <a:pt x="345052" y="955586"/>
                    <a:pt x="602743" y="964223"/>
                    <a:pt x="773800" y="814682"/>
                  </a:cubicBezTo>
                  <a:lnTo>
                    <a:pt x="164636" y="205518"/>
                  </a:lnTo>
                  <a:close/>
                </a:path>
              </a:pathLst>
            </a:custGeom>
            <a:solidFill>
              <a:srgbClr val="E46C0A"/>
            </a:solidFill>
            <a:ln w="9525" cap="flat" cmpd="sng">
              <a:noFill/>
              <a:prstDash val="solid"/>
              <a:round/>
              <a:headEnd/>
              <a:tailEnd/>
            </a:ln>
            <a:effectLst>
              <a:outerShdw dist="38100" dir="2700000" algn="tl" rotWithShape="0">
                <a:srgbClr val="000000">
                  <a:alpha val="39998"/>
                </a:srgbClr>
              </a:outerShdw>
            </a:effectLst>
          </p:spPr>
          <p:txBody>
            <a:bodyPr anchor="ctr"/>
            <a:lstStyle/>
            <a:p>
              <a:pPr>
                <a:defRPr/>
              </a:pPr>
              <a:endParaRPr lang="en-US" dirty="0"/>
            </a:p>
          </p:txBody>
        </p:sp>
      </p:grpSp>
    </p:spTree>
    <p:extLst>
      <p:ext uri="{BB962C8B-B14F-4D97-AF65-F5344CB8AC3E}">
        <p14:creationId xmlns:p14="http://schemas.microsoft.com/office/powerpoint/2010/main" val="38064781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2753" y="4932124"/>
            <a:ext cx="8918576" cy="1623614"/>
          </a:xfrm>
          <a:prstGeom prst="rect">
            <a:avLst/>
          </a:prstGeom>
          <a:solidFill>
            <a:schemeClr val="accent3">
              <a:lumMod val="40000"/>
              <a:lumOff val="6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45720" rIns="45720" anchor="ctr"/>
          <a:lstStyle/>
          <a:p>
            <a:pPr algn="ctr" defTabSz="457200">
              <a:spcBef>
                <a:spcPct val="20000"/>
              </a:spcBef>
              <a:defRPr/>
            </a:pPr>
            <a:endParaRPr lang="en-US" dirty="0">
              <a:solidFill>
                <a:srgbClr val="FFFFFF"/>
              </a:solidFill>
            </a:endParaRPr>
          </a:p>
        </p:txBody>
      </p:sp>
      <p:sp>
        <p:nvSpPr>
          <p:cNvPr id="87" name="Rectangle 86"/>
          <p:cNvSpPr/>
          <p:nvPr/>
        </p:nvSpPr>
        <p:spPr>
          <a:xfrm>
            <a:off x="176073" y="2270174"/>
            <a:ext cx="8918576" cy="2594650"/>
          </a:xfrm>
          <a:prstGeom prst="rect">
            <a:avLst/>
          </a:prstGeom>
          <a:solidFill>
            <a:schemeClr val="accent4">
              <a:lumMod val="40000"/>
              <a:lumOff val="60000"/>
              <a:alpha val="2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45720" rIns="45720" anchor="ctr"/>
          <a:lstStyle/>
          <a:p>
            <a:pPr algn="ctr" defTabSz="457200">
              <a:spcBef>
                <a:spcPct val="20000"/>
              </a:spcBef>
              <a:defRPr/>
            </a:pPr>
            <a:endParaRPr lang="en-US" dirty="0">
              <a:solidFill>
                <a:srgbClr val="FFFFFF"/>
              </a:solidFill>
            </a:endParaRPr>
          </a:p>
        </p:txBody>
      </p:sp>
      <p:graphicFrame>
        <p:nvGraphicFramePr>
          <p:cNvPr id="5" name="Table 4"/>
          <p:cNvGraphicFramePr>
            <a:graphicFrameLocks noGrp="1"/>
          </p:cNvGraphicFramePr>
          <p:nvPr>
            <p:extLst>
              <p:ext uri="{D42A27DB-BD31-4B8C-83A1-F6EECF244321}">
                <p14:modId xmlns:p14="http://schemas.microsoft.com/office/powerpoint/2010/main" val="209293594"/>
              </p:ext>
            </p:extLst>
          </p:nvPr>
        </p:nvGraphicFramePr>
        <p:xfrm>
          <a:off x="113066" y="1126439"/>
          <a:ext cx="8929210" cy="1084890"/>
        </p:xfrm>
        <a:graphic>
          <a:graphicData uri="http://schemas.openxmlformats.org/drawingml/2006/table">
            <a:tbl>
              <a:tblPr bandRow="1">
                <a:tableStyleId>{5C22544A-7EE6-4342-B048-85BDC9FD1C3A}</a:tableStyleId>
              </a:tblPr>
              <a:tblGrid>
                <a:gridCol w="8929210"/>
              </a:tblGrid>
              <a:tr h="1084890">
                <a:tc>
                  <a:txBody>
                    <a:bodyPr/>
                    <a:lstStyle/>
                    <a:p>
                      <a:endParaRPr lang="en-US" sz="1800" dirty="0"/>
                    </a:p>
                  </a:txBody>
                  <a:tcPr marL="91445" marR="91445" marT="45714" marB="45714">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5">
                        <a:lumMod val="40000"/>
                        <a:lumOff val="60000"/>
                      </a:schemeClr>
                    </a:solidFill>
                  </a:tcPr>
                </a:tc>
              </a:tr>
            </a:tbl>
          </a:graphicData>
        </a:graphic>
      </p:graphicFrame>
      <p:graphicFrame>
        <p:nvGraphicFramePr>
          <p:cNvPr id="7" name="Diagram 6"/>
          <p:cNvGraphicFramePr/>
          <p:nvPr>
            <p:extLst>
              <p:ext uri="{D42A27DB-BD31-4B8C-83A1-F6EECF244321}">
                <p14:modId xmlns:p14="http://schemas.microsoft.com/office/powerpoint/2010/main" val="41140556"/>
              </p:ext>
            </p:extLst>
          </p:nvPr>
        </p:nvGraphicFramePr>
        <p:xfrm>
          <a:off x="106823" y="347615"/>
          <a:ext cx="8935453" cy="304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TextBox 169"/>
          <p:cNvSpPr txBox="1">
            <a:spLocks noChangeArrowheads="1"/>
          </p:cNvSpPr>
          <p:nvPr/>
        </p:nvSpPr>
        <p:spPr bwMode="auto">
          <a:xfrm rot="16200000">
            <a:off x="-506589" y="5574654"/>
            <a:ext cx="1547288" cy="338554"/>
          </a:xfrm>
          <a:prstGeom prst="rect">
            <a:avLst/>
          </a:prstGeom>
          <a:noFill/>
          <a:ln w="9525">
            <a:noFill/>
            <a:miter lim="800000"/>
            <a:headEnd/>
            <a:tailEnd/>
          </a:ln>
        </p:spPr>
        <p:txBody>
          <a:bodyPr wrap="square">
            <a:spAutoFit/>
          </a:bodyPr>
          <a:lstStyle/>
          <a:p>
            <a:pPr algn="ctr" defTabSz="457200">
              <a:spcBef>
                <a:spcPts val="600"/>
              </a:spcBef>
              <a:defRPr/>
            </a:pPr>
            <a:r>
              <a:rPr lang="en-US" sz="1600" b="1" dirty="0">
                <a:solidFill>
                  <a:srgbClr val="9BBB59">
                    <a:lumMod val="50000"/>
                  </a:srgbClr>
                </a:solidFill>
                <a:latin typeface="Arial Narrow" pitchFamily="34" charset="0"/>
                <a:cs typeface="Arial" pitchFamily="34" charset="0"/>
              </a:rPr>
              <a:t>Milestones</a:t>
            </a:r>
          </a:p>
        </p:txBody>
      </p:sp>
      <p:sp>
        <p:nvSpPr>
          <p:cNvPr id="72" name="Rectangle 58"/>
          <p:cNvSpPr>
            <a:spLocks noChangeArrowheads="1"/>
          </p:cNvSpPr>
          <p:nvPr/>
        </p:nvSpPr>
        <p:spPr bwMode="auto">
          <a:xfrm>
            <a:off x="3441700" y="3158079"/>
            <a:ext cx="3035300" cy="276999"/>
          </a:xfrm>
          <a:prstGeom prst="rect">
            <a:avLst/>
          </a:prstGeom>
          <a:noFill/>
          <a:ln w="9525">
            <a:noFill/>
            <a:miter lim="800000"/>
            <a:headEnd/>
            <a:tailEnd/>
          </a:ln>
        </p:spPr>
        <p:txBody>
          <a:bodyPr wrap="square">
            <a:spAutoFit/>
          </a:bodyPr>
          <a:lstStyle/>
          <a:p>
            <a:pPr defTabSz="457200">
              <a:defRPr/>
            </a:pPr>
            <a:r>
              <a:rPr lang="en-US" sz="1200" b="1" dirty="0">
                <a:solidFill>
                  <a:prstClr val="black"/>
                </a:solidFill>
                <a:latin typeface="Arial Narrow" pitchFamily="34" charset="0"/>
              </a:rPr>
              <a:t>HL7 Ballot (Aug 8- Sept 8)</a:t>
            </a:r>
          </a:p>
        </p:txBody>
      </p:sp>
      <p:cxnSp>
        <p:nvCxnSpPr>
          <p:cNvPr id="74" name="Straight Connector 73"/>
          <p:cNvCxnSpPr/>
          <p:nvPr/>
        </p:nvCxnSpPr>
        <p:spPr>
          <a:xfrm>
            <a:off x="3533176" y="3456970"/>
            <a:ext cx="1648275" cy="0"/>
          </a:xfrm>
          <a:prstGeom prst="line">
            <a:avLst/>
          </a:prstGeom>
          <a:ln w="50800">
            <a:solidFill>
              <a:srgbClr val="558ED5"/>
            </a:solidFill>
            <a:headEnd type="oval" w="sm" len="sm"/>
            <a:tailEnd type="oval" w="sm" len="sm"/>
          </a:ln>
          <a:effectLst/>
        </p:spPr>
        <p:style>
          <a:lnRef idx="3">
            <a:schemeClr val="accent6"/>
          </a:lnRef>
          <a:fillRef idx="0">
            <a:schemeClr val="accent6"/>
          </a:fillRef>
          <a:effectRef idx="2">
            <a:schemeClr val="accent6"/>
          </a:effectRef>
          <a:fontRef idx="minor">
            <a:schemeClr val="tx1"/>
          </a:fontRef>
        </p:style>
      </p:cxnSp>
      <p:sp>
        <p:nvSpPr>
          <p:cNvPr id="117" name="TextBox 169"/>
          <p:cNvSpPr txBox="1">
            <a:spLocks noChangeArrowheads="1"/>
          </p:cNvSpPr>
          <p:nvPr/>
        </p:nvSpPr>
        <p:spPr bwMode="auto">
          <a:xfrm rot="16200000">
            <a:off x="-206240" y="1403013"/>
            <a:ext cx="1223389" cy="584775"/>
          </a:xfrm>
          <a:prstGeom prst="rect">
            <a:avLst/>
          </a:prstGeom>
          <a:noFill/>
          <a:ln w="9525">
            <a:noFill/>
            <a:miter lim="800000"/>
            <a:headEnd/>
            <a:tailEnd/>
          </a:ln>
        </p:spPr>
        <p:txBody>
          <a:bodyPr wrap="square">
            <a:spAutoFit/>
          </a:bodyPr>
          <a:lstStyle/>
          <a:p>
            <a:pPr algn="ctr" defTabSz="457200">
              <a:spcBef>
                <a:spcPts val="600"/>
              </a:spcBef>
              <a:defRPr/>
            </a:pPr>
            <a:r>
              <a:rPr lang="en-US" sz="1600" b="1" dirty="0" smtClean="0">
                <a:solidFill>
                  <a:srgbClr val="4BACC6">
                    <a:lumMod val="75000"/>
                  </a:srgbClr>
                </a:solidFill>
                <a:latin typeface="Arial Narrow" pitchFamily="34" charset="0"/>
                <a:cs typeface="Arial" pitchFamily="34" charset="0"/>
              </a:rPr>
              <a:t>Data Provenance</a:t>
            </a:r>
            <a:endParaRPr lang="en-US" sz="1600" b="1" dirty="0">
              <a:solidFill>
                <a:srgbClr val="4BACC6">
                  <a:lumMod val="75000"/>
                </a:srgbClr>
              </a:solidFill>
              <a:latin typeface="Arial Narrow" pitchFamily="34" charset="0"/>
              <a:cs typeface="Arial" pitchFamily="34" charset="0"/>
            </a:endParaRPr>
          </a:p>
        </p:txBody>
      </p:sp>
      <p:sp>
        <p:nvSpPr>
          <p:cNvPr id="53" name="Rectangle 58"/>
          <p:cNvSpPr>
            <a:spLocks noChangeArrowheads="1"/>
          </p:cNvSpPr>
          <p:nvPr/>
        </p:nvSpPr>
        <p:spPr bwMode="auto">
          <a:xfrm>
            <a:off x="381000" y="2286000"/>
            <a:ext cx="3429000" cy="276225"/>
          </a:xfrm>
          <a:prstGeom prst="rect">
            <a:avLst/>
          </a:prstGeom>
          <a:noFill/>
          <a:ln w="9525">
            <a:noFill/>
            <a:miter lim="800000"/>
            <a:headEnd/>
            <a:tailEnd/>
          </a:ln>
        </p:spPr>
        <p:txBody>
          <a:bodyPr>
            <a:spAutoFit/>
          </a:bodyPr>
          <a:lstStyle/>
          <a:p>
            <a:pPr defTabSz="457200">
              <a:defRPr/>
            </a:pPr>
            <a:r>
              <a:rPr lang="en-US" sz="1200" b="1" dirty="0">
                <a:solidFill>
                  <a:prstClr val="black"/>
                </a:solidFill>
                <a:latin typeface="Arial Narrow" pitchFamily="34" charset="0"/>
              </a:rPr>
              <a:t>HL7 Project Scope Statement (May 18)</a:t>
            </a:r>
          </a:p>
        </p:txBody>
      </p:sp>
      <p:cxnSp>
        <p:nvCxnSpPr>
          <p:cNvPr id="39" name="Straight Connector 38"/>
          <p:cNvCxnSpPr/>
          <p:nvPr/>
        </p:nvCxnSpPr>
        <p:spPr>
          <a:xfrm>
            <a:off x="1565099" y="1551311"/>
            <a:ext cx="2016301" cy="517"/>
          </a:xfrm>
          <a:prstGeom prst="line">
            <a:avLst/>
          </a:prstGeom>
          <a:ln w="50800">
            <a:solidFill>
              <a:schemeClr val="tx2">
                <a:lumMod val="60000"/>
                <a:lumOff val="40000"/>
              </a:schemeClr>
            </a:solidFill>
            <a:headEnd type="oval" w="sm" len="sm"/>
            <a:tailEnd type="oval" w="sm" len="sm"/>
          </a:ln>
          <a:effectLst/>
        </p:spPr>
        <p:style>
          <a:lnRef idx="3">
            <a:schemeClr val="accent6"/>
          </a:lnRef>
          <a:fillRef idx="0">
            <a:schemeClr val="accent6"/>
          </a:fillRef>
          <a:effectRef idx="2">
            <a:schemeClr val="accent6"/>
          </a:effectRef>
          <a:fontRef idx="minor">
            <a:schemeClr val="tx1"/>
          </a:fontRef>
        </p:style>
      </p:cxnSp>
      <p:sp>
        <p:nvSpPr>
          <p:cNvPr id="41" name="Rectangle 60"/>
          <p:cNvSpPr>
            <a:spLocks noChangeArrowheads="1"/>
          </p:cNvSpPr>
          <p:nvPr/>
        </p:nvSpPr>
        <p:spPr bwMode="auto">
          <a:xfrm>
            <a:off x="1537540" y="1163952"/>
            <a:ext cx="2524761" cy="276999"/>
          </a:xfrm>
          <a:prstGeom prst="rect">
            <a:avLst/>
          </a:prstGeom>
          <a:noFill/>
          <a:ln w="9525">
            <a:noFill/>
            <a:miter lim="800000"/>
            <a:headEnd/>
            <a:tailEnd/>
          </a:ln>
        </p:spPr>
        <p:txBody>
          <a:bodyPr wrap="square">
            <a:spAutoFit/>
          </a:bodyPr>
          <a:lstStyle/>
          <a:p>
            <a:pPr defTabSz="457200">
              <a:defRPr/>
            </a:pPr>
            <a:r>
              <a:rPr lang="en-US" sz="1200" b="1" dirty="0" smtClean="0">
                <a:solidFill>
                  <a:prstClr val="black"/>
                </a:solidFill>
                <a:latin typeface="Arial Narrow" pitchFamily="34" charset="0"/>
                <a:ea typeface="ＭＳ Ｐゴシック"/>
              </a:rPr>
              <a:t>Consensus</a:t>
            </a:r>
            <a:r>
              <a:rPr lang="en-US" sz="1200" b="1" dirty="0">
                <a:solidFill>
                  <a:prstClr val="black"/>
                </a:solidFill>
                <a:latin typeface="Arial Narrow" pitchFamily="34" charset="0"/>
                <a:ea typeface="ＭＳ Ｐゴシック"/>
              </a:rPr>
              <a:t>/ End-to-end Review</a:t>
            </a:r>
            <a:endParaRPr lang="en-US" sz="1200" b="1" dirty="0">
              <a:solidFill>
                <a:prstClr val="black"/>
              </a:solidFill>
              <a:latin typeface="Arial Narrow" pitchFamily="34" charset="0"/>
            </a:endParaRPr>
          </a:p>
        </p:txBody>
      </p:sp>
      <p:sp>
        <p:nvSpPr>
          <p:cNvPr id="58" name="5-Point Star 57"/>
          <p:cNvSpPr>
            <a:spLocks/>
          </p:cNvSpPr>
          <p:nvPr/>
        </p:nvSpPr>
        <p:spPr bwMode="auto">
          <a:xfrm>
            <a:off x="216779" y="2309993"/>
            <a:ext cx="228600" cy="228600"/>
          </a:xfrm>
          <a:custGeom>
            <a:avLst/>
            <a:gdLst>
              <a:gd name="T0" fmla="*/ 0 w 228600"/>
              <a:gd name="T1" fmla="*/ 87317 h 228600"/>
              <a:gd name="T2" fmla="*/ 87318 w 228600"/>
              <a:gd name="T3" fmla="*/ 87318 h 228600"/>
              <a:gd name="T4" fmla="*/ 114300 w 228600"/>
              <a:gd name="T5" fmla="*/ 0 h 228600"/>
              <a:gd name="T6" fmla="*/ 141282 w 228600"/>
              <a:gd name="T7" fmla="*/ 87318 h 228600"/>
              <a:gd name="T8" fmla="*/ 228600 w 228600"/>
              <a:gd name="T9" fmla="*/ 87317 h 228600"/>
              <a:gd name="T10" fmla="*/ 157958 w 228600"/>
              <a:gd name="T11" fmla="*/ 141282 h 228600"/>
              <a:gd name="T12" fmla="*/ 184941 w 228600"/>
              <a:gd name="T13" fmla="*/ 228599 h 228600"/>
              <a:gd name="T14" fmla="*/ 114300 w 228600"/>
              <a:gd name="T15" fmla="*/ 174634 h 228600"/>
              <a:gd name="T16" fmla="*/ 43659 w 228600"/>
              <a:gd name="T17" fmla="*/ 228599 h 228600"/>
              <a:gd name="T18" fmla="*/ 70642 w 228600"/>
              <a:gd name="T19" fmla="*/ 141282 h 228600"/>
              <a:gd name="T20" fmla="*/ 0 w 228600"/>
              <a:gd name="T21" fmla="*/ 87317 h 2286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28600" h="228600">
                <a:moveTo>
                  <a:pt x="0" y="87317"/>
                </a:moveTo>
                <a:lnTo>
                  <a:pt x="87318" y="87318"/>
                </a:lnTo>
                <a:lnTo>
                  <a:pt x="114300" y="0"/>
                </a:lnTo>
                <a:lnTo>
                  <a:pt x="141282" y="87318"/>
                </a:lnTo>
                <a:lnTo>
                  <a:pt x="228600" y="87317"/>
                </a:lnTo>
                <a:lnTo>
                  <a:pt x="157958" y="141282"/>
                </a:lnTo>
                <a:lnTo>
                  <a:pt x="184941" y="228599"/>
                </a:lnTo>
                <a:lnTo>
                  <a:pt x="114300" y="174634"/>
                </a:lnTo>
                <a:lnTo>
                  <a:pt x="43659" y="228599"/>
                </a:lnTo>
                <a:lnTo>
                  <a:pt x="70642" y="141282"/>
                </a:lnTo>
                <a:lnTo>
                  <a:pt x="0" y="87317"/>
                </a:lnTo>
                <a:close/>
              </a:path>
            </a:pathLst>
          </a:custGeom>
          <a:solidFill>
            <a:srgbClr val="FF0000"/>
          </a:solidFill>
          <a:ln>
            <a:noFill/>
          </a:ln>
          <a:effectLst>
            <a:outerShdw blurRad="40000" dist="23000" dir="5400000" rotWithShape="0">
              <a:srgbClr val="000000">
                <a:alpha val="34999"/>
              </a:srgbClr>
            </a:outerShdw>
          </a:effectLst>
          <a:extLst/>
        </p:spPr>
        <p:txBody>
          <a:bodyPr anchor="ctr"/>
          <a:lstStyle/>
          <a:p>
            <a:pPr defTabSz="457200" fontAlgn="base">
              <a:spcBef>
                <a:spcPct val="0"/>
              </a:spcBef>
              <a:spcAft>
                <a:spcPct val="0"/>
              </a:spcAft>
              <a:defRPr/>
            </a:pPr>
            <a:endParaRPr lang="en-US">
              <a:solidFill>
                <a:prstClr val="black"/>
              </a:solidFill>
              <a:latin typeface="Arial" pitchFamily="34" charset="0"/>
              <a:ea typeface="ＭＳ Ｐゴシック"/>
            </a:endParaRPr>
          </a:p>
        </p:txBody>
      </p:sp>
      <p:sp>
        <p:nvSpPr>
          <p:cNvPr id="88" name="TextBox 169"/>
          <p:cNvSpPr txBox="1">
            <a:spLocks noChangeArrowheads="1"/>
          </p:cNvSpPr>
          <p:nvPr/>
        </p:nvSpPr>
        <p:spPr bwMode="auto">
          <a:xfrm rot="16200000">
            <a:off x="-535706" y="3739617"/>
            <a:ext cx="1623614" cy="338554"/>
          </a:xfrm>
          <a:prstGeom prst="rect">
            <a:avLst/>
          </a:prstGeom>
          <a:noFill/>
          <a:ln w="9525">
            <a:noFill/>
            <a:miter lim="800000"/>
            <a:headEnd/>
            <a:tailEnd/>
          </a:ln>
        </p:spPr>
        <p:txBody>
          <a:bodyPr wrap="square">
            <a:spAutoFit/>
          </a:bodyPr>
          <a:lstStyle/>
          <a:p>
            <a:pPr algn="ctr" defTabSz="457200">
              <a:spcBef>
                <a:spcPts val="600"/>
              </a:spcBef>
              <a:defRPr/>
            </a:pPr>
            <a:r>
              <a:rPr lang="en-US" sz="1600" b="1" dirty="0">
                <a:solidFill>
                  <a:srgbClr val="C0504D">
                    <a:lumMod val="75000"/>
                  </a:srgbClr>
                </a:solidFill>
                <a:latin typeface="Arial Narrow" pitchFamily="34" charset="0"/>
                <a:cs typeface="Arial" pitchFamily="34" charset="0"/>
              </a:rPr>
              <a:t>HL7</a:t>
            </a:r>
          </a:p>
        </p:txBody>
      </p:sp>
      <p:sp>
        <p:nvSpPr>
          <p:cNvPr id="95" name="Rectangle 49"/>
          <p:cNvSpPr>
            <a:spLocks noChangeArrowheads="1"/>
          </p:cNvSpPr>
          <p:nvPr/>
        </p:nvSpPr>
        <p:spPr bwMode="auto">
          <a:xfrm>
            <a:off x="1052401" y="2590800"/>
            <a:ext cx="3009900" cy="276999"/>
          </a:xfrm>
          <a:prstGeom prst="rect">
            <a:avLst/>
          </a:prstGeom>
          <a:noFill/>
          <a:ln w="9525">
            <a:noFill/>
            <a:miter lim="800000"/>
            <a:headEnd/>
            <a:tailEnd/>
          </a:ln>
        </p:spPr>
        <p:txBody>
          <a:bodyPr wrap="square">
            <a:spAutoFit/>
          </a:bodyPr>
          <a:lstStyle/>
          <a:p>
            <a:pPr algn="ctr" defTabSz="457200">
              <a:defRPr/>
            </a:pPr>
            <a:r>
              <a:rPr lang="en-US" sz="1200" b="1" dirty="0">
                <a:solidFill>
                  <a:srgbClr val="000000"/>
                </a:solidFill>
                <a:latin typeface="Arial Narrow" pitchFamily="34" charset="0"/>
                <a:cs typeface="Arial" pitchFamily="34" charset="0"/>
              </a:rPr>
              <a:t>HL7 Notification of Intent to Ballot (June 29)</a:t>
            </a:r>
          </a:p>
        </p:txBody>
      </p:sp>
      <p:cxnSp>
        <p:nvCxnSpPr>
          <p:cNvPr id="99" name="Straight Connector 98"/>
          <p:cNvCxnSpPr/>
          <p:nvPr/>
        </p:nvCxnSpPr>
        <p:spPr>
          <a:xfrm>
            <a:off x="2724704" y="1620542"/>
            <a:ext cx="18496" cy="3349745"/>
          </a:xfrm>
          <a:prstGeom prst="line">
            <a:avLst/>
          </a:prstGeom>
          <a:ln>
            <a:solidFill>
              <a:srgbClr val="FF3300"/>
            </a:solidFill>
            <a:prstDash val="dash"/>
          </a:ln>
        </p:spPr>
        <p:style>
          <a:lnRef idx="1">
            <a:schemeClr val="accent1"/>
          </a:lnRef>
          <a:fillRef idx="0">
            <a:schemeClr val="accent1"/>
          </a:fillRef>
          <a:effectRef idx="0">
            <a:schemeClr val="accent1"/>
          </a:effectRef>
          <a:fontRef idx="minor">
            <a:schemeClr val="tx1"/>
          </a:fontRef>
        </p:style>
      </p:cxnSp>
      <p:sp>
        <p:nvSpPr>
          <p:cNvPr id="100" name="Rectangle 49"/>
          <p:cNvSpPr>
            <a:spLocks noChangeArrowheads="1"/>
          </p:cNvSpPr>
          <p:nvPr/>
        </p:nvSpPr>
        <p:spPr bwMode="auto">
          <a:xfrm>
            <a:off x="1940173" y="5213246"/>
            <a:ext cx="1600200" cy="461665"/>
          </a:xfrm>
          <a:prstGeom prst="rect">
            <a:avLst/>
          </a:prstGeom>
          <a:noFill/>
          <a:ln w="9525">
            <a:noFill/>
            <a:miter lim="800000"/>
            <a:headEnd/>
            <a:tailEnd/>
          </a:ln>
        </p:spPr>
        <p:txBody>
          <a:bodyPr wrap="square">
            <a:spAutoFit/>
          </a:bodyPr>
          <a:lstStyle/>
          <a:p>
            <a:pPr algn="ctr" defTabSz="457200">
              <a:defRPr/>
            </a:pPr>
            <a:r>
              <a:rPr lang="en-US" sz="1200" b="1" dirty="0">
                <a:solidFill>
                  <a:srgbClr val="C0504D">
                    <a:lumMod val="75000"/>
                  </a:srgbClr>
                </a:solidFill>
                <a:latin typeface="Arial Narrow" pitchFamily="34" charset="0"/>
                <a:cs typeface="Arial" pitchFamily="34" charset="0"/>
              </a:rPr>
              <a:t>HL7 Initial Content Deadline (Jul </a:t>
            </a:r>
            <a:r>
              <a:rPr lang="en-US" sz="1200" b="1" dirty="0" smtClean="0">
                <a:solidFill>
                  <a:srgbClr val="C0504D">
                    <a:lumMod val="75000"/>
                  </a:srgbClr>
                </a:solidFill>
                <a:latin typeface="Arial Narrow" pitchFamily="34" charset="0"/>
                <a:cs typeface="Arial" pitchFamily="34" charset="0"/>
              </a:rPr>
              <a:t>.13</a:t>
            </a:r>
            <a:r>
              <a:rPr lang="en-US" sz="1200" b="1" dirty="0">
                <a:solidFill>
                  <a:srgbClr val="C0504D">
                    <a:lumMod val="75000"/>
                  </a:srgbClr>
                </a:solidFill>
                <a:latin typeface="Arial Narrow" pitchFamily="34" charset="0"/>
                <a:cs typeface="Arial" pitchFamily="34" charset="0"/>
              </a:rPr>
              <a:t>)</a:t>
            </a:r>
          </a:p>
        </p:txBody>
      </p:sp>
      <p:sp>
        <p:nvSpPr>
          <p:cNvPr id="104" name="Rectangle 58"/>
          <p:cNvSpPr>
            <a:spLocks noChangeArrowheads="1"/>
          </p:cNvSpPr>
          <p:nvPr/>
        </p:nvSpPr>
        <p:spPr bwMode="auto">
          <a:xfrm>
            <a:off x="4695700" y="3581400"/>
            <a:ext cx="2162300" cy="276225"/>
          </a:xfrm>
          <a:prstGeom prst="rect">
            <a:avLst/>
          </a:prstGeom>
          <a:noFill/>
          <a:ln w="9525">
            <a:noFill/>
            <a:miter lim="800000"/>
            <a:headEnd/>
            <a:tailEnd/>
          </a:ln>
        </p:spPr>
        <p:txBody>
          <a:bodyPr wrap="square">
            <a:spAutoFit/>
          </a:bodyPr>
          <a:lstStyle/>
          <a:p>
            <a:pPr defTabSz="457200">
              <a:defRPr/>
            </a:pPr>
            <a:r>
              <a:rPr lang="en-US" sz="1200" b="1" dirty="0">
                <a:solidFill>
                  <a:prstClr val="black"/>
                </a:solidFill>
                <a:latin typeface="Arial Narrow" pitchFamily="34" charset="0"/>
              </a:rPr>
              <a:t>HL7 WG Meeting (</a:t>
            </a:r>
            <a:r>
              <a:rPr lang="en-US" sz="1200" b="1" dirty="0" smtClean="0">
                <a:solidFill>
                  <a:prstClr val="black"/>
                </a:solidFill>
                <a:latin typeface="Arial Narrow" pitchFamily="34" charset="0"/>
              </a:rPr>
              <a:t>Sept </a:t>
            </a:r>
            <a:r>
              <a:rPr lang="en-US" sz="1200" b="1" dirty="0">
                <a:solidFill>
                  <a:prstClr val="black"/>
                </a:solidFill>
                <a:latin typeface="Arial Narrow" pitchFamily="34" charset="0"/>
              </a:rPr>
              <a:t>14-19)</a:t>
            </a:r>
          </a:p>
        </p:txBody>
      </p:sp>
      <p:sp>
        <p:nvSpPr>
          <p:cNvPr id="105" name="5-Point Star 57"/>
          <p:cNvSpPr>
            <a:spLocks/>
          </p:cNvSpPr>
          <p:nvPr/>
        </p:nvSpPr>
        <p:spPr bwMode="auto">
          <a:xfrm>
            <a:off x="4517119" y="3581400"/>
            <a:ext cx="228600" cy="228600"/>
          </a:xfrm>
          <a:custGeom>
            <a:avLst/>
            <a:gdLst>
              <a:gd name="T0" fmla="*/ 0 w 228600"/>
              <a:gd name="T1" fmla="*/ 87317 h 228600"/>
              <a:gd name="T2" fmla="*/ 87318 w 228600"/>
              <a:gd name="T3" fmla="*/ 87318 h 228600"/>
              <a:gd name="T4" fmla="*/ 114300 w 228600"/>
              <a:gd name="T5" fmla="*/ 0 h 228600"/>
              <a:gd name="T6" fmla="*/ 141282 w 228600"/>
              <a:gd name="T7" fmla="*/ 87318 h 228600"/>
              <a:gd name="T8" fmla="*/ 228600 w 228600"/>
              <a:gd name="T9" fmla="*/ 87317 h 228600"/>
              <a:gd name="T10" fmla="*/ 157958 w 228600"/>
              <a:gd name="T11" fmla="*/ 141282 h 228600"/>
              <a:gd name="T12" fmla="*/ 184941 w 228600"/>
              <a:gd name="T13" fmla="*/ 228599 h 228600"/>
              <a:gd name="T14" fmla="*/ 114300 w 228600"/>
              <a:gd name="T15" fmla="*/ 174634 h 228600"/>
              <a:gd name="T16" fmla="*/ 43659 w 228600"/>
              <a:gd name="T17" fmla="*/ 228599 h 228600"/>
              <a:gd name="T18" fmla="*/ 70642 w 228600"/>
              <a:gd name="T19" fmla="*/ 141282 h 228600"/>
              <a:gd name="T20" fmla="*/ 0 w 228600"/>
              <a:gd name="T21" fmla="*/ 87317 h 2286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28600" h="228600">
                <a:moveTo>
                  <a:pt x="0" y="87317"/>
                </a:moveTo>
                <a:lnTo>
                  <a:pt x="87318" y="87318"/>
                </a:lnTo>
                <a:lnTo>
                  <a:pt x="114300" y="0"/>
                </a:lnTo>
                <a:lnTo>
                  <a:pt x="141282" y="87318"/>
                </a:lnTo>
                <a:lnTo>
                  <a:pt x="228600" y="87317"/>
                </a:lnTo>
                <a:lnTo>
                  <a:pt x="157958" y="141282"/>
                </a:lnTo>
                <a:lnTo>
                  <a:pt x="184941" y="228599"/>
                </a:lnTo>
                <a:lnTo>
                  <a:pt x="114300" y="174634"/>
                </a:lnTo>
                <a:lnTo>
                  <a:pt x="43659" y="228599"/>
                </a:lnTo>
                <a:lnTo>
                  <a:pt x="70642" y="141282"/>
                </a:lnTo>
                <a:lnTo>
                  <a:pt x="0" y="87317"/>
                </a:lnTo>
                <a:close/>
              </a:path>
            </a:pathLst>
          </a:custGeom>
          <a:solidFill>
            <a:srgbClr val="FF0000"/>
          </a:solidFill>
          <a:ln>
            <a:noFill/>
          </a:ln>
          <a:effectLst>
            <a:outerShdw blurRad="40000" dist="23000" dir="5400000" rotWithShape="0">
              <a:srgbClr val="000000">
                <a:alpha val="34999"/>
              </a:srgbClr>
            </a:outerShdw>
          </a:effectLst>
          <a:extLst/>
        </p:spPr>
        <p:txBody>
          <a:bodyPr anchor="ctr"/>
          <a:lstStyle/>
          <a:p>
            <a:pPr defTabSz="457200" fontAlgn="base">
              <a:spcBef>
                <a:spcPct val="0"/>
              </a:spcBef>
              <a:spcAft>
                <a:spcPct val="0"/>
              </a:spcAft>
              <a:defRPr/>
            </a:pPr>
            <a:endParaRPr lang="en-US">
              <a:solidFill>
                <a:prstClr val="black"/>
              </a:solidFill>
              <a:latin typeface="Arial" pitchFamily="34" charset="0"/>
              <a:ea typeface="ＭＳ Ｐゴシック"/>
            </a:endParaRPr>
          </a:p>
        </p:txBody>
      </p:sp>
      <p:cxnSp>
        <p:nvCxnSpPr>
          <p:cNvPr id="106" name="Straight Connector 105"/>
          <p:cNvCxnSpPr/>
          <p:nvPr/>
        </p:nvCxnSpPr>
        <p:spPr>
          <a:xfrm>
            <a:off x="3501231" y="1607198"/>
            <a:ext cx="0" cy="3836880"/>
          </a:xfrm>
          <a:prstGeom prst="line">
            <a:avLst/>
          </a:prstGeom>
          <a:ln>
            <a:solidFill>
              <a:srgbClr val="FF3300"/>
            </a:solidFill>
            <a:prstDash val="dash"/>
          </a:ln>
        </p:spPr>
        <p:style>
          <a:lnRef idx="1">
            <a:schemeClr val="accent1"/>
          </a:lnRef>
          <a:fillRef idx="0">
            <a:schemeClr val="accent1"/>
          </a:fillRef>
          <a:effectRef idx="0">
            <a:schemeClr val="accent1"/>
          </a:effectRef>
          <a:fontRef idx="minor">
            <a:schemeClr val="tx1"/>
          </a:fontRef>
        </p:style>
      </p:cxnSp>
      <p:sp>
        <p:nvSpPr>
          <p:cNvPr id="107" name="Rectangle 49"/>
          <p:cNvSpPr>
            <a:spLocks noChangeArrowheads="1"/>
          </p:cNvSpPr>
          <p:nvPr/>
        </p:nvSpPr>
        <p:spPr bwMode="auto">
          <a:xfrm>
            <a:off x="3126516" y="5602597"/>
            <a:ext cx="1363662" cy="461665"/>
          </a:xfrm>
          <a:prstGeom prst="rect">
            <a:avLst/>
          </a:prstGeom>
          <a:noFill/>
          <a:ln w="9525">
            <a:noFill/>
            <a:miter lim="800000"/>
            <a:headEnd/>
            <a:tailEnd/>
          </a:ln>
        </p:spPr>
        <p:txBody>
          <a:bodyPr wrap="square">
            <a:spAutoFit/>
          </a:bodyPr>
          <a:lstStyle/>
          <a:p>
            <a:pPr algn="ctr" defTabSz="457200">
              <a:defRPr/>
            </a:pPr>
            <a:r>
              <a:rPr lang="en-US" sz="1200" b="1" dirty="0">
                <a:solidFill>
                  <a:srgbClr val="C0504D">
                    <a:lumMod val="75000"/>
                  </a:srgbClr>
                </a:solidFill>
                <a:latin typeface="Arial Narrow" pitchFamily="34" charset="0"/>
                <a:cs typeface="Arial" pitchFamily="34" charset="0"/>
              </a:rPr>
              <a:t>HL7 Final Content Due (</a:t>
            </a:r>
            <a:r>
              <a:rPr lang="en-US" sz="1200" b="1" dirty="0" smtClean="0">
                <a:solidFill>
                  <a:srgbClr val="C0504D">
                    <a:lumMod val="75000"/>
                  </a:srgbClr>
                </a:solidFill>
                <a:latin typeface="Arial Narrow" pitchFamily="34" charset="0"/>
                <a:cs typeface="Arial" pitchFamily="34" charset="0"/>
              </a:rPr>
              <a:t>Aug. </a:t>
            </a:r>
            <a:r>
              <a:rPr lang="en-US" sz="1200" b="1" dirty="0">
                <a:solidFill>
                  <a:srgbClr val="C0504D">
                    <a:lumMod val="75000"/>
                  </a:srgbClr>
                </a:solidFill>
                <a:latin typeface="Arial Narrow" pitchFamily="34" charset="0"/>
                <a:cs typeface="Arial" pitchFamily="34" charset="0"/>
              </a:rPr>
              <a:t>3)</a:t>
            </a:r>
          </a:p>
        </p:txBody>
      </p:sp>
      <p:sp>
        <p:nvSpPr>
          <p:cNvPr id="108" name="Isosceles Triangle 107"/>
          <p:cNvSpPr/>
          <p:nvPr/>
        </p:nvSpPr>
        <p:spPr>
          <a:xfrm>
            <a:off x="3421062" y="5410200"/>
            <a:ext cx="160338" cy="133823"/>
          </a:xfrm>
          <a:prstGeom prst="triangle">
            <a:avLst/>
          </a:prstGeom>
          <a:solidFill>
            <a:srgbClr val="FF3300"/>
          </a:solidFill>
          <a:ln w="127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lIns="45720" rIns="45720" anchor="ctr"/>
          <a:lstStyle/>
          <a:p>
            <a:pPr algn="ctr" defTabSz="457200">
              <a:spcBef>
                <a:spcPct val="20000"/>
              </a:spcBef>
              <a:defRPr/>
            </a:pPr>
            <a:endParaRPr lang="en-US" b="1" dirty="0">
              <a:solidFill>
                <a:srgbClr val="FFFFFF"/>
              </a:solidFill>
              <a:latin typeface="Arial Narrow" pitchFamily="34" charset="0"/>
            </a:endParaRPr>
          </a:p>
        </p:txBody>
      </p:sp>
      <p:sp>
        <p:nvSpPr>
          <p:cNvPr id="112" name="5-Point Star 57"/>
          <p:cNvSpPr>
            <a:spLocks/>
          </p:cNvSpPr>
          <p:nvPr/>
        </p:nvSpPr>
        <p:spPr bwMode="auto">
          <a:xfrm>
            <a:off x="938101" y="2619625"/>
            <a:ext cx="228600" cy="228600"/>
          </a:xfrm>
          <a:custGeom>
            <a:avLst/>
            <a:gdLst>
              <a:gd name="T0" fmla="*/ 0 w 228600"/>
              <a:gd name="T1" fmla="*/ 87317 h 228600"/>
              <a:gd name="T2" fmla="*/ 87318 w 228600"/>
              <a:gd name="T3" fmla="*/ 87318 h 228600"/>
              <a:gd name="T4" fmla="*/ 114300 w 228600"/>
              <a:gd name="T5" fmla="*/ 0 h 228600"/>
              <a:gd name="T6" fmla="*/ 141282 w 228600"/>
              <a:gd name="T7" fmla="*/ 87318 h 228600"/>
              <a:gd name="T8" fmla="*/ 228600 w 228600"/>
              <a:gd name="T9" fmla="*/ 87317 h 228600"/>
              <a:gd name="T10" fmla="*/ 157958 w 228600"/>
              <a:gd name="T11" fmla="*/ 141282 h 228600"/>
              <a:gd name="T12" fmla="*/ 184941 w 228600"/>
              <a:gd name="T13" fmla="*/ 228599 h 228600"/>
              <a:gd name="T14" fmla="*/ 114300 w 228600"/>
              <a:gd name="T15" fmla="*/ 174634 h 228600"/>
              <a:gd name="T16" fmla="*/ 43659 w 228600"/>
              <a:gd name="T17" fmla="*/ 228599 h 228600"/>
              <a:gd name="T18" fmla="*/ 70642 w 228600"/>
              <a:gd name="T19" fmla="*/ 141282 h 228600"/>
              <a:gd name="T20" fmla="*/ 0 w 228600"/>
              <a:gd name="T21" fmla="*/ 87317 h 2286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28600" h="228600">
                <a:moveTo>
                  <a:pt x="0" y="87317"/>
                </a:moveTo>
                <a:lnTo>
                  <a:pt x="87318" y="87318"/>
                </a:lnTo>
                <a:lnTo>
                  <a:pt x="114300" y="0"/>
                </a:lnTo>
                <a:lnTo>
                  <a:pt x="141282" y="87318"/>
                </a:lnTo>
                <a:lnTo>
                  <a:pt x="228600" y="87317"/>
                </a:lnTo>
                <a:lnTo>
                  <a:pt x="157958" y="141282"/>
                </a:lnTo>
                <a:lnTo>
                  <a:pt x="184941" y="228599"/>
                </a:lnTo>
                <a:lnTo>
                  <a:pt x="114300" y="174634"/>
                </a:lnTo>
                <a:lnTo>
                  <a:pt x="43659" y="228599"/>
                </a:lnTo>
                <a:lnTo>
                  <a:pt x="70642" y="141282"/>
                </a:lnTo>
                <a:lnTo>
                  <a:pt x="0" y="87317"/>
                </a:lnTo>
                <a:close/>
              </a:path>
            </a:pathLst>
          </a:custGeom>
          <a:solidFill>
            <a:srgbClr val="FF0000"/>
          </a:solidFill>
          <a:ln>
            <a:noFill/>
          </a:ln>
          <a:effectLst>
            <a:outerShdw blurRad="40000" dist="23000" dir="5400000" rotWithShape="0">
              <a:srgbClr val="000000">
                <a:alpha val="34999"/>
              </a:srgbClr>
            </a:outerShdw>
          </a:effectLst>
          <a:extLst/>
        </p:spPr>
        <p:txBody>
          <a:bodyPr anchor="ctr"/>
          <a:lstStyle/>
          <a:p>
            <a:pPr defTabSz="457200" fontAlgn="base">
              <a:spcBef>
                <a:spcPct val="0"/>
              </a:spcBef>
              <a:spcAft>
                <a:spcPct val="0"/>
              </a:spcAft>
              <a:defRPr/>
            </a:pPr>
            <a:endParaRPr lang="en-US">
              <a:solidFill>
                <a:prstClr val="black"/>
              </a:solidFill>
              <a:latin typeface="Arial" pitchFamily="34" charset="0"/>
              <a:ea typeface="ＭＳ Ｐゴシック"/>
            </a:endParaRPr>
          </a:p>
        </p:txBody>
      </p:sp>
      <p:sp>
        <p:nvSpPr>
          <p:cNvPr id="37" name="TextBox 75"/>
          <p:cNvSpPr txBox="1">
            <a:spLocks noChangeArrowheads="1"/>
          </p:cNvSpPr>
          <p:nvPr/>
        </p:nvSpPr>
        <p:spPr bwMode="auto">
          <a:xfrm>
            <a:off x="92753" y="713818"/>
            <a:ext cx="8935453" cy="369888"/>
          </a:xfrm>
          <a:prstGeom prst="rect">
            <a:avLst/>
          </a:prstGeom>
          <a:solidFill>
            <a:schemeClr val="accent1">
              <a:lumMod val="75000"/>
            </a:schemeClr>
          </a:solidFill>
          <a:ln>
            <a:noFill/>
          </a:ln>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defTabSz="457200" eaLnBrk="1" fontAlgn="base" hangingPunct="1">
              <a:spcBef>
                <a:spcPct val="20000"/>
              </a:spcBef>
              <a:spcAft>
                <a:spcPct val="0"/>
              </a:spcAft>
              <a:defRPr/>
            </a:pPr>
            <a:r>
              <a:rPr lang="en-US" sz="1800" b="1" dirty="0" smtClean="0">
                <a:solidFill>
                  <a:srgbClr val="FFFFFF"/>
                </a:solidFill>
                <a:latin typeface="Arial Narrow" charset="0"/>
                <a:cs typeface="Arial" charset="0"/>
              </a:rPr>
              <a:t>Data Provenance Tiger Team  HL7  September 2014 Ballot</a:t>
            </a:r>
          </a:p>
        </p:txBody>
      </p:sp>
      <p:sp>
        <p:nvSpPr>
          <p:cNvPr id="38" name="Isosceles Triangle 37"/>
          <p:cNvSpPr/>
          <p:nvPr/>
        </p:nvSpPr>
        <p:spPr>
          <a:xfrm>
            <a:off x="2660104" y="5029200"/>
            <a:ext cx="160338" cy="161925"/>
          </a:xfrm>
          <a:prstGeom prst="triangle">
            <a:avLst/>
          </a:prstGeom>
          <a:solidFill>
            <a:srgbClr val="FF3300"/>
          </a:solidFill>
          <a:ln w="127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lIns="45720" rIns="45720" anchor="ctr"/>
          <a:lstStyle/>
          <a:p>
            <a:pPr algn="ctr" defTabSz="457200">
              <a:spcBef>
                <a:spcPct val="20000"/>
              </a:spcBef>
              <a:defRPr/>
            </a:pPr>
            <a:endParaRPr lang="en-US" b="1" dirty="0">
              <a:solidFill>
                <a:srgbClr val="FFFFFF"/>
              </a:solidFill>
              <a:latin typeface="Arial Narrow" pitchFamily="34" charset="0"/>
            </a:endParaRPr>
          </a:p>
        </p:txBody>
      </p:sp>
      <p:sp>
        <p:nvSpPr>
          <p:cNvPr id="46" name="Rectangle 58"/>
          <p:cNvSpPr>
            <a:spLocks noChangeArrowheads="1"/>
          </p:cNvSpPr>
          <p:nvPr/>
        </p:nvSpPr>
        <p:spPr bwMode="auto">
          <a:xfrm>
            <a:off x="4572000" y="3886200"/>
            <a:ext cx="3035300" cy="276999"/>
          </a:xfrm>
          <a:prstGeom prst="rect">
            <a:avLst/>
          </a:prstGeom>
          <a:noFill/>
          <a:ln w="9525">
            <a:noFill/>
            <a:miter lim="800000"/>
            <a:headEnd/>
            <a:tailEnd/>
          </a:ln>
        </p:spPr>
        <p:txBody>
          <a:bodyPr wrap="square">
            <a:spAutoFit/>
          </a:bodyPr>
          <a:lstStyle/>
          <a:p>
            <a:pPr defTabSz="457200">
              <a:defRPr/>
            </a:pPr>
            <a:r>
              <a:rPr lang="en-US" sz="1200" b="1" dirty="0">
                <a:solidFill>
                  <a:prstClr val="black"/>
                </a:solidFill>
                <a:latin typeface="Arial Narrow" pitchFamily="34" charset="0"/>
              </a:rPr>
              <a:t>HL7 Ballot </a:t>
            </a:r>
            <a:r>
              <a:rPr lang="en-US" sz="1200" b="1" dirty="0" smtClean="0">
                <a:solidFill>
                  <a:prstClr val="black"/>
                </a:solidFill>
                <a:latin typeface="Arial Narrow" pitchFamily="34" charset="0"/>
              </a:rPr>
              <a:t>Reconciliation (Sept. 8-Nov. 21)</a:t>
            </a:r>
            <a:endParaRPr lang="en-US" sz="1200" b="1" dirty="0">
              <a:solidFill>
                <a:prstClr val="black"/>
              </a:solidFill>
              <a:latin typeface="Arial Narrow" pitchFamily="34" charset="0"/>
            </a:endParaRPr>
          </a:p>
        </p:txBody>
      </p:sp>
      <p:cxnSp>
        <p:nvCxnSpPr>
          <p:cNvPr id="47" name="Straight Connector 46"/>
          <p:cNvCxnSpPr/>
          <p:nvPr/>
        </p:nvCxnSpPr>
        <p:spPr>
          <a:xfrm>
            <a:off x="4695471" y="4209082"/>
            <a:ext cx="2506662" cy="0"/>
          </a:xfrm>
          <a:prstGeom prst="line">
            <a:avLst/>
          </a:prstGeom>
          <a:ln w="50800">
            <a:solidFill>
              <a:srgbClr val="558ED5"/>
            </a:solidFill>
            <a:headEnd type="oval" w="sm" len="sm"/>
            <a:tailEnd type="oval" w="sm" len="sm"/>
          </a:ln>
          <a:effectLst/>
        </p:spPr>
        <p:style>
          <a:lnRef idx="3">
            <a:schemeClr val="accent6"/>
          </a:lnRef>
          <a:fillRef idx="0">
            <a:schemeClr val="accent6"/>
          </a:fillRef>
          <a:effectRef idx="2">
            <a:schemeClr val="accent6"/>
          </a:effectRef>
          <a:fontRef idx="minor">
            <a:schemeClr val="tx1"/>
          </a:fontRef>
        </p:style>
      </p:cxnSp>
      <p:grpSp>
        <p:nvGrpSpPr>
          <p:cNvPr id="48" name="Group 47"/>
          <p:cNvGrpSpPr/>
          <p:nvPr/>
        </p:nvGrpSpPr>
        <p:grpSpPr>
          <a:xfrm>
            <a:off x="-235490" y="1081497"/>
            <a:ext cx="2133600" cy="5321300"/>
            <a:chOff x="1981200" y="457200"/>
            <a:chExt cx="2133600" cy="6400800"/>
          </a:xfrm>
        </p:grpSpPr>
        <p:cxnSp>
          <p:nvCxnSpPr>
            <p:cNvPr id="49" name="Straight Connector 48"/>
            <p:cNvCxnSpPr/>
            <p:nvPr/>
          </p:nvCxnSpPr>
          <p:spPr>
            <a:xfrm>
              <a:off x="3009900" y="457200"/>
              <a:ext cx="19545" cy="6157913"/>
            </a:xfrm>
            <a:prstGeom prst="line">
              <a:avLst/>
            </a:prstGeom>
            <a:ln/>
          </p:spPr>
          <p:style>
            <a:lnRef idx="1">
              <a:schemeClr val="accent2"/>
            </a:lnRef>
            <a:fillRef idx="0">
              <a:schemeClr val="accent2"/>
            </a:fillRef>
            <a:effectRef idx="0">
              <a:schemeClr val="accent2"/>
            </a:effectRef>
            <a:fontRef idx="minor">
              <a:schemeClr val="tx1"/>
            </a:fontRef>
          </p:style>
        </p:cxnSp>
        <p:sp>
          <p:nvSpPr>
            <p:cNvPr id="50" name="Rectangle 49"/>
            <p:cNvSpPr>
              <a:spLocks noChangeArrowheads="1"/>
            </p:cNvSpPr>
            <p:nvPr/>
          </p:nvSpPr>
          <p:spPr bwMode="auto">
            <a:xfrm>
              <a:off x="1981200" y="6581775"/>
              <a:ext cx="2133600" cy="276225"/>
            </a:xfrm>
            <a:prstGeom prst="rect">
              <a:avLst/>
            </a:prstGeom>
            <a:noFill/>
            <a:ln w="9525">
              <a:noFill/>
              <a:miter lim="800000"/>
              <a:headEnd/>
              <a:tailEnd/>
            </a:ln>
          </p:spPr>
          <p:txBody>
            <a:bodyPr>
              <a:spAutoFit/>
            </a:bodyPr>
            <a:lstStyle/>
            <a:p>
              <a:pPr algn="ctr" defTabSz="457200">
                <a:defRPr/>
              </a:pPr>
              <a:r>
                <a:rPr lang="en-US" sz="1200" b="1" dirty="0" smtClean="0">
                  <a:solidFill>
                    <a:schemeClr val="accent2"/>
                  </a:solidFill>
                  <a:latin typeface="Arial Narrow" pitchFamily="34" charset="0"/>
                  <a:ea typeface="ＭＳ Ｐゴシック"/>
                  <a:cs typeface="Arial" pitchFamily="34" charset="0"/>
                </a:rPr>
                <a:t>Today</a:t>
              </a:r>
              <a:endParaRPr lang="en-US" sz="1200" b="1" dirty="0">
                <a:solidFill>
                  <a:schemeClr val="accent2"/>
                </a:solidFill>
                <a:latin typeface="Arial Narrow" pitchFamily="34" charset="0"/>
                <a:ea typeface="ＭＳ Ｐゴシック"/>
                <a:cs typeface="Arial" pitchFamily="34" charset="0"/>
              </a:endParaRPr>
            </a:p>
          </p:txBody>
        </p:sp>
        <p:sp>
          <p:nvSpPr>
            <p:cNvPr id="51" name="Isosceles Triangle 50"/>
            <p:cNvSpPr/>
            <p:nvPr/>
          </p:nvSpPr>
          <p:spPr>
            <a:xfrm>
              <a:off x="2946400" y="6451600"/>
              <a:ext cx="160338" cy="161926"/>
            </a:xfrm>
            <a:prstGeom prst="triangle">
              <a:avLst/>
            </a:prstGeom>
            <a:solidFill>
              <a:schemeClr val="accent2"/>
            </a:solidFill>
            <a:ln/>
          </p:spPr>
          <p:style>
            <a:lnRef idx="2">
              <a:schemeClr val="accent2"/>
            </a:lnRef>
            <a:fillRef idx="1">
              <a:schemeClr val="lt1"/>
            </a:fillRef>
            <a:effectRef idx="0">
              <a:schemeClr val="accent2"/>
            </a:effectRef>
            <a:fontRef idx="minor">
              <a:schemeClr val="dk1"/>
            </a:fontRef>
          </p:style>
          <p:txBody>
            <a:bodyPr lIns="45720" rIns="45720" anchor="ctr"/>
            <a:lstStyle/>
            <a:p>
              <a:pPr algn="ctr" defTabSz="457200">
                <a:spcBef>
                  <a:spcPct val="20000"/>
                </a:spcBef>
                <a:defRPr/>
              </a:pPr>
              <a:endParaRPr lang="en-US" b="1" dirty="0">
                <a:solidFill>
                  <a:srgbClr val="FFFFFF"/>
                </a:solidFill>
                <a:latin typeface="Arial Narrow" pitchFamily="34" charset="0"/>
              </a:endParaRPr>
            </a:p>
          </p:txBody>
        </p:sp>
      </p:grpSp>
      <p:sp>
        <p:nvSpPr>
          <p:cNvPr id="52" name="Rectangle 58"/>
          <p:cNvSpPr>
            <a:spLocks noChangeArrowheads="1"/>
          </p:cNvSpPr>
          <p:nvPr/>
        </p:nvSpPr>
        <p:spPr bwMode="auto">
          <a:xfrm>
            <a:off x="7010401" y="4310497"/>
            <a:ext cx="2073738" cy="276999"/>
          </a:xfrm>
          <a:prstGeom prst="rect">
            <a:avLst/>
          </a:prstGeom>
          <a:noFill/>
          <a:ln w="9525">
            <a:noFill/>
            <a:miter lim="800000"/>
            <a:headEnd/>
            <a:tailEnd/>
          </a:ln>
        </p:spPr>
        <p:txBody>
          <a:bodyPr wrap="square">
            <a:spAutoFit/>
          </a:bodyPr>
          <a:lstStyle/>
          <a:p>
            <a:pPr defTabSz="457200">
              <a:defRPr/>
            </a:pPr>
            <a:r>
              <a:rPr lang="en-US" sz="1200" b="1" dirty="0">
                <a:solidFill>
                  <a:prstClr val="black"/>
                </a:solidFill>
                <a:latin typeface="Arial Narrow" pitchFamily="34" charset="0"/>
              </a:rPr>
              <a:t>HL7 </a:t>
            </a:r>
            <a:r>
              <a:rPr lang="en-US" sz="1200" b="1" dirty="0" smtClean="0">
                <a:solidFill>
                  <a:prstClr val="black"/>
                </a:solidFill>
                <a:latin typeface="Arial Narrow" pitchFamily="34" charset="0"/>
              </a:rPr>
              <a:t>DSTU Publication Dec. ‘14</a:t>
            </a:r>
            <a:endParaRPr lang="en-US" sz="1200" b="1" dirty="0">
              <a:solidFill>
                <a:prstClr val="black"/>
              </a:solidFill>
              <a:latin typeface="Arial Narrow" pitchFamily="34" charset="0"/>
            </a:endParaRPr>
          </a:p>
        </p:txBody>
      </p:sp>
      <p:sp>
        <p:nvSpPr>
          <p:cNvPr id="62" name="5-Point Star 57"/>
          <p:cNvSpPr>
            <a:spLocks/>
          </p:cNvSpPr>
          <p:nvPr/>
        </p:nvSpPr>
        <p:spPr bwMode="auto">
          <a:xfrm>
            <a:off x="6850145" y="4310497"/>
            <a:ext cx="228600" cy="228600"/>
          </a:xfrm>
          <a:custGeom>
            <a:avLst/>
            <a:gdLst>
              <a:gd name="T0" fmla="*/ 0 w 228600"/>
              <a:gd name="T1" fmla="*/ 87317 h 228600"/>
              <a:gd name="T2" fmla="*/ 87318 w 228600"/>
              <a:gd name="T3" fmla="*/ 87318 h 228600"/>
              <a:gd name="T4" fmla="*/ 114300 w 228600"/>
              <a:gd name="T5" fmla="*/ 0 h 228600"/>
              <a:gd name="T6" fmla="*/ 141282 w 228600"/>
              <a:gd name="T7" fmla="*/ 87318 h 228600"/>
              <a:gd name="T8" fmla="*/ 228600 w 228600"/>
              <a:gd name="T9" fmla="*/ 87317 h 228600"/>
              <a:gd name="T10" fmla="*/ 157958 w 228600"/>
              <a:gd name="T11" fmla="*/ 141282 h 228600"/>
              <a:gd name="T12" fmla="*/ 184941 w 228600"/>
              <a:gd name="T13" fmla="*/ 228599 h 228600"/>
              <a:gd name="T14" fmla="*/ 114300 w 228600"/>
              <a:gd name="T15" fmla="*/ 174634 h 228600"/>
              <a:gd name="T16" fmla="*/ 43659 w 228600"/>
              <a:gd name="T17" fmla="*/ 228599 h 228600"/>
              <a:gd name="T18" fmla="*/ 70642 w 228600"/>
              <a:gd name="T19" fmla="*/ 141282 h 228600"/>
              <a:gd name="T20" fmla="*/ 0 w 228600"/>
              <a:gd name="T21" fmla="*/ 87317 h 2286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28600" h="228600">
                <a:moveTo>
                  <a:pt x="0" y="87317"/>
                </a:moveTo>
                <a:lnTo>
                  <a:pt x="87318" y="87318"/>
                </a:lnTo>
                <a:lnTo>
                  <a:pt x="114300" y="0"/>
                </a:lnTo>
                <a:lnTo>
                  <a:pt x="141282" y="87318"/>
                </a:lnTo>
                <a:lnTo>
                  <a:pt x="228600" y="87317"/>
                </a:lnTo>
                <a:lnTo>
                  <a:pt x="157958" y="141282"/>
                </a:lnTo>
                <a:lnTo>
                  <a:pt x="184941" y="228599"/>
                </a:lnTo>
                <a:lnTo>
                  <a:pt x="114300" y="174634"/>
                </a:lnTo>
                <a:lnTo>
                  <a:pt x="43659" y="228599"/>
                </a:lnTo>
                <a:lnTo>
                  <a:pt x="70642" y="141282"/>
                </a:lnTo>
                <a:lnTo>
                  <a:pt x="0" y="87317"/>
                </a:lnTo>
                <a:close/>
              </a:path>
            </a:pathLst>
          </a:custGeom>
          <a:solidFill>
            <a:srgbClr val="FF0000"/>
          </a:solidFill>
          <a:ln>
            <a:noFill/>
          </a:ln>
          <a:effectLst>
            <a:outerShdw blurRad="40000" dist="23000" dir="5400000" rotWithShape="0">
              <a:srgbClr val="000000">
                <a:alpha val="34999"/>
              </a:srgbClr>
            </a:outerShdw>
          </a:effectLst>
          <a:extLst/>
        </p:spPr>
        <p:txBody>
          <a:bodyPr anchor="ctr"/>
          <a:lstStyle/>
          <a:p>
            <a:pPr defTabSz="457200" fontAlgn="base">
              <a:spcBef>
                <a:spcPct val="0"/>
              </a:spcBef>
              <a:spcAft>
                <a:spcPct val="0"/>
              </a:spcAft>
              <a:defRPr/>
            </a:pPr>
            <a:endParaRPr lang="en-US">
              <a:solidFill>
                <a:prstClr val="black"/>
              </a:solidFill>
              <a:latin typeface="Arial" pitchFamily="34" charset="0"/>
              <a:ea typeface="ＭＳ Ｐゴシック"/>
            </a:endParaRPr>
          </a:p>
        </p:txBody>
      </p:sp>
    </p:spTree>
    <p:extLst>
      <p:ext uri="{BB962C8B-B14F-4D97-AF65-F5344CB8AC3E}">
        <p14:creationId xmlns:p14="http://schemas.microsoft.com/office/powerpoint/2010/main" val="2817927577"/>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Tiger  Team Timeline</a:t>
            </a:r>
            <a:endParaRPr lang="en-US" dirty="0"/>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976894963"/>
              </p:ext>
            </p:extLst>
          </p:nvPr>
        </p:nvGraphicFramePr>
        <p:xfrm>
          <a:off x="457200" y="1324459"/>
          <a:ext cx="8229600" cy="4906849"/>
        </p:xfrm>
        <a:graphic>
          <a:graphicData uri="http://schemas.openxmlformats.org/drawingml/2006/table">
            <a:tbl>
              <a:tblPr firstRow="1" bandRow="1">
                <a:tableStyleId>{5C22544A-7EE6-4342-B048-85BDC9FD1C3A}</a:tableStyleId>
              </a:tblPr>
              <a:tblGrid>
                <a:gridCol w="666895"/>
                <a:gridCol w="780860"/>
                <a:gridCol w="2119478"/>
                <a:gridCol w="4662367"/>
              </a:tblGrid>
              <a:tr h="227019">
                <a:tc>
                  <a:txBody>
                    <a:bodyPr/>
                    <a:lstStyle/>
                    <a:p>
                      <a:pPr algn="l" fontAlgn="b">
                        <a:lnSpc>
                          <a:spcPct val="100000"/>
                        </a:lnSpc>
                      </a:pPr>
                      <a:r>
                        <a:rPr lang="en-US" sz="1200" b="1" i="0" u="none" strike="noStrike" dirty="0">
                          <a:solidFill>
                            <a:srgbClr val="000000"/>
                          </a:solidFill>
                          <a:effectLst/>
                          <a:latin typeface="Calibri"/>
                        </a:rPr>
                        <a:t>Day</a:t>
                      </a:r>
                    </a:p>
                  </a:txBody>
                  <a:tcPr marR="12700" marB="9144"/>
                </a:tc>
                <a:tc>
                  <a:txBody>
                    <a:bodyPr/>
                    <a:lstStyle/>
                    <a:p>
                      <a:pPr algn="l" fontAlgn="b">
                        <a:lnSpc>
                          <a:spcPct val="100000"/>
                        </a:lnSpc>
                      </a:pPr>
                      <a:r>
                        <a:rPr lang="en-US" sz="1200" b="1" i="0" u="none" strike="noStrike">
                          <a:solidFill>
                            <a:srgbClr val="000000"/>
                          </a:solidFill>
                          <a:effectLst/>
                          <a:latin typeface="Calibri"/>
                        </a:rPr>
                        <a:t>Date</a:t>
                      </a:r>
                    </a:p>
                  </a:txBody>
                  <a:tcPr marR="12700" marB="9144"/>
                </a:tc>
                <a:tc>
                  <a:txBody>
                    <a:bodyPr/>
                    <a:lstStyle/>
                    <a:p>
                      <a:pPr algn="l" fontAlgn="b">
                        <a:lnSpc>
                          <a:spcPct val="100000"/>
                        </a:lnSpc>
                      </a:pPr>
                      <a:r>
                        <a:rPr lang="en-US" sz="1200" b="1" i="0" u="none" strike="noStrike">
                          <a:solidFill>
                            <a:srgbClr val="000000"/>
                          </a:solidFill>
                          <a:effectLst/>
                          <a:latin typeface="Calibri"/>
                        </a:rPr>
                        <a:t> </a:t>
                      </a:r>
                    </a:p>
                  </a:txBody>
                  <a:tcPr marR="12700" marB="9144"/>
                </a:tc>
                <a:tc>
                  <a:txBody>
                    <a:bodyPr/>
                    <a:lstStyle/>
                    <a:p>
                      <a:pPr algn="l" fontAlgn="b">
                        <a:lnSpc>
                          <a:spcPct val="100000"/>
                        </a:lnSpc>
                      </a:pPr>
                      <a:r>
                        <a:rPr lang="en-US" sz="1200" b="1" i="0" u="none" strike="noStrike">
                          <a:solidFill>
                            <a:srgbClr val="000000"/>
                          </a:solidFill>
                          <a:effectLst/>
                          <a:latin typeface="Calibri"/>
                        </a:rPr>
                        <a:t> </a:t>
                      </a:r>
                    </a:p>
                  </a:txBody>
                  <a:tcPr marR="12700" marB="9144"/>
                </a:tc>
              </a:tr>
              <a:tr h="256872">
                <a:tc>
                  <a:txBody>
                    <a:bodyPr/>
                    <a:lstStyle/>
                    <a:p>
                      <a:pPr algn="l" fontAlgn="t">
                        <a:lnSpc>
                          <a:spcPct val="100000"/>
                        </a:lnSpc>
                      </a:pPr>
                      <a:r>
                        <a:rPr lang="en-US" sz="1200" b="0" i="0" u="none" strike="noStrike" dirty="0">
                          <a:solidFill>
                            <a:srgbClr val="000000"/>
                          </a:solidFill>
                          <a:effectLst/>
                          <a:latin typeface="Calibri"/>
                        </a:rPr>
                        <a:t>Mon</a:t>
                      </a:r>
                    </a:p>
                  </a:txBody>
                  <a:tcPr marR="12700" marB="9144"/>
                </a:tc>
                <a:tc>
                  <a:txBody>
                    <a:bodyPr/>
                    <a:lstStyle/>
                    <a:p>
                      <a:pPr algn="l" fontAlgn="t">
                        <a:lnSpc>
                          <a:spcPct val="100000"/>
                        </a:lnSpc>
                      </a:pPr>
                      <a:r>
                        <a:rPr lang="en-US" sz="1200" b="0" i="0" u="none" strike="noStrike" dirty="0">
                          <a:solidFill>
                            <a:srgbClr val="000000"/>
                          </a:solidFill>
                          <a:effectLst/>
                          <a:latin typeface="Calibri"/>
                        </a:rPr>
                        <a:t>28-Apr</a:t>
                      </a:r>
                    </a:p>
                  </a:txBody>
                  <a:tcPr marR="12700" marB="9144"/>
                </a:tc>
                <a:tc>
                  <a:txBody>
                    <a:bodyPr/>
                    <a:lstStyle/>
                    <a:p>
                      <a:pPr algn="l" fontAlgn="t">
                        <a:lnSpc>
                          <a:spcPct val="100000"/>
                        </a:lnSpc>
                      </a:pPr>
                      <a:r>
                        <a:rPr lang="en-US" sz="1200" b="0" i="0" u="none" strike="noStrike" dirty="0">
                          <a:solidFill>
                            <a:srgbClr val="000000"/>
                          </a:solidFill>
                          <a:effectLst/>
                          <a:latin typeface="Calibri"/>
                        </a:rPr>
                        <a:t>Kick off</a:t>
                      </a:r>
                    </a:p>
                  </a:txBody>
                  <a:tcPr marR="12700" marB="9144"/>
                </a:tc>
                <a:tc>
                  <a:txBody>
                    <a:bodyPr/>
                    <a:lstStyle/>
                    <a:p>
                      <a:pPr algn="l" fontAlgn="t">
                        <a:lnSpc>
                          <a:spcPct val="100000"/>
                        </a:lnSpc>
                      </a:pPr>
                      <a:endParaRPr lang="en-US" sz="1200" b="0" i="0" u="none" strike="noStrike" dirty="0">
                        <a:solidFill>
                          <a:srgbClr val="000000"/>
                        </a:solidFill>
                        <a:effectLst/>
                        <a:latin typeface="Calibri"/>
                      </a:endParaRPr>
                    </a:p>
                  </a:txBody>
                  <a:tcPr marR="12700" marB="9144"/>
                </a:tc>
              </a:tr>
              <a:tr h="274578">
                <a:tc>
                  <a:txBody>
                    <a:bodyPr/>
                    <a:lstStyle/>
                    <a:p>
                      <a:pPr algn="l" fontAlgn="t">
                        <a:lnSpc>
                          <a:spcPct val="100000"/>
                        </a:lnSpc>
                      </a:pPr>
                      <a:r>
                        <a:rPr lang="en-US" sz="1200" b="0" i="0" u="none" strike="noStrike" dirty="0">
                          <a:solidFill>
                            <a:srgbClr val="000000"/>
                          </a:solidFill>
                          <a:effectLst/>
                          <a:latin typeface="Calibri"/>
                        </a:rPr>
                        <a:t>Mon</a:t>
                      </a:r>
                    </a:p>
                  </a:txBody>
                  <a:tcPr marR="12700" marB="9144"/>
                </a:tc>
                <a:tc>
                  <a:txBody>
                    <a:bodyPr/>
                    <a:lstStyle/>
                    <a:p>
                      <a:pPr algn="l" fontAlgn="t">
                        <a:lnSpc>
                          <a:spcPct val="100000"/>
                        </a:lnSpc>
                      </a:pPr>
                      <a:r>
                        <a:rPr lang="tr-TR" sz="1200" b="0" i="0" u="none" strike="noStrike" dirty="0">
                          <a:solidFill>
                            <a:srgbClr val="000000"/>
                          </a:solidFill>
                          <a:effectLst/>
                          <a:latin typeface="Calibri"/>
                        </a:rPr>
                        <a:t>5-May</a:t>
                      </a:r>
                    </a:p>
                  </a:txBody>
                  <a:tcPr marR="12700" marB="9144"/>
                </a:tc>
                <a:tc>
                  <a:txBody>
                    <a:bodyPr/>
                    <a:lstStyle/>
                    <a:p>
                      <a:pPr algn="l" fontAlgn="t">
                        <a:lnSpc>
                          <a:spcPct val="100000"/>
                        </a:lnSpc>
                      </a:pPr>
                      <a:r>
                        <a:rPr lang="en-US" sz="1200" b="0" i="0" u="none" strike="noStrike" dirty="0">
                          <a:solidFill>
                            <a:srgbClr val="000000"/>
                          </a:solidFill>
                          <a:effectLst/>
                          <a:latin typeface="Calibri"/>
                        </a:rPr>
                        <a:t>No meeting - HL7</a:t>
                      </a:r>
                    </a:p>
                  </a:txBody>
                  <a:tcPr marR="12700" marB="9144"/>
                </a:tc>
                <a:tc>
                  <a:txBody>
                    <a:bodyPr/>
                    <a:lstStyle/>
                    <a:p>
                      <a:pPr algn="l" fontAlgn="t">
                        <a:lnSpc>
                          <a:spcPct val="100000"/>
                        </a:lnSpc>
                      </a:pPr>
                      <a:endParaRPr lang="en-US" sz="1200" b="0" i="0" u="none" strike="noStrike" dirty="0">
                        <a:solidFill>
                          <a:srgbClr val="000000"/>
                        </a:solidFill>
                        <a:effectLst/>
                        <a:latin typeface="Calibri"/>
                      </a:endParaRPr>
                    </a:p>
                  </a:txBody>
                  <a:tcPr marR="12700" marB="9144"/>
                </a:tc>
              </a:tr>
              <a:tr h="257416">
                <a:tc>
                  <a:txBody>
                    <a:bodyPr/>
                    <a:lstStyle/>
                    <a:p>
                      <a:pPr algn="l" fontAlgn="t">
                        <a:lnSpc>
                          <a:spcPct val="100000"/>
                        </a:lnSpc>
                      </a:pPr>
                      <a:r>
                        <a:rPr lang="en-US" sz="1200" b="0" i="0" u="none" strike="noStrike" dirty="0">
                          <a:solidFill>
                            <a:schemeClr val="tx1"/>
                          </a:solidFill>
                          <a:effectLst/>
                          <a:latin typeface="Calibri"/>
                        </a:rPr>
                        <a:t>Mon</a:t>
                      </a:r>
                    </a:p>
                  </a:txBody>
                  <a:tcPr marR="12700" marB="9144"/>
                </a:tc>
                <a:tc>
                  <a:txBody>
                    <a:bodyPr/>
                    <a:lstStyle/>
                    <a:p>
                      <a:pPr algn="l" fontAlgn="t">
                        <a:lnSpc>
                          <a:spcPct val="100000"/>
                        </a:lnSpc>
                      </a:pPr>
                      <a:r>
                        <a:rPr lang="tr-TR" sz="1200" b="0" i="0" u="none" strike="noStrike" dirty="0">
                          <a:solidFill>
                            <a:schemeClr val="tx1"/>
                          </a:solidFill>
                          <a:effectLst/>
                          <a:latin typeface="Calibri"/>
                        </a:rPr>
                        <a:t>12-May</a:t>
                      </a:r>
                    </a:p>
                  </a:txBody>
                  <a:tcPr marR="12700" marB="9144"/>
                </a:tc>
                <a:tc>
                  <a:txBody>
                    <a:bodyPr/>
                    <a:lstStyle/>
                    <a:p>
                      <a:pPr algn="l" fontAlgn="b">
                        <a:lnSpc>
                          <a:spcPct val="100000"/>
                        </a:lnSpc>
                      </a:pPr>
                      <a:r>
                        <a:rPr lang="en-US" sz="1200" b="0" i="0" u="none" strike="noStrike" dirty="0">
                          <a:solidFill>
                            <a:schemeClr val="tx1"/>
                          </a:solidFill>
                          <a:effectLst/>
                          <a:latin typeface="Calibri"/>
                        </a:rPr>
                        <a:t>Set-up, begin analysis</a:t>
                      </a:r>
                    </a:p>
                  </a:txBody>
                  <a:tcPr marR="12700" marT="0" marB="9144"/>
                </a:tc>
                <a:tc>
                  <a:txBody>
                    <a:bodyPr/>
                    <a:lstStyle/>
                    <a:p>
                      <a:pPr algn="l" fontAlgn="t">
                        <a:lnSpc>
                          <a:spcPct val="100000"/>
                        </a:lnSpc>
                      </a:pPr>
                      <a:r>
                        <a:rPr lang="en-US" sz="1200" b="0" i="0" u="none" strike="noStrike" dirty="0" smtClean="0">
                          <a:solidFill>
                            <a:schemeClr val="tx1"/>
                          </a:solidFill>
                          <a:effectLst/>
                          <a:latin typeface="Calibri"/>
                        </a:rPr>
                        <a:t>Model</a:t>
                      </a:r>
                      <a:r>
                        <a:rPr lang="en-US" sz="1200" b="0" i="0" u="none" strike="noStrike" baseline="0" dirty="0" smtClean="0">
                          <a:solidFill>
                            <a:schemeClr val="tx1"/>
                          </a:solidFill>
                          <a:effectLst/>
                          <a:latin typeface="Calibri"/>
                        </a:rPr>
                        <a:t> and example doc review</a:t>
                      </a:r>
                      <a:r>
                        <a:rPr lang="en-US" sz="1200" b="0" i="0" u="none" strike="noStrike" dirty="0" smtClean="0">
                          <a:solidFill>
                            <a:schemeClr val="tx1"/>
                          </a:solidFill>
                          <a:effectLst/>
                          <a:latin typeface="Calibri"/>
                        </a:rPr>
                        <a:t>, gather requirements</a:t>
                      </a:r>
                      <a:r>
                        <a:rPr lang="en-US" sz="1200" b="0" i="0" u="none" strike="noStrike" baseline="0" dirty="0" smtClean="0">
                          <a:solidFill>
                            <a:schemeClr val="tx1"/>
                          </a:solidFill>
                          <a:effectLst/>
                          <a:latin typeface="Calibri"/>
                        </a:rPr>
                        <a:t> &amp; related materials for review</a:t>
                      </a:r>
                      <a:endParaRPr lang="en-US" sz="1200" b="0" i="0" u="none" strike="noStrike" dirty="0">
                        <a:solidFill>
                          <a:schemeClr val="tx1"/>
                        </a:solidFill>
                        <a:effectLst/>
                        <a:latin typeface="Calibri"/>
                      </a:endParaRPr>
                    </a:p>
                  </a:txBody>
                  <a:tcPr marR="12700" marB="9144"/>
                </a:tc>
              </a:tr>
              <a:tr h="265997">
                <a:tc>
                  <a:txBody>
                    <a:bodyPr/>
                    <a:lstStyle/>
                    <a:p>
                      <a:pPr algn="l" fontAlgn="t">
                        <a:lnSpc>
                          <a:spcPct val="100000"/>
                        </a:lnSpc>
                      </a:pPr>
                      <a:r>
                        <a:rPr lang="en-US" sz="1200" b="0" i="0" u="none" strike="noStrike" dirty="0" smtClean="0">
                          <a:solidFill>
                            <a:schemeClr val="tx1"/>
                          </a:solidFill>
                          <a:effectLst/>
                          <a:latin typeface="Calibri"/>
                        </a:rPr>
                        <a:t>Mon</a:t>
                      </a:r>
                      <a:endParaRPr lang="en-US" sz="1200" b="0" i="0" u="none" strike="noStrike" dirty="0">
                        <a:solidFill>
                          <a:schemeClr val="tx1"/>
                        </a:solidFill>
                        <a:effectLst/>
                        <a:latin typeface="Calibri"/>
                      </a:endParaRPr>
                    </a:p>
                  </a:txBody>
                  <a:tcPr marR="12700" marB="9144"/>
                </a:tc>
                <a:tc>
                  <a:txBody>
                    <a:bodyPr/>
                    <a:lstStyle/>
                    <a:p>
                      <a:pPr algn="l" fontAlgn="t">
                        <a:lnSpc>
                          <a:spcPct val="100000"/>
                        </a:lnSpc>
                      </a:pPr>
                      <a:r>
                        <a:rPr lang="tr-TR" sz="1200" b="0" i="0" u="none" strike="noStrike" dirty="0">
                          <a:solidFill>
                            <a:schemeClr val="tx1"/>
                          </a:solidFill>
                          <a:effectLst/>
                          <a:latin typeface="Calibri"/>
                        </a:rPr>
                        <a:t>19-May</a:t>
                      </a:r>
                    </a:p>
                  </a:txBody>
                  <a:tcPr marR="12700" marB="9144"/>
                </a:tc>
                <a:tc>
                  <a:txBody>
                    <a:bodyPr/>
                    <a:lstStyle/>
                    <a:p>
                      <a:pPr algn="l" fontAlgn="b">
                        <a:lnSpc>
                          <a:spcPct val="100000"/>
                        </a:lnSpc>
                      </a:pPr>
                      <a:r>
                        <a:rPr lang="en-US" sz="1200" b="0" i="0" u="none" strike="noStrike" dirty="0" smtClean="0">
                          <a:solidFill>
                            <a:schemeClr val="tx1"/>
                          </a:solidFill>
                          <a:effectLst/>
                          <a:latin typeface="Calibri"/>
                        </a:rPr>
                        <a:t>Analysis</a:t>
                      </a:r>
                      <a:endParaRPr lang="en-US" sz="1200" b="0" i="0" u="none" strike="noStrike" dirty="0">
                        <a:solidFill>
                          <a:schemeClr val="tx1"/>
                        </a:solidFill>
                        <a:effectLst/>
                        <a:latin typeface="Calibri"/>
                      </a:endParaRPr>
                    </a:p>
                  </a:txBody>
                  <a:tcPr marR="12700" marT="0" marB="9144"/>
                </a:tc>
                <a:tc>
                  <a:txBody>
                    <a:bodyPr/>
                    <a:lstStyle/>
                    <a:p>
                      <a:pPr algn="l" fontAlgn="t">
                        <a:lnSpc>
                          <a:spcPct val="100000"/>
                        </a:lnSpc>
                      </a:pPr>
                      <a:r>
                        <a:rPr lang="en-US" sz="1200" b="0" i="0" u="none" strike="noStrike" dirty="0">
                          <a:solidFill>
                            <a:schemeClr val="tx1"/>
                          </a:solidFill>
                          <a:effectLst/>
                          <a:latin typeface="Calibri"/>
                        </a:rPr>
                        <a:t>Requirements review</a:t>
                      </a:r>
                    </a:p>
                  </a:txBody>
                  <a:tcPr marR="12700" marB="9144"/>
                </a:tc>
              </a:tr>
              <a:tr h="227019">
                <a:tc>
                  <a:txBody>
                    <a:bodyPr/>
                    <a:lstStyle/>
                    <a:p>
                      <a:pPr algn="l" fontAlgn="t">
                        <a:lnSpc>
                          <a:spcPct val="100000"/>
                        </a:lnSpc>
                      </a:pPr>
                      <a:r>
                        <a:rPr lang="en-US" sz="1200" b="1" i="0" u="none" strike="noStrike" dirty="0" smtClean="0">
                          <a:solidFill>
                            <a:srgbClr val="FF0000"/>
                          </a:solidFill>
                          <a:effectLst/>
                          <a:latin typeface="Calibri"/>
                        </a:rPr>
                        <a:t>Tue</a:t>
                      </a:r>
                      <a:endParaRPr lang="en-US" sz="1200" b="1" i="0" u="none" strike="noStrike" dirty="0">
                        <a:solidFill>
                          <a:srgbClr val="FF0000"/>
                        </a:solidFill>
                        <a:effectLst/>
                        <a:latin typeface="Calibri"/>
                      </a:endParaRPr>
                    </a:p>
                  </a:txBody>
                  <a:tcPr marR="12700" marB="9144"/>
                </a:tc>
                <a:tc>
                  <a:txBody>
                    <a:bodyPr/>
                    <a:lstStyle/>
                    <a:p>
                      <a:pPr algn="l" fontAlgn="t">
                        <a:lnSpc>
                          <a:spcPct val="100000"/>
                        </a:lnSpc>
                      </a:pPr>
                      <a:r>
                        <a:rPr lang="tr-TR" sz="1200" b="1" i="0" u="none" strike="noStrike" dirty="0" smtClean="0">
                          <a:solidFill>
                            <a:srgbClr val="FF0000"/>
                          </a:solidFill>
                          <a:effectLst/>
                          <a:latin typeface="Calibri"/>
                        </a:rPr>
                        <a:t>27-</a:t>
                      </a:r>
                      <a:r>
                        <a:rPr lang="tr-TR" sz="1200" b="1" i="0" u="none" strike="noStrike" dirty="0">
                          <a:solidFill>
                            <a:srgbClr val="FF0000"/>
                          </a:solidFill>
                          <a:effectLst/>
                          <a:latin typeface="Calibri"/>
                        </a:rPr>
                        <a:t>May</a:t>
                      </a:r>
                    </a:p>
                  </a:txBody>
                  <a:tcPr marR="12700" marB="9144"/>
                </a:tc>
                <a:tc>
                  <a:txBody>
                    <a:bodyPr/>
                    <a:lstStyle/>
                    <a:p>
                      <a:pPr algn="l" fontAlgn="b">
                        <a:lnSpc>
                          <a:spcPct val="100000"/>
                        </a:lnSpc>
                      </a:pPr>
                      <a:r>
                        <a:rPr lang="en-US" sz="1200" b="1" i="0" u="none" strike="noStrike" dirty="0">
                          <a:solidFill>
                            <a:srgbClr val="FF0000"/>
                          </a:solidFill>
                          <a:effectLst/>
                          <a:latin typeface="Calibri"/>
                        </a:rPr>
                        <a:t>Analysis</a:t>
                      </a:r>
                    </a:p>
                  </a:txBody>
                  <a:tcPr marR="12700" marT="0" marB="9144"/>
                </a:tc>
                <a:tc>
                  <a:txBody>
                    <a:bodyPr/>
                    <a:lstStyle/>
                    <a:p>
                      <a:pPr algn="l" fontAlgn="t">
                        <a:lnSpc>
                          <a:spcPct val="100000"/>
                        </a:lnSpc>
                      </a:pPr>
                      <a:r>
                        <a:rPr lang="en-US" sz="1200" b="1" i="0" u="none" strike="noStrike" dirty="0" smtClean="0">
                          <a:solidFill>
                            <a:srgbClr val="FF0000"/>
                          </a:solidFill>
                          <a:effectLst/>
                          <a:latin typeface="Calibri"/>
                        </a:rPr>
                        <a:t>Address </a:t>
                      </a:r>
                      <a:r>
                        <a:rPr lang="en-US" sz="1200" b="1" i="0" u="none" strike="noStrike" dirty="0">
                          <a:solidFill>
                            <a:srgbClr val="FF0000"/>
                          </a:solidFill>
                          <a:effectLst/>
                          <a:latin typeface="Calibri"/>
                        </a:rPr>
                        <a:t>requirements</a:t>
                      </a:r>
                    </a:p>
                  </a:txBody>
                  <a:tcPr marR="12700" marB="9144"/>
                </a:tc>
              </a:tr>
              <a:tr h="337667">
                <a:tc>
                  <a:txBody>
                    <a:bodyPr/>
                    <a:lstStyle/>
                    <a:p>
                      <a:pPr algn="l" fontAlgn="t">
                        <a:lnSpc>
                          <a:spcPct val="100000"/>
                        </a:lnSpc>
                      </a:pPr>
                      <a:r>
                        <a:rPr lang="en-US" sz="1200" b="0" i="0" u="none" strike="noStrike">
                          <a:solidFill>
                            <a:srgbClr val="000000"/>
                          </a:solidFill>
                          <a:effectLst/>
                          <a:latin typeface="Calibri"/>
                        </a:rPr>
                        <a:t>Mon</a:t>
                      </a:r>
                    </a:p>
                  </a:txBody>
                  <a:tcPr marR="12700" marB="9144"/>
                </a:tc>
                <a:tc>
                  <a:txBody>
                    <a:bodyPr/>
                    <a:lstStyle/>
                    <a:p>
                      <a:pPr algn="l" fontAlgn="t">
                        <a:lnSpc>
                          <a:spcPct val="100000"/>
                        </a:lnSpc>
                      </a:pPr>
                      <a:r>
                        <a:rPr lang="en-US" sz="1200" b="0" i="0" u="none" strike="noStrike">
                          <a:solidFill>
                            <a:srgbClr val="000000"/>
                          </a:solidFill>
                          <a:effectLst/>
                          <a:latin typeface="Calibri"/>
                        </a:rPr>
                        <a:t>2-Jun</a:t>
                      </a:r>
                    </a:p>
                  </a:txBody>
                  <a:tcPr marR="12700" marB="9144"/>
                </a:tc>
                <a:tc>
                  <a:txBody>
                    <a:bodyPr/>
                    <a:lstStyle/>
                    <a:p>
                      <a:pPr algn="l" fontAlgn="b">
                        <a:lnSpc>
                          <a:spcPct val="100000"/>
                        </a:lnSpc>
                      </a:pPr>
                      <a:r>
                        <a:rPr lang="en-US" sz="1200" b="0" i="0" u="none" strike="noStrike" dirty="0">
                          <a:solidFill>
                            <a:srgbClr val="000000"/>
                          </a:solidFill>
                          <a:effectLst/>
                          <a:latin typeface="Calibri"/>
                        </a:rPr>
                        <a:t>Analysis</a:t>
                      </a:r>
                    </a:p>
                  </a:txBody>
                  <a:tcPr marR="12700" marT="0" marB="9144"/>
                </a:tc>
                <a:tc>
                  <a:txBody>
                    <a:bodyPr/>
                    <a:lstStyle/>
                    <a:p>
                      <a:pPr algn="l" fontAlgn="t">
                        <a:lnSpc>
                          <a:spcPct val="100000"/>
                        </a:lnSpc>
                      </a:pPr>
                      <a:r>
                        <a:rPr lang="en-US" sz="1200" b="0" i="0" u="none" strike="noStrike" dirty="0">
                          <a:solidFill>
                            <a:srgbClr val="000000"/>
                          </a:solidFill>
                          <a:effectLst/>
                          <a:latin typeface="Calibri"/>
                        </a:rPr>
                        <a:t>Address requirements</a:t>
                      </a:r>
                    </a:p>
                  </a:txBody>
                  <a:tcPr marR="12700" marB="9144"/>
                </a:tc>
              </a:tr>
              <a:tr h="634446">
                <a:tc>
                  <a:txBody>
                    <a:bodyPr/>
                    <a:lstStyle/>
                    <a:p>
                      <a:pPr algn="l" fontAlgn="t">
                        <a:lnSpc>
                          <a:spcPct val="100000"/>
                        </a:lnSpc>
                      </a:pPr>
                      <a:r>
                        <a:rPr lang="en-US" sz="1200" b="1" i="0" u="none" strike="noStrike" dirty="0">
                          <a:solidFill>
                            <a:srgbClr val="0000FF"/>
                          </a:solidFill>
                          <a:effectLst/>
                          <a:latin typeface="Calibri"/>
                        </a:rPr>
                        <a:t>Mon</a:t>
                      </a:r>
                    </a:p>
                  </a:txBody>
                  <a:tcPr marR="12700" marB="9144"/>
                </a:tc>
                <a:tc>
                  <a:txBody>
                    <a:bodyPr/>
                    <a:lstStyle/>
                    <a:p>
                      <a:pPr algn="l" fontAlgn="t">
                        <a:lnSpc>
                          <a:spcPct val="100000"/>
                        </a:lnSpc>
                      </a:pPr>
                      <a:r>
                        <a:rPr lang="en-US" sz="1200" b="1" i="0" u="none" strike="noStrike" dirty="0">
                          <a:solidFill>
                            <a:srgbClr val="0000FF"/>
                          </a:solidFill>
                          <a:effectLst/>
                          <a:latin typeface="Calibri"/>
                        </a:rPr>
                        <a:t>9-Jun</a:t>
                      </a:r>
                    </a:p>
                  </a:txBody>
                  <a:tcPr marR="12700" marB="9144"/>
                </a:tc>
                <a:tc>
                  <a:txBody>
                    <a:bodyPr/>
                    <a:lstStyle/>
                    <a:p>
                      <a:pPr algn="l" fontAlgn="t">
                        <a:lnSpc>
                          <a:spcPct val="100000"/>
                        </a:lnSpc>
                        <a:spcBef>
                          <a:spcPts val="600"/>
                        </a:spcBef>
                      </a:pPr>
                      <a:r>
                        <a:rPr lang="en-US" sz="1200" b="1" i="0" u="none" strike="noStrike" dirty="0" smtClean="0">
                          <a:solidFill>
                            <a:srgbClr val="0000FF"/>
                          </a:solidFill>
                          <a:effectLst/>
                          <a:latin typeface="Calibri"/>
                        </a:rPr>
                        <a:t>Harmonization</a:t>
                      </a:r>
                      <a:r>
                        <a:rPr lang="en-US" sz="1200" b="1" i="0" u="none" strike="noStrike" baseline="0" dirty="0" smtClean="0">
                          <a:solidFill>
                            <a:srgbClr val="0000FF"/>
                          </a:solidFill>
                          <a:effectLst/>
                          <a:latin typeface="Calibri"/>
                        </a:rPr>
                        <a:t> requests due</a:t>
                      </a:r>
                    </a:p>
                    <a:p>
                      <a:pPr algn="l" fontAlgn="t">
                        <a:lnSpc>
                          <a:spcPct val="100000"/>
                        </a:lnSpc>
                        <a:spcBef>
                          <a:spcPts val="600"/>
                        </a:spcBef>
                      </a:pPr>
                      <a:r>
                        <a:rPr lang="en-US" sz="1200" b="0" i="0" u="none" strike="noStrike" baseline="0" dirty="0" smtClean="0">
                          <a:solidFill>
                            <a:schemeClr val="tx1"/>
                          </a:solidFill>
                          <a:effectLst/>
                          <a:latin typeface="Calibri"/>
                        </a:rPr>
                        <a:t>Analysis</a:t>
                      </a:r>
                      <a:endParaRPr lang="en-US" sz="1200" b="0" i="0" u="none" strike="noStrike" dirty="0">
                        <a:solidFill>
                          <a:schemeClr val="tx1"/>
                        </a:solidFill>
                        <a:effectLst/>
                        <a:latin typeface="Calibri"/>
                      </a:endParaRPr>
                    </a:p>
                  </a:txBody>
                  <a:tcPr marR="12700" marB="9144"/>
                </a:tc>
                <a:tc>
                  <a:txBody>
                    <a:bodyPr/>
                    <a:lstStyle/>
                    <a:p>
                      <a:pPr algn="l" fontAlgn="t">
                        <a:lnSpc>
                          <a:spcPct val="100000"/>
                        </a:lnSpc>
                      </a:pPr>
                      <a:r>
                        <a:rPr lang="en-US" sz="1200" b="1" i="0" u="none" strike="noStrike" dirty="0">
                          <a:solidFill>
                            <a:srgbClr val="000000"/>
                          </a:solidFill>
                          <a:effectLst/>
                          <a:latin typeface="Calibri"/>
                        </a:rPr>
                        <a:t>HL7 Harmonization Committee Schedule:</a:t>
                      </a:r>
                      <a:r>
                        <a:rPr lang="en-US" sz="1200" b="0" i="0" u="none" strike="noStrike" dirty="0">
                          <a:solidFill>
                            <a:srgbClr val="000000"/>
                          </a:solidFill>
                          <a:effectLst/>
                          <a:latin typeface="Calibri"/>
                        </a:rPr>
                        <a:t/>
                      </a:r>
                      <a:br>
                        <a:rPr lang="en-US" sz="1200" b="0" i="0" u="none" strike="noStrike" dirty="0">
                          <a:solidFill>
                            <a:srgbClr val="000000"/>
                          </a:solidFill>
                          <a:effectLst/>
                          <a:latin typeface="Calibri"/>
                        </a:rPr>
                      </a:br>
                      <a:r>
                        <a:rPr lang="en-US" sz="1200" b="0" i="0" u="none" strike="noStrike" dirty="0">
                          <a:solidFill>
                            <a:srgbClr val="000000"/>
                          </a:solidFill>
                          <a:effectLst/>
                          <a:latin typeface="Calibri"/>
                        </a:rPr>
                        <a:t>Initial Proposal Deadline: Sunday, June 15, 2014, Midnight</a:t>
                      </a:r>
                      <a:br>
                        <a:rPr lang="en-US" sz="1200" b="0" i="0" u="none" strike="noStrike" dirty="0">
                          <a:solidFill>
                            <a:srgbClr val="000000"/>
                          </a:solidFill>
                          <a:effectLst/>
                          <a:latin typeface="Calibri"/>
                        </a:rPr>
                      </a:br>
                      <a:r>
                        <a:rPr lang="en-US" sz="1200" b="0" i="0" u="none" strike="noStrike" dirty="0">
                          <a:solidFill>
                            <a:srgbClr val="000000"/>
                          </a:solidFill>
                          <a:effectLst/>
                          <a:latin typeface="Calibri"/>
                        </a:rPr>
                        <a:t>Technical review: Tuesday or Wednesday June 17-18, 2014</a:t>
                      </a:r>
                    </a:p>
                  </a:txBody>
                  <a:tcPr marR="12700" marB="9144"/>
                </a:tc>
              </a:tr>
              <a:tr h="237027">
                <a:tc>
                  <a:txBody>
                    <a:bodyPr/>
                    <a:lstStyle/>
                    <a:p>
                      <a:pPr algn="l" fontAlgn="t">
                        <a:lnSpc>
                          <a:spcPct val="100000"/>
                        </a:lnSpc>
                      </a:pPr>
                      <a:r>
                        <a:rPr lang="en-US" sz="1200" b="0" i="0" u="none" strike="noStrike">
                          <a:solidFill>
                            <a:srgbClr val="000000"/>
                          </a:solidFill>
                          <a:effectLst/>
                          <a:latin typeface="Calibri"/>
                        </a:rPr>
                        <a:t>Mon</a:t>
                      </a:r>
                    </a:p>
                  </a:txBody>
                  <a:tcPr marR="12700" marB="9144"/>
                </a:tc>
                <a:tc>
                  <a:txBody>
                    <a:bodyPr/>
                    <a:lstStyle/>
                    <a:p>
                      <a:pPr algn="l" fontAlgn="t">
                        <a:lnSpc>
                          <a:spcPct val="100000"/>
                        </a:lnSpc>
                      </a:pPr>
                      <a:r>
                        <a:rPr lang="en-US" sz="1200" b="0" i="0" u="none" strike="noStrike" dirty="0">
                          <a:solidFill>
                            <a:srgbClr val="000000"/>
                          </a:solidFill>
                          <a:effectLst/>
                          <a:latin typeface="Calibri"/>
                        </a:rPr>
                        <a:t>16-Jun</a:t>
                      </a:r>
                    </a:p>
                  </a:txBody>
                  <a:tcPr marR="12700" marB="9144"/>
                </a:tc>
                <a:tc>
                  <a:txBody>
                    <a:bodyPr/>
                    <a:lstStyle/>
                    <a:p>
                      <a:pPr algn="l" fontAlgn="b">
                        <a:lnSpc>
                          <a:spcPct val="100000"/>
                        </a:lnSpc>
                      </a:pPr>
                      <a:r>
                        <a:rPr lang="en-US" sz="1200" b="0" i="0" u="none" strike="noStrike" dirty="0">
                          <a:solidFill>
                            <a:srgbClr val="000000"/>
                          </a:solidFill>
                          <a:effectLst/>
                          <a:latin typeface="Calibri"/>
                        </a:rPr>
                        <a:t>Analysis</a:t>
                      </a:r>
                    </a:p>
                  </a:txBody>
                  <a:tcPr marR="12700" marT="0" marB="9144"/>
                </a:tc>
                <a:tc>
                  <a:txBody>
                    <a:bodyPr/>
                    <a:lstStyle/>
                    <a:p>
                      <a:pPr algn="l" fontAlgn="t">
                        <a:lnSpc>
                          <a:spcPct val="100000"/>
                        </a:lnSpc>
                      </a:pPr>
                      <a:endParaRPr lang="en-US" sz="1200" b="0" i="0" u="none" strike="noStrike" dirty="0">
                        <a:solidFill>
                          <a:srgbClr val="000000"/>
                        </a:solidFill>
                        <a:effectLst/>
                        <a:latin typeface="Calibri"/>
                      </a:endParaRPr>
                    </a:p>
                  </a:txBody>
                  <a:tcPr marR="12700" marB="9144"/>
                </a:tc>
              </a:tr>
              <a:tr h="276904">
                <a:tc>
                  <a:txBody>
                    <a:bodyPr/>
                    <a:lstStyle/>
                    <a:p>
                      <a:pPr algn="l" fontAlgn="t">
                        <a:lnSpc>
                          <a:spcPct val="100000"/>
                        </a:lnSpc>
                      </a:pPr>
                      <a:r>
                        <a:rPr lang="en-US" sz="1200" b="0" i="0" u="none" strike="noStrike">
                          <a:solidFill>
                            <a:srgbClr val="000000"/>
                          </a:solidFill>
                          <a:effectLst/>
                          <a:latin typeface="Calibri"/>
                        </a:rPr>
                        <a:t>Mon</a:t>
                      </a:r>
                    </a:p>
                  </a:txBody>
                  <a:tcPr marR="12700" marB="9144"/>
                </a:tc>
                <a:tc>
                  <a:txBody>
                    <a:bodyPr/>
                    <a:lstStyle/>
                    <a:p>
                      <a:pPr algn="l" fontAlgn="t">
                        <a:lnSpc>
                          <a:spcPct val="100000"/>
                        </a:lnSpc>
                      </a:pPr>
                      <a:r>
                        <a:rPr lang="en-US" sz="1200" b="0" i="0" u="none" strike="noStrike">
                          <a:solidFill>
                            <a:srgbClr val="000000"/>
                          </a:solidFill>
                          <a:effectLst/>
                          <a:latin typeface="Calibri"/>
                        </a:rPr>
                        <a:t>23-Jun</a:t>
                      </a:r>
                    </a:p>
                  </a:txBody>
                  <a:tcPr marR="12700" marB="9144"/>
                </a:tc>
                <a:tc>
                  <a:txBody>
                    <a:bodyPr/>
                    <a:lstStyle/>
                    <a:p>
                      <a:pPr algn="l" fontAlgn="b">
                        <a:lnSpc>
                          <a:spcPct val="100000"/>
                        </a:lnSpc>
                      </a:pPr>
                      <a:r>
                        <a:rPr lang="en-US" sz="1200" b="0" i="0" u="none" strike="noStrike" dirty="0">
                          <a:solidFill>
                            <a:srgbClr val="000000"/>
                          </a:solidFill>
                          <a:effectLst/>
                          <a:latin typeface="Calibri"/>
                        </a:rPr>
                        <a:t>Analysis</a:t>
                      </a:r>
                    </a:p>
                  </a:txBody>
                  <a:tcPr marR="12700" marT="0" marB="9144"/>
                </a:tc>
                <a:tc>
                  <a:txBody>
                    <a:bodyPr/>
                    <a:lstStyle/>
                    <a:p>
                      <a:pPr algn="l" fontAlgn="t">
                        <a:lnSpc>
                          <a:spcPct val="100000"/>
                        </a:lnSpc>
                      </a:pPr>
                      <a:endParaRPr lang="en-US" sz="1200" b="0" i="0" u="none" strike="noStrike" dirty="0">
                        <a:solidFill>
                          <a:srgbClr val="000000"/>
                        </a:solidFill>
                        <a:effectLst/>
                        <a:latin typeface="Calibri"/>
                      </a:endParaRPr>
                    </a:p>
                  </a:txBody>
                  <a:tcPr marR="12700" marB="9144"/>
                </a:tc>
              </a:tr>
              <a:tr h="273879">
                <a:tc>
                  <a:txBody>
                    <a:bodyPr/>
                    <a:lstStyle/>
                    <a:p>
                      <a:pPr algn="l" fontAlgn="t">
                        <a:lnSpc>
                          <a:spcPct val="100000"/>
                        </a:lnSpc>
                      </a:pPr>
                      <a:r>
                        <a:rPr lang="en-US" sz="1200" b="0" i="0" u="none" strike="noStrike">
                          <a:solidFill>
                            <a:srgbClr val="000000"/>
                          </a:solidFill>
                          <a:effectLst/>
                          <a:latin typeface="Calibri"/>
                        </a:rPr>
                        <a:t>Mon</a:t>
                      </a:r>
                    </a:p>
                  </a:txBody>
                  <a:tcPr marR="12700" marB="9144"/>
                </a:tc>
                <a:tc>
                  <a:txBody>
                    <a:bodyPr/>
                    <a:lstStyle/>
                    <a:p>
                      <a:pPr algn="l" fontAlgn="t">
                        <a:lnSpc>
                          <a:spcPct val="100000"/>
                        </a:lnSpc>
                      </a:pPr>
                      <a:r>
                        <a:rPr lang="en-US" sz="1200" b="0" i="0" u="none" strike="noStrike">
                          <a:solidFill>
                            <a:srgbClr val="000000"/>
                          </a:solidFill>
                          <a:effectLst/>
                          <a:latin typeface="Calibri"/>
                        </a:rPr>
                        <a:t>30-Jun</a:t>
                      </a:r>
                    </a:p>
                  </a:txBody>
                  <a:tcPr marR="12700" marB="9144"/>
                </a:tc>
                <a:tc>
                  <a:txBody>
                    <a:bodyPr/>
                    <a:lstStyle/>
                    <a:p>
                      <a:pPr algn="l" fontAlgn="b">
                        <a:lnSpc>
                          <a:spcPct val="100000"/>
                        </a:lnSpc>
                      </a:pPr>
                      <a:r>
                        <a:rPr lang="en-US" sz="1200" b="0" i="0" u="none" strike="noStrike" dirty="0">
                          <a:solidFill>
                            <a:srgbClr val="000000"/>
                          </a:solidFill>
                          <a:effectLst/>
                          <a:latin typeface="Calibri"/>
                        </a:rPr>
                        <a:t>Analysis</a:t>
                      </a:r>
                    </a:p>
                  </a:txBody>
                  <a:tcPr marR="12700" marT="0" marB="9144"/>
                </a:tc>
                <a:tc>
                  <a:txBody>
                    <a:bodyPr/>
                    <a:lstStyle/>
                    <a:p>
                      <a:pPr algn="l" fontAlgn="b">
                        <a:lnSpc>
                          <a:spcPct val="100000"/>
                        </a:lnSpc>
                      </a:pPr>
                      <a:r>
                        <a:rPr lang="en-US" sz="1200" b="0" i="0" u="none" strike="noStrike" dirty="0">
                          <a:solidFill>
                            <a:srgbClr val="000000"/>
                          </a:solidFill>
                          <a:effectLst/>
                          <a:latin typeface="Calibri"/>
                        </a:rPr>
                        <a:t>Final Proposal Deadline: Sunday, July 6, 2014, </a:t>
                      </a:r>
                      <a:r>
                        <a:rPr lang="en-US" sz="1200" b="0" i="0" u="none" strike="noStrike" dirty="0" smtClean="0">
                          <a:solidFill>
                            <a:srgbClr val="000000"/>
                          </a:solidFill>
                          <a:effectLst/>
                          <a:latin typeface="Calibri"/>
                        </a:rPr>
                        <a:t>Midnight</a:t>
                      </a:r>
                    </a:p>
                    <a:p>
                      <a:pPr marL="0" marR="0" indent="0" algn="l" defTabSz="914400" rtl="0" eaLnBrk="1" fontAlgn="b" latinLnBrk="0" hangingPunct="1">
                        <a:lnSpc>
                          <a:spcPct val="100000"/>
                        </a:lnSpc>
                        <a:spcBef>
                          <a:spcPts val="0"/>
                        </a:spcBef>
                        <a:spcAft>
                          <a:spcPts val="0"/>
                        </a:spcAft>
                        <a:buClrTx/>
                        <a:buSzTx/>
                        <a:buFontTx/>
                        <a:buNone/>
                        <a:tabLst/>
                        <a:defRPr/>
                      </a:pPr>
                      <a:r>
                        <a:rPr lang="en-US" sz="1200" b="0" i="0" u="none" strike="noStrike" dirty="0" smtClean="0">
                          <a:solidFill>
                            <a:srgbClr val="000000"/>
                          </a:solidFill>
                          <a:effectLst/>
                          <a:latin typeface="+mn-lt"/>
                        </a:rPr>
                        <a:t>Harmonization </a:t>
                      </a:r>
                      <a:r>
                        <a:rPr lang="en-US" sz="1200" b="0" i="0" u="none" strike="noStrike" dirty="0" err="1" smtClean="0">
                          <a:solidFill>
                            <a:srgbClr val="000000"/>
                          </a:solidFill>
                          <a:effectLst/>
                          <a:latin typeface="+mn-lt"/>
                        </a:rPr>
                        <a:t>Mtg</a:t>
                      </a:r>
                      <a:r>
                        <a:rPr lang="en-US" sz="1200" b="0" i="0" u="none" strike="noStrike" dirty="0" smtClean="0">
                          <a:solidFill>
                            <a:srgbClr val="000000"/>
                          </a:solidFill>
                          <a:effectLst/>
                          <a:latin typeface="+mn-lt"/>
                        </a:rPr>
                        <a:t>: Tuesday through Friday, July 15-18, 2014</a:t>
                      </a:r>
                    </a:p>
                  </a:txBody>
                  <a:tcPr marR="12700" marB="9144"/>
                </a:tc>
              </a:tr>
              <a:tr h="245111">
                <a:tc>
                  <a:txBody>
                    <a:bodyPr/>
                    <a:lstStyle/>
                    <a:p>
                      <a:pPr algn="l" fontAlgn="t">
                        <a:lnSpc>
                          <a:spcPct val="100000"/>
                        </a:lnSpc>
                      </a:pPr>
                      <a:r>
                        <a:rPr lang="en-US" sz="1200" b="0" i="0" u="none" strike="noStrike">
                          <a:solidFill>
                            <a:srgbClr val="000000"/>
                          </a:solidFill>
                          <a:effectLst/>
                          <a:latin typeface="Calibri"/>
                        </a:rPr>
                        <a:t>Mon</a:t>
                      </a:r>
                    </a:p>
                  </a:txBody>
                  <a:tcPr marR="12700" marB="9144"/>
                </a:tc>
                <a:tc>
                  <a:txBody>
                    <a:bodyPr/>
                    <a:lstStyle/>
                    <a:p>
                      <a:pPr algn="l" fontAlgn="t">
                        <a:lnSpc>
                          <a:spcPct val="100000"/>
                        </a:lnSpc>
                      </a:pPr>
                      <a:r>
                        <a:rPr lang="en-US" sz="1200" b="0" i="0" u="none" strike="noStrike">
                          <a:solidFill>
                            <a:srgbClr val="000000"/>
                          </a:solidFill>
                          <a:effectLst/>
                          <a:latin typeface="Calibri"/>
                        </a:rPr>
                        <a:t>7-Jul</a:t>
                      </a:r>
                    </a:p>
                  </a:txBody>
                  <a:tcPr marR="12700" marB="9144"/>
                </a:tc>
                <a:tc>
                  <a:txBody>
                    <a:bodyPr/>
                    <a:lstStyle/>
                    <a:p>
                      <a:pPr algn="l" fontAlgn="t">
                        <a:lnSpc>
                          <a:spcPct val="100000"/>
                        </a:lnSpc>
                      </a:pPr>
                      <a:r>
                        <a:rPr lang="en-US" sz="1200" b="0" i="0" u="none" strike="noStrike" dirty="0" smtClean="0">
                          <a:solidFill>
                            <a:srgbClr val="000000"/>
                          </a:solidFill>
                          <a:effectLst/>
                          <a:latin typeface="Calibri"/>
                        </a:rPr>
                        <a:t>Analysis/review</a:t>
                      </a:r>
                      <a:r>
                        <a:rPr lang="en-US" sz="1200" b="0" i="0" u="none" strike="noStrike" baseline="0" dirty="0" smtClean="0">
                          <a:solidFill>
                            <a:srgbClr val="000000"/>
                          </a:solidFill>
                          <a:effectLst/>
                          <a:latin typeface="Calibri"/>
                        </a:rPr>
                        <a:t> draft ballot</a:t>
                      </a:r>
                      <a:endParaRPr lang="en-US" sz="1200" b="0" i="0" u="none" strike="noStrike" dirty="0">
                        <a:solidFill>
                          <a:srgbClr val="000000"/>
                        </a:solidFill>
                        <a:effectLst/>
                        <a:latin typeface="Calibri"/>
                      </a:endParaRPr>
                    </a:p>
                  </a:txBody>
                  <a:tcPr marR="12700" marB="9144"/>
                </a:tc>
                <a:tc>
                  <a:txBody>
                    <a:bodyPr/>
                    <a:lstStyle/>
                    <a:p>
                      <a:pPr algn="l" fontAlgn="t">
                        <a:lnSpc>
                          <a:spcPct val="100000"/>
                        </a:lnSpc>
                      </a:pPr>
                      <a:endParaRPr lang="en-US" sz="1200" b="0" i="0" u="none" strike="noStrike" dirty="0">
                        <a:solidFill>
                          <a:srgbClr val="000000"/>
                        </a:solidFill>
                        <a:effectLst/>
                        <a:latin typeface="Calibri"/>
                      </a:endParaRPr>
                    </a:p>
                  </a:txBody>
                  <a:tcPr marR="12700" marB="9144"/>
                </a:tc>
              </a:tr>
              <a:tr h="218245">
                <a:tc>
                  <a:txBody>
                    <a:bodyPr/>
                    <a:lstStyle/>
                    <a:p>
                      <a:pPr algn="l" fontAlgn="t">
                        <a:lnSpc>
                          <a:spcPct val="100000"/>
                        </a:lnSpc>
                      </a:pPr>
                      <a:r>
                        <a:rPr lang="en-US" sz="1200" b="0" i="0" u="none" strike="noStrike">
                          <a:solidFill>
                            <a:srgbClr val="000000"/>
                          </a:solidFill>
                          <a:effectLst/>
                          <a:latin typeface="Calibri"/>
                        </a:rPr>
                        <a:t>Mon</a:t>
                      </a:r>
                    </a:p>
                  </a:txBody>
                  <a:tcPr marR="12700" marB="9144"/>
                </a:tc>
                <a:tc>
                  <a:txBody>
                    <a:bodyPr/>
                    <a:lstStyle/>
                    <a:p>
                      <a:pPr algn="l" fontAlgn="t">
                        <a:lnSpc>
                          <a:spcPct val="100000"/>
                        </a:lnSpc>
                      </a:pPr>
                      <a:r>
                        <a:rPr lang="en-US" sz="1200" b="0" i="0" u="none" strike="noStrike" dirty="0">
                          <a:solidFill>
                            <a:srgbClr val="000000"/>
                          </a:solidFill>
                          <a:effectLst/>
                          <a:latin typeface="Calibri"/>
                        </a:rPr>
                        <a:t>14-Jul</a:t>
                      </a:r>
                    </a:p>
                  </a:txBody>
                  <a:tcPr marR="12700" marB="9144"/>
                </a:tc>
                <a:tc>
                  <a:txBody>
                    <a:bodyPr/>
                    <a:lstStyle/>
                    <a:p>
                      <a:pPr algn="l" fontAlgn="t">
                        <a:lnSpc>
                          <a:spcPct val="100000"/>
                        </a:lnSpc>
                      </a:pPr>
                      <a:r>
                        <a:rPr lang="en-US" sz="1200" b="0" i="0" u="none" strike="noStrike" dirty="0">
                          <a:solidFill>
                            <a:srgbClr val="000000"/>
                          </a:solidFill>
                          <a:effectLst/>
                          <a:latin typeface="Calibri"/>
                        </a:rPr>
                        <a:t>Review </a:t>
                      </a:r>
                      <a:r>
                        <a:rPr lang="en-US" sz="1200" b="0" i="0" u="none" strike="noStrike" dirty="0" smtClean="0">
                          <a:solidFill>
                            <a:srgbClr val="000000"/>
                          </a:solidFill>
                          <a:effectLst/>
                          <a:latin typeface="Calibri"/>
                        </a:rPr>
                        <a:t>draft ballot</a:t>
                      </a:r>
                      <a:endParaRPr lang="en-US" sz="1200" b="0" i="0" u="none" strike="noStrike" dirty="0">
                        <a:solidFill>
                          <a:srgbClr val="000000"/>
                        </a:solidFill>
                        <a:effectLst/>
                        <a:latin typeface="Calibri"/>
                      </a:endParaRPr>
                    </a:p>
                  </a:txBody>
                  <a:tcPr marR="12700" marB="9144"/>
                </a:tc>
                <a:tc>
                  <a:txBody>
                    <a:bodyPr/>
                    <a:lstStyle/>
                    <a:p>
                      <a:pPr algn="l" fontAlgn="b">
                        <a:lnSpc>
                          <a:spcPct val="100000"/>
                        </a:lnSpc>
                      </a:pPr>
                      <a:endParaRPr lang="en-US" sz="1200" b="0" i="0" u="none" strike="noStrike" dirty="0">
                        <a:solidFill>
                          <a:srgbClr val="000000"/>
                        </a:solidFill>
                        <a:effectLst/>
                        <a:latin typeface="Calibri"/>
                      </a:endParaRPr>
                    </a:p>
                  </a:txBody>
                  <a:tcPr marR="12700" marB="9144"/>
                </a:tc>
              </a:tr>
              <a:tr h="247640">
                <a:tc>
                  <a:txBody>
                    <a:bodyPr/>
                    <a:lstStyle/>
                    <a:p>
                      <a:pPr algn="l" fontAlgn="t">
                        <a:lnSpc>
                          <a:spcPct val="100000"/>
                        </a:lnSpc>
                      </a:pPr>
                      <a:r>
                        <a:rPr lang="en-US" sz="1200" b="0" i="0" u="none" strike="noStrike">
                          <a:solidFill>
                            <a:srgbClr val="000000"/>
                          </a:solidFill>
                          <a:effectLst/>
                          <a:latin typeface="Calibri"/>
                        </a:rPr>
                        <a:t>Mon</a:t>
                      </a:r>
                    </a:p>
                  </a:txBody>
                  <a:tcPr marR="12700" marB="9144"/>
                </a:tc>
                <a:tc>
                  <a:txBody>
                    <a:bodyPr/>
                    <a:lstStyle/>
                    <a:p>
                      <a:pPr algn="l" fontAlgn="t">
                        <a:lnSpc>
                          <a:spcPct val="100000"/>
                        </a:lnSpc>
                      </a:pPr>
                      <a:r>
                        <a:rPr lang="en-US" sz="1200" b="0" i="0" u="none" strike="noStrike">
                          <a:solidFill>
                            <a:srgbClr val="000000"/>
                          </a:solidFill>
                          <a:effectLst/>
                          <a:latin typeface="Calibri"/>
                        </a:rPr>
                        <a:t>21-Jul</a:t>
                      </a:r>
                    </a:p>
                  </a:txBody>
                  <a:tcPr marR="12700" marB="9144"/>
                </a:tc>
                <a:tc>
                  <a:txBody>
                    <a:bodyPr/>
                    <a:lstStyle/>
                    <a:p>
                      <a:pPr algn="l" fontAlgn="t">
                        <a:lnSpc>
                          <a:spcPct val="100000"/>
                        </a:lnSpc>
                      </a:pPr>
                      <a:r>
                        <a:rPr lang="en-US" sz="1200" b="0" i="0" u="none" strike="noStrike" dirty="0">
                          <a:solidFill>
                            <a:srgbClr val="000000"/>
                          </a:solidFill>
                          <a:effectLst/>
                          <a:latin typeface="Calibri"/>
                        </a:rPr>
                        <a:t>Review </a:t>
                      </a:r>
                      <a:r>
                        <a:rPr lang="en-US" sz="1200" b="0" i="0" u="none" strike="noStrike" dirty="0" smtClean="0">
                          <a:solidFill>
                            <a:srgbClr val="000000"/>
                          </a:solidFill>
                          <a:effectLst/>
                          <a:latin typeface="Calibri"/>
                        </a:rPr>
                        <a:t>draft ballot</a:t>
                      </a:r>
                      <a:endParaRPr lang="en-US" sz="1200" b="0" i="0" u="none" strike="noStrike" dirty="0">
                        <a:solidFill>
                          <a:srgbClr val="000000"/>
                        </a:solidFill>
                        <a:effectLst/>
                        <a:latin typeface="Calibri"/>
                      </a:endParaRPr>
                    </a:p>
                  </a:txBody>
                  <a:tcPr marR="12700" marB="9144"/>
                </a:tc>
                <a:tc>
                  <a:txBody>
                    <a:bodyPr/>
                    <a:lstStyle/>
                    <a:p>
                      <a:pPr algn="l" fontAlgn="t">
                        <a:lnSpc>
                          <a:spcPct val="100000"/>
                        </a:lnSpc>
                      </a:pPr>
                      <a:endParaRPr lang="en-US" sz="1200" b="0" i="0" u="none" strike="noStrike" dirty="0">
                        <a:solidFill>
                          <a:srgbClr val="000000"/>
                        </a:solidFill>
                        <a:effectLst/>
                        <a:latin typeface="Calibri"/>
                      </a:endParaRPr>
                    </a:p>
                  </a:txBody>
                  <a:tcPr marR="12700" marB="9144"/>
                </a:tc>
              </a:tr>
              <a:tr h="218873">
                <a:tc>
                  <a:txBody>
                    <a:bodyPr/>
                    <a:lstStyle/>
                    <a:p>
                      <a:pPr algn="l" fontAlgn="t">
                        <a:lnSpc>
                          <a:spcPct val="100000"/>
                        </a:lnSpc>
                      </a:pPr>
                      <a:r>
                        <a:rPr lang="en-US" sz="1200" b="1" i="0" u="none" strike="noStrike" dirty="0">
                          <a:solidFill>
                            <a:srgbClr val="0000FF"/>
                          </a:solidFill>
                          <a:effectLst/>
                          <a:latin typeface="Calibri"/>
                        </a:rPr>
                        <a:t>Mon</a:t>
                      </a:r>
                    </a:p>
                  </a:txBody>
                  <a:tcPr marR="12700" marB="9144"/>
                </a:tc>
                <a:tc>
                  <a:txBody>
                    <a:bodyPr/>
                    <a:lstStyle/>
                    <a:p>
                      <a:pPr algn="l" fontAlgn="t">
                        <a:lnSpc>
                          <a:spcPct val="100000"/>
                        </a:lnSpc>
                      </a:pPr>
                      <a:r>
                        <a:rPr lang="en-US" sz="1200" b="1" i="0" u="none" strike="noStrike" dirty="0">
                          <a:solidFill>
                            <a:srgbClr val="0000FF"/>
                          </a:solidFill>
                          <a:effectLst/>
                          <a:latin typeface="Calibri"/>
                        </a:rPr>
                        <a:t>28-Jul</a:t>
                      </a:r>
                    </a:p>
                  </a:txBody>
                  <a:tcPr marR="12700" marB="9144"/>
                </a:tc>
                <a:tc>
                  <a:txBody>
                    <a:bodyPr/>
                    <a:lstStyle/>
                    <a:p>
                      <a:pPr algn="l" fontAlgn="t">
                        <a:lnSpc>
                          <a:spcPct val="100000"/>
                        </a:lnSpc>
                      </a:pPr>
                      <a:r>
                        <a:rPr lang="en-US" sz="1200" b="1" i="0" u="none" strike="noStrike" dirty="0" smtClean="0">
                          <a:solidFill>
                            <a:srgbClr val="0000FF"/>
                          </a:solidFill>
                          <a:effectLst/>
                          <a:latin typeface="Calibri"/>
                        </a:rPr>
                        <a:t>Final</a:t>
                      </a:r>
                      <a:r>
                        <a:rPr lang="en-US" sz="1200" b="1" i="0" u="none" strike="noStrike" baseline="0" dirty="0" smtClean="0">
                          <a:solidFill>
                            <a:srgbClr val="0000FF"/>
                          </a:solidFill>
                          <a:effectLst/>
                          <a:latin typeface="Calibri"/>
                        </a:rPr>
                        <a:t> ballot review and sign-off</a:t>
                      </a:r>
                      <a:endParaRPr lang="en-US" sz="1200" b="1" i="0" u="none" strike="noStrike" dirty="0">
                        <a:solidFill>
                          <a:srgbClr val="0000FF"/>
                        </a:solidFill>
                        <a:effectLst/>
                        <a:latin typeface="Calibri"/>
                      </a:endParaRPr>
                    </a:p>
                  </a:txBody>
                  <a:tcPr marR="12700" marB="9144"/>
                </a:tc>
                <a:tc>
                  <a:txBody>
                    <a:bodyPr/>
                    <a:lstStyle/>
                    <a:p>
                      <a:pPr algn="l" fontAlgn="t">
                        <a:lnSpc>
                          <a:spcPct val="100000"/>
                        </a:lnSpc>
                      </a:pPr>
                      <a:r>
                        <a:rPr lang="en-US" sz="1200" b="1" i="0" u="none" strike="noStrike" dirty="0" smtClean="0">
                          <a:solidFill>
                            <a:srgbClr val="0000FF"/>
                          </a:solidFill>
                          <a:effectLst/>
                          <a:latin typeface="Calibri"/>
                        </a:rPr>
                        <a:t>Next </a:t>
                      </a:r>
                      <a:r>
                        <a:rPr lang="en-US" sz="1200" b="1" i="0" u="none" strike="noStrike" dirty="0">
                          <a:solidFill>
                            <a:srgbClr val="0000FF"/>
                          </a:solidFill>
                          <a:effectLst/>
                          <a:latin typeface="Calibri"/>
                        </a:rPr>
                        <a:t>3 days </a:t>
                      </a:r>
                      <a:r>
                        <a:rPr lang="en-US" sz="1200" b="1" i="0" u="none" strike="noStrike" dirty="0" smtClean="0">
                          <a:solidFill>
                            <a:srgbClr val="0000FF"/>
                          </a:solidFill>
                          <a:effectLst/>
                          <a:latin typeface="Calibri"/>
                        </a:rPr>
                        <a:t>will be used to finalize </a:t>
                      </a:r>
                      <a:r>
                        <a:rPr lang="en-US" sz="1200" b="1" i="0" u="none" strike="noStrike" dirty="0">
                          <a:solidFill>
                            <a:srgbClr val="0000FF"/>
                          </a:solidFill>
                          <a:effectLst/>
                          <a:latin typeface="Calibri"/>
                        </a:rPr>
                        <a:t>pubs package</a:t>
                      </a:r>
                    </a:p>
                  </a:txBody>
                  <a:tcPr marR="12700" marB="9144"/>
                </a:tc>
              </a:tr>
              <a:tr h="337667">
                <a:tc>
                  <a:txBody>
                    <a:bodyPr/>
                    <a:lstStyle/>
                    <a:p>
                      <a:pPr algn="l" fontAlgn="t">
                        <a:lnSpc>
                          <a:spcPct val="100000"/>
                        </a:lnSpc>
                      </a:pPr>
                      <a:r>
                        <a:rPr lang="en-US" sz="1200" b="1" i="0" u="none" strike="noStrike">
                          <a:solidFill>
                            <a:srgbClr val="000000"/>
                          </a:solidFill>
                          <a:effectLst/>
                          <a:latin typeface="Calibri"/>
                        </a:rPr>
                        <a:t>Fri</a:t>
                      </a:r>
                    </a:p>
                  </a:txBody>
                  <a:tcPr marR="12700" marB="9144"/>
                </a:tc>
                <a:tc>
                  <a:txBody>
                    <a:bodyPr/>
                    <a:lstStyle/>
                    <a:p>
                      <a:pPr algn="l" fontAlgn="t">
                        <a:lnSpc>
                          <a:spcPct val="100000"/>
                        </a:lnSpc>
                      </a:pPr>
                      <a:r>
                        <a:rPr lang="en-US" sz="1200" b="1" i="0" u="none" strike="noStrike" dirty="0">
                          <a:solidFill>
                            <a:srgbClr val="000000"/>
                          </a:solidFill>
                          <a:effectLst/>
                          <a:latin typeface="Calibri"/>
                        </a:rPr>
                        <a:t>1-Aug</a:t>
                      </a:r>
                    </a:p>
                  </a:txBody>
                  <a:tcPr marR="12700" marB="9144"/>
                </a:tc>
                <a:tc>
                  <a:txBody>
                    <a:bodyPr/>
                    <a:lstStyle/>
                    <a:p>
                      <a:pPr algn="l" fontAlgn="t">
                        <a:lnSpc>
                          <a:spcPct val="100000"/>
                        </a:lnSpc>
                      </a:pPr>
                      <a:r>
                        <a:rPr lang="en-US" sz="1200" b="1" i="0" u="none" strike="noStrike" dirty="0">
                          <a:solidFill>
                            <a:srgbClr val="000000"/>
                          </a:solidFill>
                          <a:effectLst/>
                          <a:latin typeface="Calibri"/>
                        </a:rPr>
                        <a:t>Ballot Submission</a:t>
                      </a:r>
                    </a:p>
                  </a:txBody>
                  <a:tcPr marR="12700" marB="9144"/>
                </a:tc>
                <a:tc>
                  <a:txBody>
                    <a:bodyPr/>
                    <a:lstStyle/>
                    <a:p>
                      <a:pPr algn="l" fontAlgn="t">
                        <a:lnSpc>
                          <a:spcPct val="100000"/>
                        </a:lnSpc>
                      </a:pPr>
                      <a:r>
                        <a:rPr lang="en-US" sz="1200" b="0" i="0" u="none" strike="noStrike" dirty="0">
                          <a:solidFill>
                            <a:srgbClr val="000000"/>
                          </a:solidFill>
                          <a:effectLst/>
                          <a:latin typeface="Calibri"/>
                        </a:rPr>
                        <a:t> </a:t>
                      </a:r>
                    </a:p>
                  </a:txBody>
                  <a:tcPr marR="12700" marB="9144"/>
                </a:tc>
              </a:tr>
            </a:tbl>
          </a:graphicData>
        </a:graphic>
      </p:graphicFrame>
    </p:spTree>
    <p:extLst>
      <p:ext uri="{BB962C8B-B14F-4D97-AF65-F5344CB8AC3E}">
        <p14:creationId xmlns:p14="http://schemas.microsoft.com/office/powerpoint/2010/main" val="42601467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idx="1"/>
          </p:nvPr>
        </p:nvSpPr>
        <p:spPr>
          <a:xfrm>
            <a:off x="381000" y="1374843"/>
            <a:ext cx="8229600" cy="4656306"/>
          </a:xfrm>
        </p:spPr>
        <p:txBody>
          <a:bodyPr>
            <a:normAutofit lnSpcReduction="10000"/>
          </a:bodyPr>
          <a:lstStyle/>
          <a:p>
            <a:pPr>
              <a:spcAft>
                <a:spcPts val="600"/>
              </a:spcAft>
            </a:pPr>
            <a:r>
              <a:rPr lang="en-US" sz="2800" dirty="0" smtClean="0"/>
              <a:t>Harmonization </a:t>
            </a:r>
            <a:r>
              <a:rPr lang="en-US" sz="2800" dirty="0"/>
              <a:t>proposal</a:t>
            </a:r>
          </a:p>
          <a:p>
            <a:pPr lvl="1">
              <a:spcAft>
                <a:spcPts val="600"/>
              </a:spcAft>
            </a:pPr>
            <a:r>
              <a:rPr lang="en-US" dirty="0" smtClean="0"/>
              <a:t>Time critical</a:t>
            </a:r>
          </a:p>
          <a:p>
            <a:pPr lvl="1">
              <a:spcAft>
                <a:spcPts val="600"/>
              </a:spcAft>
            </a:pPr>
            <a:r>
              <a:rPr lang="en-US" dirty="0" smtClean="0"/>
              <a:t>Addresses some initial requirements</a:t>
            </a:r>
            <a:r>
              <a:rPr lang="en-US" dirty="0"/>
              <a:t> </a:t>
            </a:r>
            <a:r>
              <a:rPr lang="en-US" dirty="0" smtClean="0"/>
              <a:t>on the use of CDA header elements</a:t>
            </a:r>
          </a:p>
          <a:p>
            <a:pPr lvl="2">
              <a:spcAft>
                <a:spcPts val="600"/>
              </a:spcAft>
            </a:pPr>
            <a:r>
              <a:rPr lang="en-US" dirty="0" smtClean="0"/>
              <a:t>How to declare aspects of provenance for whole or parts of a CDA</a:t>
            </a:r>
            <a:endParaRPr lang="en-US" dirty="0"/>
          </a:p>
          <a:p>
            <a:pPr lvl="2">
              <a:spcAft>
                <a:spcPts val="600"/>
              </a:spcAft>
            </a:pPr>
            <a:r>
              <a:rPr lang="en-US" dirty="0"/>
              <a:t>Traceability </a:t>
            </a:r>
            <a:r>
              <a:rPr lang="en-US" dirty="0" smtClean="0"/>
              <a:t>of the </a:t>
            </a:r>
            <a:r>
              <a:rPr lang="en-US" dirty="0"/>
              <a:t>parts as docs move across affinity domains </a:t>
            </a:r>
            <a:r>
              <a:rPr lang="en-US" dirty="0" smtClean="0"/>
              <a:t>and are de-composed, re-composed</a:t>
            </a:r>
          </a:p>
          <a:p>
            <a:pPr lvl="2">
              <a:spcAft>
                <a:spcPts val="600"/>
              </a:spcAft>
            </a:pPr>
            <a:r>
              <a:rPr lang="en-US" sz="2400" dirty="0" smtClean="0"/>
              <a:t>Support lifecycle/lifespan </a:t>
            </a:r>
            <a:r>
              <a:rPr lang="en-US" dirty="0" smtClean="0"/>
              <a:t>concepts as documents move through the HIT ecosystem</a:t>
            </a:r>
            <a:endParaRPr lang="en-US" sz="2400" dirty="0" smtClean="0"/>
          </a:p>
        </p:txBody>
      </p:sp>
    </p:spTree>
    <p:extLst>
      <p:ext uri="{BB962C8B-B14F-4D97-AF65-F5344CB8AC3E}">
        <p14:creationId xmlns:p14="http://schemas.microsoft.com/office/powerpoint/2010/main" val="2678780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Analysis Findings</a:t>
            </a:r>
            <a:endParaRPr lang="en-US" dirty="0"/>
          </a:p>
        </p:txBody>
      </p:sp>
      <p:sp>
        <p:nvSpPr>
          <p:cNvPr id="3" name="Content Placeholder 2"/>
          <p:cNvSpPr>
            <a:spLocks noGrp="1"/>
          </p:cNvSpPr>
          <p:nvPr>
            <p:ph idx="1"/>
          </p:nvPr>
        </p:nvSpPr>
        <p:spPr>
          <a:xfrm>
            <a:off x="381000" y="1374843"/>
            <a:ext cx="8229600" cy="4656306"/>
          </a:xfrm>
        </p:spPr>
        <p:txBody>
          <a:bodyPr>
            <a:normAutofit/>
          </a:bodyPr>
          <a:lstStyle/>
          <a:p>
            <a:pPr>
              <a:spcAft>
                <a:spcPts val="600"/>
              </a:spcAft>
            </a:pPr>
            <a:r>
              <a:rPr lang="en-US" sz="2800" dirty="0" smtClean="0"/>
              <a:t>The </a:t>
            </a:r>
            <a:r>
              <a:rPr lang="en-US" sz="2800" dirty="0"/>
              <a:t>necessary structures and elements </a:t>
            </a:r>
            <a:r>
              <a:rPr lang="en-US" sz="2800" dirty="0" smtClean="0"/>
              <a:t>exist </a:t>
            </a:r>
            <a:r>
              <a:rPr lang="en-US" sz="2800" dirty="0"/>
              <a:t>in the current CDA model</a:t>
            </a:r>
          </a:p>
          <a:p>
            <a:pPr>
              <a:spcAft>
                <a:spcPts val="600"/>
              </a:spcAft>
            </a:pPr>
            <a:r>
              <a:rPr lang="en-US" dirty="0" smtClean="0"/>
              <a:t>Identified </a:t>
            </a:r>
            <a:r>
              <a:rPr lang="en-US" dirty="0"/>
              <a:t>gaps in the </a:t>
            </a:r>
            <a:r>
              <a:rPr lang="en-US" dirty="0" smtClean="0"/>
              <a:t>vocabulary(</a:t>
            </a:r>
            <a:r>
              <a:rPr lang="en-US" dirty="0" err="1" smtClean="0"/>
              <a:t>ies</a:t>
            </a:r>
            <a:r>
              <a:rPr lang="en-US" dirty="0" smtClean="0"/>
              <a:t>)</a:t>
            </a:r>
          </a:p>
          <a:p>
            <a:pPr>
              <a:spcAft>
                <a:spcPts val="600"/>
              </a:spcAft>
            </a:pPr>
            <a:r>
              <a:rPr lang="en-US" dirty="0" smtClean="0"/>
              <a:t>Detailed analysis and rationale are documented </a:t>
            </a:r>
            <a:r>
              <a:rPr lang="en-US" dirty="0"/>
              <a:t>in “CDA Provenance Touch Points - </a:t>
            </a:r>
            <a:r>
              <a:rPr lang="en-US" dirty="0" err="1" smtClean="0"/>
              <a:t>Snapshot.pptx</a:t>
            </a:r>
            <a:r>
              <a:rPr lang="en-US" dirty="0" smtClean="0"/>
              <a:t>”</a:t>
            </a:r>
            <a:endParaRPr lang="en-US" dirty="0"/>
          </a:p>
        </p:txBody>
      </p:sp>
    </p:spTree>
    <p:extLst>
      <p:ext uri="{BB962C8B-B14F-4D97-AF65-F5344CB8AC3E}">
        <p14:creationId xmlns:p14="http://schemas.microsoft.com/office/powerpoint/2010/main" val="42181883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Document  contains excerpts  of other documents</a:t>
            </a:r>
            <a:endParaRPr lang="en-US" dirty="0"/>
          </a:p>
        </p:txBody>
      </p:sp>
      <p:sp>
        <p:nvSpPr>
          <p:cNvPr id="4" name="Slide Number Placeholder 3"/>
          <p:cNvSpPr>
            <a:spLocks noGrp="1"/>
          </p:cNvSpPr>
          <p:nvPr>
            <p:ph type="sldNum" sz="quarter" idx="12"/>
          </p:nvPr>
        </p:nvSpPr>
        <p:spPr/>
        <p:txBody>
          <a:bodyPr/>
          <a:lstStyle/>
          <a:p>
            <a:fld id="{0D942ED2-5804-4B47-B474-A096C88DC8AF}" type="slidenum">
              <a:rPr lang="en-US" smtClean="0"/>
              <a:pPr/>
              <a:t>8</a:t>
            </a:fld>
            <a:endParaRPr lang="en-US" dirty="0"/>
          </a:p>
        </p:txBody>
      </p:sp>
      <p:sp>
        <p:nvSpPr>
          <p:cNvPr id="6" name="Vertical Scroll 5"/>
          <p:cNvSpPr/>
          <p:nvPr/>
        </p:nvSpPr>
        <p:spPr>
          <a:xfrm>
            <a:off x="1082040" y="1281946"/>
            <a:ext cx="4615159" cy="5163243"/>
          </a:xfrm>
          <a:prstGeom prst="verticalScroll">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7" name="TextBox 6"/>
          <p:cNvSpPr txBox="1"/>
          <p:nvPr/>
        </p:nvSpPr>
        <p:spPr>
          <a:xfrm>
            <a:off x="2354270" y="2492979"/>
            <a:ext cx="3116302" cy="369332"/>
          </a:xfrm>
          <a:prstGeom prst="rect">
            <a:avLst/>
          </a:prstGeom>
          <a:solidFill>
            <a:srgbClr val="CBFB9B"/>
          </a:solidFill>
        </p:spPr>
        <p:txBody>
          <a:bodyPr wrap="none" rtlCol="0">
            <a:spAutoFit/>
          </a:bodyPr>
          <a:lstStyle/>
          <a:p>
            <a:r>
              <a:rPr lang="en-US" dirty="0" smtClean="0"/>
              <a:t>Document </a:t>
            </a:r>
            <a:r>
              <a:rPr lang="en-US" b="1" dirty="0" smtClean="0"/>
              <a:t>Informant</a:t>
            </a:r>
            <a:r>
              <a:rPr lang="en-US" dirty="0" smtClean="0"/>
              <a:t>: State HIE</a:t>
            </a:r>
            <a:endParaRPr lang="en-US" dirty="0"/>
          </a:p>
        </p:txBody>
      </p:sp>
      <p:sp>
        <p:nvSpPr>
          <p:cNvPr id="8" name="Snip Single Corner Rectangle 7"/>
          <p:cNvSpPr/>
          <p:nvPr/>
        </p:nvSpPr>
        <p:spPr>
          <a:xfrm>
            <a:off x="2529840" y="3535680"/>
            <a:ext cx="2962899" cy="1691640"/>
          </a:xfrm>
          <a:prstGeom prst="snip1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Box 8"/>
          <p:cNvSpPr txBox="1"/>
          <p:nvPr/>
        </p:nvSpPr>
        <p:spPr>
          <a:xfrm>
            <a:off x="2797011" y="3716912"/>
            <a:ext cx="3224665" cy="369332"/>
          </a:xfrm>
          <a:prstGeom prst="rect">
            <a:avLst/>
          </a:prstGeom>
          <a:solidFill>
            <a:schemeClr val="tx2">
              <a:lumMod val="20000"/>
              <a:lumOff val="80000"/>
            </a:schemeClr>
          </a:solidFill>
        </p:spPr>
        <p:txBody>
          <a:bodyPr wrap="none" rtlCol="0">
            <a:spAutoFit/>
          </a:bodyPr>
          <a:lstStyle/>
          <a:p>
            <a:r>
              <a:rPr lang="en-US" dirty="0" smtClean="0"/>
              <a:t>Section </a:t>
            </a:r>
            <a:r>
              <a:rPr lang="en-US" b="1" dirty="0" smtClean="0"/>
              <a:t>Informant</a:t>
            </a:r>
            <a:r>
              <a:rPr lang="en-US" dirty="0" smtClean="0"/>
              <a:t>: Organization </a:t>
            </a:r>
            <a:endParaRPr lang="en-US" dirty="0"/>
          </a:p>
        </p:txBody>
      </p:sp>
      <p:cxnSp>
        <p:nvCxnSpPr>
          <p:cNvPr id="11" name="Elbow Connector 10"/>
          <p:cNvCxnSpPr>
            <a:stCxn id="9" idx="3"/>
            <a:endCxn id="7" idx="3"/>
          </p:cNvCxnSpPr>
          <p:nvPr/>
        </p:nvCxnSpPr>
        <p:spPr>
          <a:xfrm flipH="1" flipV="1">
            <a:off x="5470572" y="2677645"/>
            <a:ext cx="551104" cy="1223933"/>
          </a:xfrm>
          <a:prstGeom prst="bentConnector3">
            <a:avLst>
              <a:gd name="adj1" fmla="val -41480"/>
            </a:avLst>
          </a:prstGeom>
          <a:ln>
            <a:tailEnd type="arrow"/>
          </a:ln>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6021676" y="3209584"/>
            <a:ext cx="1079526" cy="369332"/>
          </a:xfrm>
          <a:prstGeom prst="rect">
            <a:avLst/>
          </a:prstGeom>
          <a:noFill/>
        </p:spPr>
        <p:txBody>
          <a:bodyPr wrap="none" rtlCol="0">
            <a:spAutoFit/>
          </a:bodyPr>
          <a:lstStyle/>
          <a:p>
            <a:r>
              <a:rPr lang="en-US" b="1" dirty="0" smtClean="0">
                <a:solidFill>
                  <a:srgbClr val="002060"/>
                </a:solidFill>
              </a:rPr>
              <a:t>overrides</a:t>
            </a:r>
            <a:endParaRPr lang="en-US" b="1" dirty="0">
              <a:solidFill>
                <a:srgbClr val="002060"/>
              </a:solidFill>
            </a:endParaRPr>
          </a:p>
        </p:txBody>
      </p:sp>
      <p:sp>
        <p:nvSpPr>
          <p:cNvPr id="13" name="Snip Diagonal Corner Rectangle 12"/>
          <p:cNvSpPr/>
          <p:nvPr/>
        </p:nvSpPr>
        <p:spPr>
          <a:xfrm>
            <a:off x="3477184" y="4526280"/>
            <a:ext cx="2544492" cy="579120"/>
          </a:xfrm>
          <a:prstGeom prst="snip2DiagRect">
            <a:avLst/>
          </a:prstGeom>
          <a:ln/>
        </p:spPr>
        <p:style>
          <a:lnRef idx="0">
            <a:schemeClr val="accent2"/>
          </a:lnRef>
          <a:fillRef idx="3">
            <a:schemeClr val="accent2"/>
          </a:fillRef>
          <a:effectRef idx="3">
            <a:schemeClr val="accent2"/>
          </a:effectRef>
          <a:fontRef idx="minor">
            <a:schemeClr val="lt1"/>
          </a:fontRef>
        </p:style>
        <p:txBody>
          <a:bodyPr rtlCol="0" anchor="ctr"/>
          <a:lstStyle/>
          <a:p>
            <a:pPr algn="ctr"/>
            <a:r>
              <a:rPr lang="en-US" dirty="0" smtClean="0"/>
              <a:t>Entry </a:t>
            </a:r>
            <a:r>
              <a:rPr lang="en-US" b="1" dirty="0" smtClean="0"/>
              <a:t>Informant</a:t>
            </a:r>
            <a:r>
              <a:rPr lang="en-US" dirty="0" smtClean="0"/>
              <a:t>:</a:t>
            </a:r>
            <a:br>
              <a:rPr lang="en-US" dirty="0" smtClean="0"/>
            </a:br>
            <a:r>
              <a:rPr lang="en-US" dirty="0" smtClean="0"/>
              <a:t> Sub-organization</a:t>
            </a:r>
            <a:endParaRPr lang="en-US" dirty="0"/>
          </a:p>
        </p:txBody>
      </p:sp>
      <p:cxnSp>
        <p:nvCxnSpPr>
          <p:cNvPr id="16" name="Elbow Connector 15"/>
          <p:cNvCxnSpPr>
            <a:stCxn id="13" idx="0"/>
            <a:endCxn id="9" idx="3"/>
          </p:cNvCxnSpPr>
          <p:nvPr/>
        </p:nvCxnSpPr>
        <p:spPr>
          <a:xfrm flipV="1">
            <a:off x="6021676" y="3901578"/>
            <a:ext cx="12700" cy="914262"/>
          </a:xfrm>
          <a:prstGeom prst="bentConnector3">
            <a:avLst>
              <a:gd name="adj1" fmla="val 1800000"/>
            </a:avLst>
          </a:prstGeom>
          <a:ln>
            <a:tailEnd type="arrow"/>
          </a:ln>
        </p:spPr>
        <p:style>
          <a:lnRef idx="2">
            <a:schemeClr val="accent2"/>
          </a:lnRef>
          <a:fillRef idx="0">
            <a:schemeClr val="accent2"/>
          </a:fillRef>
          <a:effectRef idx="1">
            <a:schemeClr val="accent2"/>
          </a:effectRef>
          <a:fontRef idx="minor">
            <a:schemeClr val="tx1"/>
          </a:fontRef>
        </p:style>
      </p:cxnSp>
      <p:sp>
        <p:nvSpPr>
          <p:cNvPr id="17" name="TextBox 16"/>
          <p:cNvSpPr txBox="1"/>
          <p:nvPr/>
        </p:nvSpPr>
        <p:spPr>
          <a:xfrm>
            <a:off x="5975956" y="4276384"/>
            <a:ext cx="1079526" cy="369332"/>
          </a:xfrm>
          <a:prstGeom prst="rect">
            <a:avLst/>
          </a:prstGeom>
          <a:noFill/>
        </p:spPr>
        <p:txBody>
          <a:bodyPr wrap="none" rtlCol="0">
            <a:spAutoFit/>
          </a:bodyPr>
          <a:lstStyle/>
          <a:p>
            <a:r>
              <a:rPr lang="en-US" b="1" dirty="0" smtClean="0">
                <a:solidFill>
                  <a:srgbClr val="890000"/>
                </a:solidFill>
              </a:rPr>
              <a:t>overrides</a:t>
            </a:r>
            <a:endParaRPr lang="en-US" b="1" dirty="0">
              <a:solidFill>
                <a:srgbClr val="890000"/>
              </a:solidFill>
            </a:endParaRPr>
          </a:p>
        </p:txBody>
      </p:sp>
      <p:cxnSp>
        <p:nvCxnSpPr>
          <p:cNvPr id="21" name="Elbow Connector 20"/>
          <p:cNvCxnSpPr/>
          <p:nvPr/>
        </p:nvCxnSpPr>
        <p:spPr>
          <a:xfrm flipV="1">
            <a:off x="6069298" y="4023498"/>
            <a:ext cx="12700" cy="914262"/>
          </a:xfrm>
          <a:prstGeom prst="bentConnector3">
            <a:avLst>
              <a:gd name="adj1" fmla="val 10560000"/>
            </a:avLst>
          </a:prstGeom>
          <a:ln>
            <a:prstDash val="dash"/>
            <a:tailEnd type="arrow"/>
          </a:ln>
        </p:spPr>
        <p:style>
          <a:lnRef idx="2">
            <a:schemeClr val="accent4"/>
          </a:lnRef>
          <a:fillRef idx="0">
            <a:schemeClr val="accent4"/>
          </a:fillRef>
          <a:effectRef idx="1">
            <a:schemeClr val="accent4"/>
          </a:effectRef>
          <a:fontRef idx="minor">
            <a:schemeClr val="tx1"/>
          </a:fontRef>
        </p:style>
      </p:cxnSp>
      <p:sp>
        <p:nvSpPr>
          <p:cNvPr id="23" name="TextBox 22"/>
          <p:cNvSpPr txBox="1"/>
          <p:nvPr/>
        </p:nvSpPr>
        <p:spPr>
          <a:xfrm>
            <a:off x="6219796" y="4840264"/>
            <a:ext cx="2215607" cy="369332"/>
          </a:xfrm>
          <a:prstGeom prst="rect">
            <a:avLst/>
          </a:prstGeom>
          <a:noFill/>
        </p:spPr>
        <p:txBody>
          <a:bodyPr wrap="none" rtlCol="0">
            <a:spAutoFit/>
          </a:bodyPr>
          <a:lstStyle/>
          <a:p>
            <a:r>
              <a:rPr lang="en-US" b="1" dirty="0" smtClean="0">
                <a:solidFill>
                  <a:srgbClr val="7030A0"/>
                </a:solidFill>
              </a:rPr>
              <a:t>Sub-organization of…</a:t>
            </a:r>
            <a:endParaRPr lang="en-US" b="1" dirty="0">
              <a:solidFill>
                <a:srgbClr val="7030A0"/>
              </a:solidFill>
            </a:endParaRPr>
          </a:p>
        </p:txBody>
      </p:sp>
      <p:sp>
        <p:nvSpPr>
          <p:cNvPr id="24" name="TextBox 23"/>
          <p:cNvSpPr txBox="1"/>
          <p:nvPr/>
        </p:nvSpPr>
        <p:spPr>
          <a:xfrm>
            <a:off x="2354270" y="2142459"/>
            <a:ext cx="4764318" cy="369332"/>
          </a:xfrm>
          <a:prstGeom prst="rect">
            <a:avLst/>
          </a:prstGeom>
          <a:solidFill>
            <a:srgbClr val="CBFB9B"/>
          </a:solidFill>
        </p:spPr>
        <p:txBody>
          <a:bodyPr wrap="none" rtlCol="0">
            <a:spAutoFit/>
          </a:bodyPr>
          <a:lstStyle/>
          <a:p>
            <a:r>
              <a:rPr lang="en-US" dirty="0" smtClean="0"/>
              <a:t>Document </a:t>
            </a:r>
            <a:r>
              <a:rPr lang="en-US" b="1" dirty="0" smtClean="0"/>
              <a:t>Author</a:t>
            </a:r>
            <a:r>
              <a:rPr lang="en-US" dirty="0" smtClean="0"/>
              <a:t> Device: Aggregation Software</a:t>
            </a:r>
            <a:endParaRPr lang="en-US" dirty="0"/>
          </a:p>
        </p:txBody>
      </p:sp>
      <p:cxnSp>
        <p:nvCxnSpPr>
          <p:cNvPr id="29" name="Elbow Connector 28"/>
          <p:cNvCxnSpPr>
            <a:stCxn id="24" idx="1"/>
            <a:endCxn id="7" idx="1"/>
          </p:cNvCxnSpPr>
          <p:nvPr/>
        </p:nvCxnSpPr>
        <p:spPr>
          <a:xfrm rot="10800000" flipV="1">
            <a:off x="2354270" y="2327125"/>
            <a:ext cx="12700" cy="350520"/>
          </a:xfrm>
          <a:prstGeom prst="bentConnector3">
            <a:avLst>
              <a:gd name="adj1" fmla="val 3960000"/>
            </a:avLst>
          </a:prstGeom>
          <a:ln>
            <a:tailEnd type="arrow"/>
          </a:ln>
        </p:spPr>
        <p:style>
          <a:lnRef idx="3">
            <a:schemeClr val="accent6"/>
          </a:lnRef>
          <a:fillRef idx="0">
            <a:schemeClr val="accent6"/>
          </a:fillRef>
          <a:effectRef idx="2">
            <a:schemeClr val="accent6"/>
          </a:effectRef>
          <a:fontRef idx="minor">
            <a:schemeClr val="tx1"/>
          </a:fontRef>
        </p:style>
      </p:cxnSp>
      <p:sp>
        <p:nvSpPr>
          <p:cNvPr id="33" name="TextBox 32"/>
          <p:cNvSpPr txBox="1"/>
          <p:nvPr/>
        </p:nvSpPr>
        <p:spPr>
          <a:xfrm>
            <a:off x="473650" y="2153314"/>
            <a:ext cx="1395960" cy="646331"/>
          </a:xfrm>
          <a:prstGeom prst="rect">
            <a:avLst/>
          </a:prstGeom>
          <a:noFill/>
        </p:spPr>
        <p:txBody>
          <a:bodyPr wrap="none" rtlCol="0">
            <a:spAutoFit/>
          </a:bodyPr>
          <a:lstStyle/>
          <a:p>
            <a:r>
              <a:rPr lang="en-US" dirty="0" smtClean="0"/>
              <a:t>Represented</a:t>
            </a:r>
            <a:br>
              <a:rPr lang="en-US" dirty="0" smtClean="0"/>
            </a:br>
            <a:r>
              <a:rPr lang="en-US" dirty="0" smtClean="0"/>
              <a:t> organization</a:t>
            </a:r>
            <a:endParaRPr lang="en-US" dirty="0"/>
          </a:p>
        </p:txBody>
      </p:sp>
      <p:sp>
        <p:nvSpPr>
          <p:cNvPr id="34" name="TextBox 33"/>
          <p:cNvSpPr txBox="1"/>
          <p:nvPr/>
        </p:nvSpPr>
        <p:spPr>
          <a:xfrm>
            <a:off x="2797011" y="3412112"/>
            <a:ext cx="3247684" cy="369332"/>
          </a:xfrm>
          <a:prstGeom prst="rect">
            <a:avLst/>
          </a:prstGeom>
          <a:solidFill>
            <a:schemeClr val="tx2">
              <a:lumMod val="20000"/>
              <a:lumOff val="80000"/>
            </a:schemeClr>
          </a:solidFill>
        </p:spPr>
        <p:txBody>
          <a:bodyPr wrap="none" rtlCol="0">
            <a:spAutoFit/>
          </a:bodyPr>
          <a:lstStyle/>
          <a:p>
            <a:r>
              <a:rPr lang="en-US" dirty="0" smtClean="0"/>
              <a:t>Section </a:t>
            </a:r>
            <a:r>
              <a:rPr lang="en-US" b="1" dirty="0" smtClean="0"/>
              <a:t>Author Device</a:t>
            </a:r>
            <a:r>
              <a:rPr lang="en-US" dirty="0" smtClean="0"/>
              <a:t>: Software</a:t>
            </a:r>
            <a:endParaRPr lang="en-US" dirty="0"/>
          </a:p>
        </p:txBody>
      </p:sp>
      <p:cxnSp>
        <p:nvCxnSpPr>
          <p:cNvPr id="35" name="Elbow Connector 34"/>
          <p:cNvCxnSpPr>
            <a:stCxn id="37" idx="2"/>
            <a:endCxn id="13" idx="2"/>
          </p:cNvCxnSpPr>
          <p:nvPr/>
        </p:nvCxnSpPr>
        <p:spPr>
          <a:xfrm rot="10800000">
            <a:off x="3477184" y="4815840"/>
            <a:ext cx="12700" cy="579120"/>
          </a:xfrm>
          <a:prstGeom prst="bentConnector3">
            <a:avLst>
              <a:gd name="adj1" fmla="val 2760000"/>
            </a:avLst>
          </a:prstGeom>
          <a:ln>
            <a:tailEnd type="arrow"/>
          </a:ln>
        </p:spPr>
        <p:style>
          <a:lnRef idx="3">
            <a:schemeClr val="accent6"/>
          </a:lnRef>
          <a:fillRef idx="0">
            <a:schemeClr val="accent6"/>
          </a:fillRef>
          <a:effectRef idx="2">
            <a:schemeClr val="accent6"/>
          </a:effectRef>
          <a:fontRef idx="minor">
            <a:schemeClr val="tx1"/>
          </a:fontRef>
        </p:style>
      </p:cxnSp>
      <p:sp>
        <p:nvSpPr>
          <p:cNvPr id="36" name="TextBox 35"/>
          <p:cNvSpPr txBox="1"/>
          <p:nvPr/>
        </p:nvSpPr>
        <p:spPr>
          <a:xfrm>
            <a:off x="1656289" y="4825470"/>
            <a:ext cx="1395960" cy="646331"/>
          </a:xfrm>
          <a:prstGeom prst="rect">
            <a:avLst/>
          </a:prstGeom>
          <a:noFill/>
        </p:spPr>
        <p:txBody>
          <a:bodyPr wrap="none" rtlCol="0">
            <a:spAutoFit/>
          </a:bodyPr>
          <a:lstStyle/>
          <a:p>
            <a:r>
              <a:rPr lang="en-US" dirty="0" smtClean="0"/>
              <a:t>Represented</a:t>
            </a:r>
            <a:br>
              <a:rPr lang="en-US" dirty="0" smtClean="0"/>
            </a:br>
            <a:r>
              <a:rPr lang="en-US" dirty="0" smtClean="0"/>
              <a:t> organization</a:t>
            </a:r>
            <a:endParaRPr lang="en-US" dirty="0"/>
          </a:p>
        </p:txBody>
      </p:sp>
      <p:sp>
        <p:nvSpPr>
          <p:cNvPr id="37" name="Snip Diagonal Corner Rectangle 36"/>
          <p:cNvSpPr/>
          <p:nvPr/>
        </p:nvSpPr>
        <p:spPr>
          <a:xfrm>
            <a:off x="3477184" y="5105400"/>
            <a:ext cx="2544492" cy="579120"/>
          </a:xfrm>
          <a:prstGeom prst="snip2DiagRect">
            <a:avLst/>
          </a:prstGeom>
          <a:ln/>
        </p:spPr>
        <p:style>
          <a:lnRef idx="0">
            <a:schemeClr val="accent2"/>
          </a:lnRef>
          <a:fillRef idx="3">
            <a:schemeClr val="accent2"/>
          </a:fillRef>
          <a:effectRef idx="3">
            <a:schemeClr val="accent2"/>
          </a:effectRef>
          <a:fontRef idx="minor">
            <a:schemeClr val="lt1"/>
          </a:fontRef>
        </p:style>
        <p:txBody>
          <a:bodyPr rtlCol="0" anchor="ctr"/>
          <a:lstStyle/>
          <a:p>
            <a:pPr algn="ctr"/>
            <a:r>
              <a:rPr lang="en-US" dirty="0" smtClean="0"/>
              <a:t>Entry </a:t>
            </a:r>
            <a:r>
              <a:rPr lang="en-US" b="1" dirty="0" smtClean="0"/>
              <a:t>Author</a:t>
            </a:r>
            <a:r>
              <a:rPr lang="en-US" dirty="0" smtClean="0"/>
              <a:t>:</a:t>
            </a:r>
            <a:br>
              <a:rPr lang="en-US" dirty="0" smtClean="0"/>
            </a:br>
            <a:r>
              <a:rPr lang="en-US" dirty="0" smtClean="0"/>
              <a:t>Aggregation Software</a:t>
            </a:r>
            <a:endParaRPr lang="en-US" dirty="0"/>
          </a:p>
        </p:txBody>
      </p:sp>
      <p:cxnSp>
        <p:nvCxnSpPr>
          <p:cNvPr id="41" name="Elbow Connector 40"/>
          <p:cNvCxnSpPr/>
          <p:nvPr/>
        </p:nvCxnSpPr>
        <p:spPr>
          <a:xfrm rot="10800000" flipV="1">
            <a:off x="2857190" y="3542941"/>
            <a:ext cx="12700" cy="350520"/>
          </a:xfrm>
          <a:prstGeom prst="bentConnector3">
            <a:avLst>
              <a:gd name="adj1" fmla="val 5280000"/>
            </a:avLst>
          </a:prstGeom>
          <a:ln>
            <a:tailEnd type="arrow"/>
          </a:ln>
        </p:spPr>
        <p:style>
          <a:lnRef idx="3">
            <a:schemeClr val="accent6"/>
          </a:lnRef>
          <a:fillRef idx="0">
            <a:schemeClr val="accent6"/>
          </a:fillRef>
          <a:effectRef idx="2">
            <a:schemeClr val="accent6"/>
          </a:effectRef>
          <a:fontRef idx="minor">
            <a:schemeClr val="tx1"/>
          </a:fontRef>
        </p:style>
      </p:cxnSp>
      <p:sp>
        <p:nvSpPr>
          <p:cNvPr id="42" name="TextBox 41"/>
          <p:cNvSpPr txBox="1"/>
          <p:nvPr/>
        </p:nvSpPr>
        <p:spPr>
          <a:xfrm>
            <a:off x="688860" y="3425079"/>
            <a:ext cx="1395960" cy="646331"/>
          </a:xfrm>
          <a:prstGeom prst="rect">
            <a:avLst/>
          </a:prstGeom>
          <a:noFill/>
        </p:spPr>
        <p:txBody>
          <a:bodyPr wrap="none" rtlCol="0">
            <a:spAutoFit/>
          </a:bodyPr>
          <a:lstStyle/>
          <a:p>
            <a:r>
              <a:rPr lang="en-US" dirty="0" smtClean="0"/>
              <a:t>Represented</a:t>
            </a:r>
            <a:br>
              <a:rPr lang="en-US" dirty="0" smtClean="0"/>
            </a:br>
            <a:r>
              <a:rPr lang="en-US" dirty="0" smtClean="0"/>
              <a:t> organization</a:t>
            </a:r>
            <a:endParaRPr lang="en-US" dirty="0"/>
          </a:p>
        </p:txBody>
      </p:sp>
      <p:sp>
        <p:nvSpPr>
          <p:cNvPr id="43" name="TextBox 42"/>
          <p:cNvSpPr txBox="1"/>
          <p:nvPr/>
        </p:nvSpPr>
        <p:spPr>
          <a:xfrm>
            <a:off x="89824" y="792477"/>
            <a:ext cx="7113422" cy="369332"/>
          </a:xfrm>
          <a:prstGeom prst="rect">
            <a:avLst/>
          </a:prstGeom>
          <a:noFill/>
        </p:spPr>
        <p:txBody>
          <a:bodyPr wrap="none" rtlCol="0">
            <a:spAutoFit/>
          </a:bodyPr>
          <a:lstStyle/>
          <a:p>
            <a:pPr marL="285750" indent="-285750">
              <a:buFont typeface="Arial" panose="020B0604020202020204" pitchFamily="34" charset="0"/>
              <a:buChar char="•"/>
            </a:pPr>
            <a:r>
              <a:rPr lang="en-US" dirty="0" smtClean="0"/>
              <a:t>One document that contains content from multiple </a:t>
            </a:r>
            <a:r>
              <a:rPr lang="en-US" b="1" dirty="0" smtClean="0"/>
              <a:t>related documents </a:t>
            </a:r>
            <a:endParaRPr lang="en-US" b="1" dirty="0"/>
          </a:p>
        </p:txBody>
      </p:sp>
      <p:sp>
        <p:nvSpPr>
          <p:cNvPr id="48" name="TextBox 47"/>
          <p:cNvSpPr txBox="1"/>
          <p:nvPr/>
        </p:nvSpPr>
        <p:spPr>
          <a:xfrm>
            <a:off x="2339030" y="1837659"/>
            <a:ext cx="5776966" cy="369332"/>
          </a:xfrm>
          <a:prstGeom prst="rect">
            <a:avLst/>
          </a:prstGeom>
          <a:solidFill>
            <a:srgbClr val="CBFB9B"/>
          </a:solidFill>
        </p:spPr>
        <p:txBody>
          <a:bodyPr wrap="none" rtlCol="0">
            <a:spAutoFit/>
          </a:bodyPr>
          <a:lstStyle/>
          <a:p>
            <a:r>
              <a:rPr lang="en-US" dirty="0" smtClean="0"/>
              <a:t>Document </a:t>
            </a:r>
            <a:r>
              <a:rPr lang="en-US" b="1" dirty="0" smtClean="0"/>
              <a:t>Record </a:t>
            </a:r>
            <a:r>
              <a:rPr lang="en-US" dirty="0" smtClean="0"/>
              <a:t>Target: Patient identifiers </a:t>
            </a:r>
            <a:r>
              <a:rPr lang="en-US" dirty="0"/>
              <a:t> </a:t>
            </a:r>
            <a:r>
              <a:rPr lang="en-US" dirty="0" smtClean="0"/>
              <a:t>by organization</a:t>
            </a:r>
            <a:endParaRPr lang="en-US" dirty="0"/>
          </a:p>
        </p:txBody>
      </p:sp>
      <p:sp>
        <p:nvSpPr>
          <p:cNvPr id="49" name="Snip Diagonal Corner Rectangle 48"/>
          <p:cNvSpPr/>
          <p:nvPr/>
        </p:nvSpPr>
        <p:spPr>
          <a:xfrm>
            <a:off x="3507664" y="5699760"/>
            <a:ext cx="2544492" cy="579120"/>
          </a:xfrm>
          <a:prstGeom prst="snip2DiagRect">
            <a:avLst/>
          </a:prstGeom>
          <a:ln/>
        </p:spPr>
        <p:style>
          <a:lnRef idx="0">
            <a:schemeClr val="accent2"/>
          </a:lnRef>
          <a:fillRef idx="3">
            <a:schemeClr val="accent2"/>
          </a:fillRef>
          <a:effectRef idx="3">
            <a:schemeClr val="accent2"/>
          </a:effectRef>
          <a:fontRef idx="minor">
            <a:schemeClr val="lt1"/>
          </a:fontRef>
        </p:style>
        <p:txBody>
          <a:bodyPr rtlCol="0" anchor="ctr"/>
          <a:lstStyle/>
          <a:p>
            <a:pPr algn="ctr"/>
            <a:r>
              <a:rPr lang="en-US" dirty="0" smtClean="0"/>
              <a:t>Entry </a:t>
            </a:r>
            <a:r>
              <a:rPr lang="en-US" b="1" dirty="0" smtClean="0"/>
              <a:t>Record</a:t>
            </a:r>
            <a:r>
              <a:rPr lang="en-US" dirty="0" smtClean="0"/>
              <a:t>:</a:t>
            </a:r>
            <a:br>
              <a:rPr lang="en-US" dirty="0" smtClean="0"/>
            </a:br>
            <a:r>
              <a:rPr lang="en-US" dirty="0" smtClean="0"/>
              <a:t>Org-specific patient  id</a:t>
            </a:r>
            <a:endParaRPr lang="en-US" dirty="0"/>
          </a:p>
        </p:txBody>
      </p:sp>
      <p:cxnSp>
        <p:nvCxnSpPr>
          <p:cNvPr id="50" name="Elbow Connector 49"/>
          <p:cNvCxnSpPr/>
          <p:nvPr/>
        </p:nvCxnSpPr>
        <p:spPr>
          <a:xfrm rot="10800000">
            <a:off x="3359139" y="4815840"/>
            <a:ext cx="30480" cy="1173480"/>
          </a:xfrm>
          <a:prstGeom prst="bentConnector3">
            <a:avLst>
              <a:gd name="adj1" fmla="val 850000"/>
            </a:avLst>
          </a:prstGeom>
          <a:ln>
            <a:tailEnd type="arrow"/>
          </a:ln>
        </p:spPr>
        <p:style>
          <a:lnRef idx="3">
            <a:schemeClr val="accent6"/>
          </a:lnRef>
          <a:fillRef idx="0">
            <a:schemeClr val="accent6"/>
          </a:fillRef>
          <a:effectRef idx="2">
            <a:schemeClr val="accent6"/>
          </a:effectRef>
          <a:fontRef idx="minor">
            <a:schemeClr val="tx1"/>
          </a:fontRef>
        </p:style>
      </p:cxnSp>
      <p:sp>
        <p:nvSpPr>
          <p:cNvPr id="53" name="TextBox 52"/>
          <p:cNvSpPr txBox="1"/>
          <p:nvPr/>
        </p:nvSpPr>
        <p:spPr>
          <a:xfrm>
            <a:off x="1747729" y="5480790"/>
            <a:ext cx="1395960" cy="646331"/>
          </a:xfrm>
          <a:prstGeom prst="rect">
            <a:avLst/>
          </a:prstGeom>
          <a:noFill/>
        </p:spPr>
        <p:txBody>
          <a:bodyPr wrap="none" rtlCol="0">
            <a:spAutoFit/>
          </a:bodyPr>
          <a:lstStyle/>
          <a:p>
            <a:r>
              <a:rPr lang="en-US" dirty="0" smtClean="0"/>
              <a:t>Assigning</a:t>
            </a:r>
            <a:br>
              <a:rPr lang="en-US" dirty="0" smtClean="0"/>
            </a:br>
            <a:r>
              <a:rPr lang="en-US" dirty="0" smtClean="0"/>
              <a:t> organization</a:t>
            </a:r>
            <a:endParaRPr lang="en-US" dirty="0"/>
          </a:p>
        </p:txBody>
      </p:sp>
      <p:sp>
        <p:nvSpPr>
          <p:cNvPr id="31" name="TextBox 30"/>
          <p:cNvSpPr txBox="1"/>
          <p:nvPr/>
        </p:nvSpPr>
        <p:spPr>
          <a:xfrm>
            <a:off x="2382491" y="2882448"/>
            <a:ext cx="4398833" cy="369332"/>
          </a:xfrm>
          <a:prstGeom prst="rect">
            <a:avLst/>
          </a:prstGeom>
          <a:solidFill>
            <a:srgbClr val="CBFB9B"/>
          </a:solidFill>
        </p:spPr>
        <p:txBody>
          <a:bodyPr wrap="none" rtlCol="0">
            <a:spAutoFit/>
          </a:bodyPr>
          <a:lstStyle/>
          <a:p>
            <a:r>
              <a:rPr lang="en-US" b="1" dirty="0" smtClean="0"/>
              <a:t>Related</a:t>
            </a:r>
            <a:r>
              <a:rPr lang="en-US" dirty="0" smtClean="0"/>
              <a:t> </a:t>
            </a:r>
            <a:r>
              <a:rPr lang="en-US" b="1" dirty="0" smtClean="0"/>
              <a:t>Documents</a:t>
            </a:r>
            <a:r>
              <a:rPr lang="en-US" dirty="0" smtClean="0"/>
              <a:t>: Summary 1, Summary 2</a:t>
            </a:r>
            <a:endParaRPr lang="en-US" dirty="0"/>
          </a:p>
        </p:txBody>
      </p:sp>
      <p:sp>
        <p:nvSpPr>
          <p:cNvPr id="32" name="TextBox 31"/>
          <p:cNvSpPr txBox="1"/>
          <p:nvPr/>
        </p:nvSpPr>
        <p:spPr>
          <a:xfrm>
            <a:off x="2354270" y="1478019"/>
            <a:ext cx="2777363" cy="369332"/>
          </a:xfrm>
          <a:prstGeom prst="rect">
            <a:avLst/>
          </a:prstGeom>
          <a:solidFill>
            <a:srgbClr val="CBFB9B"/>
          </a:solidFill>
        </p:spPr>
        <p:txBody>
          <a:bodyPr wrap="none" rtlCol="0">
            <a:spAutoFit/>
          </a:bodyPr>
          <a:lstStyle/>
          <a:p>
            <a:r>
              <a:rPr lang="en-US" dirty="0" smtClean="0"/>
              <a:t>Document </a:t>
            </a:r>
            <a:r>
              <a:rPr lang="en-US" b="1" dirty="0" smtClean="0"/>
              <a:t>Id</a:t>
            </a:r>
            <a:r>
              <a:rPr lang="en-US" dirty="0" smtClean="0"/>
              <a:t>: Summary HIE</a:t>
            </a:r>
            <a:endParaRPr lang="en-US" dirty="0"/>
          </a:p>
        </p:txBody>
      </p:sp>
    </p:spTree>
    <p:extLst>
      <p:ext uri="{BB962C8B-B14F-4D97-AF65-F5344CB8AC3E}">
        <p14:creationId xmlns:p14="http://schemas.microsoft.com/office/powerpoint/2010/main" val="6287852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Vertical Scroll 50"/>
          <p:cNvSpPr/>
          <p:nvPr/>
        </p:nvSpPr>
        <p:spPr>
          <a:xfrm>
            <a:off x="5814601" y="3898894"/>
            <a:ext cx="1330321" cy="1262951"/>
          </a:xfrm>
          <a:prstGeom prst="verticalScroll">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46" name="Vertical Scroll 45"/>
          <p:cNvSpPr/>
          <p:nvPr/>
        </p:nvSpPr>
        <p:spPr>
          <a:xfrm>
            <a:off x="6034738" y="4548013"/>
            <a:ext cx="1330321" cy="1343529"/>
          </a:xfrm>
          <a:prstGeom prst="verticalScroll">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45" name="Vertical Scroll 44"/>
          <p:cNvSpPr/>
          <p:nvPr/>
        </p:nvSpPr>
        <p:spPr>
          <a:xfrm>
            <a:off x="6254875" y="5411623"/>
            <a:ext cx="1330321" cy="1293213"/>
          </a:xfrm>
          <a:prstGeom prst="verticalScroll">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5" name="Title 4"/>
          <p:cNvSpPr>
            <a:spLocks noGrp="1"/>
          </p:cNvSpPr>
          <p:nvPr>
            <p:ph type="title"/>
          </p:nvPr>
        </p:nvSpPr>
        <p:spPr/>
        <p:txBody>
          <a:bodyPr/>
          <a:lstStyle/>
          <a:p>
            <a:r>
              <a:rPr lang="en-US" dirty="0" smtClean="0"/>
              <a:t>Document  contains excerpt s from other documents</a:t>
            </a:r>
            <a:endParaRPr lang="en-US" dirty="0"/>
          </a:p>
        </p:txBody>
      </p:sp>
      <p:sp>
        <p:nvSpPr>
          <p:cNvPr id="6" name="Vertical Scroll 5"/>
          <p:cNvSpPr/>
          <p:nvPr/>
        </p:nvSpPr>
        <p:spPr>
          <a:xfrm>
            <a:off x="361231" y="1851378"/>
            <a:ext cx="3947421" cy="4593811"/>
          </a:xfrm>
          <a:prstGeom prst="verticalScroll">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8" name="Snip Single Corner Rectangle 7"/>
          <p:cNvSpPr/>
          <p:nvPr/>
        </p:nvSpPr>
        <p:spPr>
          <a:xfrm>
            <a:off x="1039692" y="2524942"/>
            <a:ext cx="2753376" cy="1091761"/>
          </a:xfrm>
          <a:prstGeom prst="snip1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Snip Diagonal Corner Rectangle 12"/>
          <p:cNvSpPr/>
          <p:nvPr/>
        </p:nvSpPr>
        <p:spPr>
          <a:xfrm>
            <a:off x="1140361" y="4255344"/>
            <a:ext cx="2544492" cy="579120"/>
          </a:xfrm>
          <a:prstGeom prst="snip2DiagRect">
            <a:avLst/>
          </a:prstGeom>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37" name="Snip Diagonal Corner Rectangle 36"/>
          <p:cNvSpPr/>
          <p:nvPr/>
        </p:nvSpPr>
        <p:spPr>
          <a:xfrm>
            <a:off x="1140361" y="4834464"/>
            <a:ext cx="2544492" cy="579120"/>
          </a:xfrm>
          <a:prstGeom prst="snip2DiagRect">
            <a:avLst/>
          </a:prstGeom>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43" name="TextBox 42"/>
          <p:cNvSpPr txBox="1"/>
          <p:nvPr/>
        </p:nvSpPr>
        <p:spPr>
          <a:xfrm>
            <a:off x="89824" y="792477"/>
            <a:ext cx="7203639" cy="369332"/>
          </a:xfrm>
          <a:prstGeom prst="rect">
            <a:avLst/>
          </a:prstGeom>
          <a:noFill/>
        </p:spPr>
        <p:txBody>
          <a:bodyPr wrap="none" rtlCol="0">
            <a:spAutoFit/>
          </a:bodyPr>
          <a:lstStyle/>
          <a:p>
            <a:pPr marL="285750" indent="-285750">
              <a:buFont typeface="Arial" panose="020B0604020202020204" pitchFamily="34" charset="0"/>
              <a:buChar char="•"/>
            </a:pPr>
            <a:r>
              <a:rPr lang="en-US" dirty="0" smtClean="0"/>
              <a:t>One document that contains excerpts from multiple </a:t>
            </a:r>
            <a:r>
              <a:rPr lang="en-US" b="1" dirty="0" smtClean="0"/>
              <a:t>related documents </a:t>
            </a:r>
            <a:endParaRPr lang="en-US" b="1" dirty="0"/>
          </a:p>
        </p:txBody>
      </p:sp>
      <p:sp>
        <p:nvSpPr>
          <p:cNvPr id="49" name="Snip Diagonal Corner Rectangle 48"/>
          <p:cNvSpPr/>
          <p:nvPr/>
        </p:nvSpPr>
        <p:spPr>
          <a:xfrm>
            <a:off x="1170841" y="5428824"/>
            <a:ext cx="2544492" cy="579120"/>
          </a:xfrm>
          <a:prstGeom prst="snip2DiagRect">
            <a:avLst/>
          </a:prstGeom>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31" name="TextBox 30"/>
          <p:cNvSpPr txBox="1"/>
          <p:nvPr/>
        </p:nvSpPr>
        <p:spPr>
          <a:xfrm>
            <a:off x="183074" y="1365011"/>
            <a:ext cx="6744732" cy="369332"/>
          </a:xfrm>
          <a:prstGeom prst="rect">
            <a:avLst/>
          </a:prstGeom>
          <a:solidFill>
            <a:srgbClr val="CBFB9B"/>
          </a:solidFill>
        </p:spPr>
        <p:txBody>
          <a:bodyPr wrap="none" rtlCol="0">
            <a:spAutoFit/>
          </a:bodyPr>
          <a:lstStyle/>
          <a:p>
            <a:r>
              <a:rPr lang="en-US" b="1" dirty="0" smtClean="0"/>
              <a:t>Related</a:t>
            </a:r>
            <a:r>
              <a:rPr lang="en-US" dirty="0" smtClean="0"/>
              <a:t> </a:t>
            </a:r>
            <a:r>
              <a:rPr lang="en-US" b="1" dirty="0" smtClean="0"/>
              <a:t>Documents</a:t>
            </a:r>
            <a:r>
              <a:rPr lang="en-US" dirty="0" smtClean="0"/>
              <a:t>: Summary 1, Summary 2, Summary 3, Summary 4</a:t>
            </a:r>
            <a:endParaRPr lang="en-US" dirty="0"/>
          </a:p>
        </p:txBody>
      </p:sp>
      <p:sp>
        <p:nvSpPr>
          <p:cNvPr id="2" name="TextBox 1"/>
          <p:cNvSpPr txBox="1"/>
          <p:nvPr/>
        </p:nvSpPr>
        <p:spPr>
          <a:xfrm>
            <a:off x="1289033" y="2936739"/>
            <a:ext cx="2213683" cy="369332"/>
          </a:xfrm>
          <a:prstGeom prst="rect">
            <a:avLst/>
          </a:prstGeom>
          <a:noFill/>
        </p:spPr>
        <p:txBody>
          <a:bodyPr wrap="none" rtlCol="0">
            <a:spAutoFit/>
          </a:bodyPr>
          <a:lstStyle/>
          <a:p>
            <a:r>
              <a:rPr lang="en-US" dirty="0" smtClean="0"/>
              <a:t>Summary 1:  Allergies</a:t>
            </a:r>
            <a:endParaRPr lang="en-US" dirty="0"/>
          </a:p>
        </p:txBody>
      </p:sp>
      <p:sp>
        <p:nvSpPr>
          <p:cNvPr id="32" name="TextBox 31"/>
          <p:cNvSpPr txBox="1"/>
          <p:nvPr/>
        </p:nvSpPr>
        <p:spPr>
          <a:xfrm>
            <a:off x="1214600" y="4395751"/>
            <a:ext cx="2082943" cy="369332"/>
          </a:xfrm>
          <a:prstGeom prst="rect">
            <a:avLst/>
          </a:prstGeom>
          <a:noFill/>
        </p:spPr>
        <p:txBody>
          <a:bodyPr wrap="none" rtlCol="0">
            <a:spAutoFit/>
          </a:bodyPr>
          <a:lstStyle/>
          <a:p>
            <a:r>
              <a:rPr lang="en-US" dirty="0" smtClean="0"/>
              <a:t>Summary 2:  Results</a:t>
            </a:r>
            <a:endParaRPr lang="en-US" dirty="0"/>
          </a:p>
        </p:txBody>
      </p:sp>
      <p:sp>
        <p:nvSpPr>
          <p:cNvPr id="38" name="TextBox 37"/>
          <p:cNvSpPr txBox="1"/>
          <p:nvPr/>
        </p:nvSpPr>
        <p:spPr>
          <a:xfrm>
            <a:off x="1310555" y="4954555"/>
            <a:ext cx="2082943" cy="369332"/>
          </a:xfrm>
          <a:prstGeom prst="rect">
            <a:avLst/>
          </a:prstGeom>
          <a:noFill/>
        </p:spPr>
        <p:txBody>
          <a:bodyPr wrap="none" rtlCol="0">
            <a:spAutoFit/>
          </a:bodyPr>
          <a:lstStyle/>
          <a:p>
            <a:r>
              <a:rPr lang="en-US" dirty="0" smtClean="0"/>
              <a:t>Summary 3:  Results</a:t>
            </a:r>
            <a:endParaRPr lang="en-US" dirty="0"/>
          </a:p>
        </p:txBody>
      </p:sp>
      <p:sp>
        <p:nvSpPr>
          <p:cNvPr id="39" name="TextBox 38"/>
          <p:cNvSpPr txBox="1"/>
          <p:nvPr/>
        </p:nvSpPr>
        <p:spPr>
          <a:xfrm>
            <a:off x="1333133" y="5541583"/>
            <a:ext cx="2082943" cy="369332"/>
          </a:xfrm>
          <a:prstGeom prst="rect">
            <a:avLst/>
          </a:prstGeom>
          <a:noFill/>
        </p:spPr>
        <p:txBody>
          <a:bodyPr wrap="none" rtlCol="0">
            <a:spAutoFit/>
          </a:bodyPr>
          <a:lstStyle/>
          <a:p>
            <a:r>
              <a:rPr lang="en-US" dirty="0" smtClean="0"/>
              <a:t>Summary 4:  Results</a:t>
            </a:r>
            <a:endParaRPr lang="en-US" dirty="0"/>
          </a:p>
        </p:txBody>
      </p:sp>
      <p:sp>
        <p:nvSpPr>
          <p:cNvPr id="44" name="Vertical Scroll 43"/>
          <p:cNvSpPr/>
          <p:nvPr/>
        </p:nvSpPr>
        <p:spPr>
          <a:xfrm>
            <a:off x="6185360" y="2300039"/>
            <a:ext cx="1287868" cy="1378862"/>
          </a:xfrm>
          <a:prstGeom prst="verticalScroll">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52" name="Snip Diagonal Corner Rectangle 51"/>
          <p:cNvSpPr/>
          <p:nvPr/>
        </p:nvSpPr>
        <p:spPr>
          <a:xfrm>
            <a:off x="6248967" y="4975306"/>
            <a:ext cx="952400" cy="289560"/>
          </a:xfrm>
          <a:prstGeom prst="snip2DiagRect">
            <a:avLst>
              <a:gd name="adj1" fmla="val 50000"/>
              <a:gd name="adj2" fmla="val 16667"/>
            </a:avLst>
          </a:prstGeom>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47" name="Snip Single Corner Rectangle 46"/>
          <p:cNvSpPr/>
          <p:nvPr/>
        </p:nvSpPr>
        <p:spPr>
          <a:xfrm>
            <a:off x="6502397" y="2827891"/>
            <a:ext cx="738807" cy="478180"/>
          </a:xfrm>
          <a:prstGeom prst="snip1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dirty="0"/>
          </a:p>
        </p:txBody>
      </p:sp>
      <p:sp>
        <p:nvSpPr>
          <p:cNvPr id="54" name="Snip Diagonal Corner Rectangle 53"/>
          <p:cNvSpPr/>
          <p:nvPr/>
        </p:nvSpPr>
        <p:spPr>
          <a:xfrm>
            <a:off x="6460934" y="5756663"/>
            <a:ext cx="933271" cy="289560"/>
          </a:xfrm>
          <a:prstGeom prst="snip2DiagRect">
            <a:avLst>
              <a:gd name="adj1" fmla="val 50000"/>
              <a:gd name="adj2" fmla="val 16667"/>
            </a:avLst>
          </a:prstGeom>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55" name="Snip Diagonal Corner Rectangle 54"/>
          <p:cNvSpPr/>
          <p:nvPr/>
        </p:nvSpPr>
        <p:spPr>
          <a:xfrm>
            <a:off x="5994963" y="4145563"/>
            <a:ext cx="1011629" cy="289560"/>
          </a:xfrm>
          <a:prstGeom prst="snip2DiagRect">
            <a:avLst>
              <a:gd name="adj1" fmla="val 50000"/>
              <a:gd name="adj2" fmla="val 16667"/>
            </a:avLst>
          </a:prstGeom>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dirty="0"/>
          </a:p>
        </p:txBody>
      </p:sp>
      <p:sp>
        <p:nvSpPr>
          <p:cNvPr id="3" name="Right Brace 2"/>
          <p:cNvSpPr/>
          <p:nvPr/>
        </p:nvSpPr>
        <p:spPr>
          <a:xfrm>
            <a:off x="7444406" y="2246490"/>
            <a:ext cx="708991" cy="4447822"/>
          </a:xfrm>
          <a:prstGeom prst="rightBrace">
            <a:avLst/>
          </a:prstGeom>
        </p:spPr>
        <p:style>
          <a:lnRef idx="2">
            <a:schemeClr val="accent2"/>
          </a:lnRef>
          <a:fillRef idx="0">
            <a:schemeClr val="accent2"/>
          </a:fillRef>
          <a:effectRef idx="1">
            <a:schemeClr val="accent2"/>
          </a:effectRef>
          <a:fontRef idx="minor">
            <a:schemeClr val="tx1"/>
          </a:fontRef>
        </p:style>
        <p:txBody>
          <a:bodyPr rtlCol="0" anchor="ctr"/>
          <a:lstStyle/>
          <a:p>
            <a:pPr algn="ctr"/>
            <a:endParaRPr lang="en-US"/>
          </a:p>
        </p:txBody>
      </p:sp>
      <p:sp>
        <p:nvSpPr>
          <p:cNvPr id="10" name="TextBox 9"/>
          <p:cNvSpPr txBox="1"/>
          <p:nvPr/>
        </p:nvSpPr>
        <p:spPr>
          <a:xfrm rot="5400000">
            <a:off x="7314001" y="4285735"/>
            <a:ext cx="2048125" cy="369332"/>
          </a:xfrm>
          <a:prstGeom prst="rect">
            <a:avLst/>
          </a:prstGeom>
          <a:noFill/>
        </p:spPr>
        <p:txBody>
          <a:bodyPr wrap="none" rtlCol="0">
            <a:spAutoFit/>
          </a:bodyPr>
          <a:lstStyle/>
          <a:p>
            <a:r>
              <a:rPr lang="en-US" b="1" dirty="0" smtClean="0">
                <a:solidFill>
                  <a:srgbClr val="890000"/>
                </a:solidFill>
              </a:rPr>
              <a:t>Related Documents</a:t>
            </a:r>
            <a:endParaRPr lang="en-US" b="1" dirty="0">
              <a:solidFill>
                <a:srgbClr val="890000"/>
              </a:solidFill>
            </a:endParaRPr>
          </a:p>
        </p:txBody>
      </p:sp>
      <p:cxnSp>
        <p:nvCxnSpPr>
          <p:cNvPr id="15" name="Elbow Connector 14"/>
          <p:cNvCxnSpPr>
            <a:stCxn id="54" idx="2"/>
            <a:endCxn id="49" idx="0"/>
          </p:cNvCxnSpPr>
          <p:nvPr/>
        </p:nvCxnSpPr>
        <p:spPr>
          <a:xfrm rot="10800000">
            <a:off x="3715334" y="5718385"/>
            <a:ext cx="2745601" cy="183059"/>
          </a:xfrm>
          <a:prstGeom prst="bentConnector3">
            <a:avLst/>
          </a:prstGeom>
          <a:ln>
            <a:prstDash val="sysDash"/>
            <a:tailEnd type="arrow"/>
          </a:ln>
        </p:spPr>
        <p:style>
          <a:lnRef idx="3">
            <a:schemeClr val="accent2"/>
          </a:lnRef>
          <a:fillRef idx="0">
            <a:schemeClr val="accent2"/>
          </a:fillRef>
          <a:effectRef idx="2">
            <a:schemeClr val="accent2"/>
          </a:effectRef>
          <a:fontRef idx="minor">
            <a:schemeClr val="tx1"/>
          </a:fontRef>
        </p:style>
      </p:cxnSp>
      <p:cxnSp>
        <p:nvCxnSpPr>
          <p:cNvPr id="56" name="Elbow Connector 55"/>
          <p:cNvCxnSpPr>
            <a:stCxn id="52" idx="2"/>
            <a:endCxn id="37" idx="0"/>
          </p:cNvCxnSpPr>
          <p:nvPr/>
        </p:nvCxnSpPr>
        <p:spPr>
          <a:xfrm rot="10800000" flipV="1">
            <a:off x="3684853" y="5120086"/>
            <a:ext cx="2564114" cy="3938"/>
          </a:xfrm>
          <a:prstGeom prst="bentConnector3">
            <a:avLst/>
          </a:prstGeom>
          <a:ln>
            <a:prstDash val="sysDash"/>
            <a:tailEnd type="arrow"/>
          </a:ln>
        </p:spPr>
        <p:style>
          <a:lnRef idx="3">
            <a:schemeClr val="accent2"/>
          </a:lnRef>
          <a:fillRef idx="0">
            <a:schemeClr val="accent2"/>
          </a:fillRef>
          <a:effectRef idx="2">
            <a:schemeClr val="accent2"/>
          </a:effectRef>
          <a:fontRef idx="minor">
            <a:schemeClr val="tx1"/>
          </a:fontRef>
        </p:style>
      </p:cxnSp>
      <p:cxnSp>
        <p:nvCxnSpPr>
          <p:cNvPr id="57" name="Elbow Connector 56"/>
          <p:cNvCxnSpPr>
            <a:stCxn id="55" idx="2"/>
            <a:endCxn id="13" idx="0"/>
          </p:cNvCxnSpPr>
          <p:nvPr/>
        </p:nvCxnSpPr>
        <p:spPr>
          <a:xfrm rot="10800000" flipV="1">
            <a:off x="3684853" y="4290342"/>
            <a:ext cx="2310110" cy="254561"/>
          </a:xfrm>
          <a:prstGeom prst="bentConnector3">
            <a:avLst/>
          </a:prstGeom>
          <a:ln>
            <a:prstDash val="sysDash"/>
            <a:tailEnd type="arrow"/>
          </a:ln>
        </p:spPr>
        <p:style>
          <a:lnRef idx="3">
            <a:schemeClr val="accent2"/>
          </a:lnRef>
          <a:fillRef idx="0">
            <a:schemeClr val="accent2"/>
          </a:fillRef>
          <a:effectRef idx="2">
            <a:schemeClr val="accent2"/>
          </a:effectRef>
          <a:fontRef idx="minor">
            <a:schemeClr val="tx1"/>
          </a:fontRef>
        </p:style>
      </p:cxnSp>
      <p:cxnSp>
        <p:nvCxnSpPr>
          <p:cNvPr id="58" name="Elbow Connector 57"/>
          <p:cNvCxnSpPr>
            <a:stCxn id="47" idx="2"/>
            <a:endCxn id="8" idx="0"/>
          </p:cNvCxnSpPr>
          <p:nvPr/>
        </p:nvCxnSpPr>
        <p:spPr>
          <a:xfrm rot="10800000" flipV="1">
            <a:off x="3793069" y="3066981"/>
            <a:ext cx="2709329" cy="3842"/>
          </a:xfrm>
          <a:prstGeom prst="bentConnector3">
            <a:avLst/>
          </a:prstGeom>
          <a:ln>
            <a:prstDash val="sysDash"/>
            <a:tailEnd type="arrow"/>
          </a:ln>
        </p:spPr>
        <p:style>
          <a:lnRef idx="3">
            <a:schemeClr val="accent1"/>
          </a:lnRef>
          <a:fillRef idx="0">
            <a:schemeClr val="accent1"/>
          </a:fillRef>
          <a:effectRef idx="2">
            <a:schemeClr val="accent1"/>
          </a:effectRef>
          <a:fontRef idx="minor">
            <a:schemeClr val="tx1"/>
          </a:fontRef>
        </p:style>
      </p:cxnSp>
      <p:sp>
        <p:nvSpPr>
          <p:cNvPr id="62" name="TextBox 61"/>
          <p:cNvSpPr txBox="1"/>
          <p:nvPr/>
        </p:nvSpPr>
        <p:spPr>
          <a:xfrm>
            <a:off x="6492455" y="2466954"/>
            <a:ext cx="708912" cy="369332"/>
          </a:xfrm>
          <a:prstGeom prst="rect">
            <a:avLst/>
          </a:prstGeom>
          <a:noFill/>
        </p:spPr>
        <p:txBody>
          <a:bodyPr wrap="none" rtlCol="0">
            <a:spAutoFit/>
          </a:bodyPr>
          <a:lstStyle/>
          <a:p>
            <a:r>
              <a:rPr lang="en-US" dirty="0" smtClean="0"/>
              <a:t>Org A</a:t>
            </a:r>
            <a:endParaRPr lang="en-US" dirty="0"/>
          </a:p>
        </p:txBody>
      </p:sp>
      <p:sp>
        <p:nvSpPr>
          <p:cNvPr id="63" name="TextBox 62"/>
          <p:cNvSpPr txBox="1"/>
          <p:nvPr/>
        </p:nvSpPr>
        <p:spPr>
          <a:xfrm>
            <a:off x="5324042" y="3951456"/>
            <a:ext cx="708912" cy="369332"/>
          </a:xfrm>
          <a:prstGeom prst="rect">
            <a:avLst/>
          </a:prstGeom>
          <a:noFill/>
        </p:spPr>
        <p:txBody>
          <a:bodyPr wrap="none" rtlCol="0">
            <a:spAutoFit/>
          </a:bodyPr>
          <a:lstStyle/>
          <a:p>
            <a:r>
              <a:rPr lang="en-US" dirty="0" smtClean="0"/>
              <a:t>Org B</a:t>
            </a:r>
            <a:endParaRPr lang="en-US" dirty="0"/>
          </a:p>
        </p:txBody>
      </p:sp>
      <p:sp>
        <p:nvSpPr>
          <p:cNvPr id="64" name="TextBox 63"/>
          <p:cNvSpPr txBox="1"/>
          <p:nvPr/>
        </p:nvSpPr>
        <p:spPr>
          <a:xfrm>
            <a:off x="5318396" y="4668306"/>
            <a:ext cx="708912" cy="369332"/>
          </a:xfrm>
          <a:prstGeom prst="rect">
            <a:avLst/>
          </a:prstGeom>
          <a:noFill/>
        </p:spPr>
        <p:txBody>
          <a:bodyPr wrap="none" rtlCol="0">
            <a:spAutoFit/>
          </a:bodyPr>
          <a:lstStyle/>
          <a:p>
            <a:r>
              <a:rPr lang="en-US" dirty="0" smtClean="0"/>
              <a:t>Org C</a:t>
            </a:r>
            <a:endParaRPr lang="en-US" dirty="0"/>
          </a:p>
        </p:txBody>
      </p:sp>
      <p:sp>
        <p:nvSpPr>
          <p:cNvPr id="65" name="TextBox 64"/>
          <p:cNvSpPr txBox="1"/>
          <p:nvPr/>
        </p:nvSpPr>
        <p:spPr>
          <a:xfrm>
            <a:off x="5436929" y="5498046"/>
            <a:ext cx="718530" cy="369332"/>
          </a:xfrm>
          <a:prstGeom prst="rect">
            <a:avLst/>
          </a:prstGeom>
          <a:noFill/>
        </p:spPr>
        <p:txBody>
          <a:bodyPr wrap="none" rtlCol="0">
            <a:spAutoFit/>
          </a:bodyPr>
          <a:lstStyle/>
          <a:p>
            <a:r>
              <a:rPr lang="en-US" dirty="0" smtClean="0"/>
              <a:t>Org D</a:t>
            </a:r>
            <a:endParaRPr lang="en-US" dirty="0"/>
          </a:p>
        </p:txBody>
      </p:sp>
    </p:spTree>
    <p:extLst>
      <p:ext uri="{BB962C8B-B14F-4D97-AF65-F5344CB8AC3E}">
        <p14:creationId xmlns:p14="http://schemas.microsoft.com/office/powerpoint/2010/main" val="280960869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MPROD_UIDATA" val="&lt;database version=&quot;8.0&quot;&gt;&lt;object type=&quot;1&quot; unique_id=&quot;10001&quot;&gt;&lt;object type=&quot;2&quot; unique_id=&quot;92702&quot;&gt;&lt;object type=&quot;3&quot; unique_id=&quot;92703&quot;&gt;&lt;property id=&quot;20148&quot; value=&quot;5&quot;/&gt;&lt;property id=&quot;20300&quot; value=&quot;Slide 1 - &amp;quot;HITSC Workplan:   April Update &amp;quot;&quot;/&gt;&lt;property id=&quot;20307&quot; value=&quot;299&quot;/&gt;&lt;/object&gt;&lt;object type=&quot;3&quot; unique_id=&quot;92704&quot;&gt;&lt;property id=&quot;20148&quot; value=&quot;5&quot;/&gt;&lt;property id=&quot;20300&quot; value=&quot;Slide 2 - &amp;quot;Framing&amp;amp;#x09;&amp;quot;&quot;/&gt;&lt;property id=&quot;20307&quot; value=&quot;300&quot;/&gt;&lt;/object&gt;&lt;object type=&quot;3&quot; unique_id=&quot;92705&quot;&gt;&lt;property id=&quot;20148&quot; value=&quot;5&quot;/&gt;&lt;property id=&quot;20300&quot; value=&quot;Slide 3 - &amp;quot;Workplan&amp;quot;&quot;/&gt;&lt;property id=&quot;20307&quot; value=&quot;269&quot;/&gt;&lt;/object&gt;&lt;object type=&quot;3&quot; unique_id=&quot;92706&quot;&gt;&lt;property id=&quot;20148&quot; value=&quot;5&quot;/&gt;&lt;property id=&quot;20300&quot; value=&quot;Slide 4 - &amp;quot;Workplan&amp;quot;&quot;/&gt;&lt;property id=&quot;20307&quot; value=&quot;301&quot;/&gt;&lt;/object&gt;&lt;object type=&quot;3&quot; unique_id=&quot;92707&quot;&gt;&lt;property id=&quot;20148&quot; value=&quot;5&quot;/&gt;&lt;property id=&quot;20300&quot; value=&quot;Slide 5 - &amp;quot;Workplan&amp;quot;&quot;/&gt;&lt;property id=&quot;20307&quot; value=&quot;273&quot;/&gt;&lt;/object&gt;&lt;object type=&quot;3&quot; unique_id=&quot;92708&quot;&gt;&lt;property id=&quot;20148&quot; value=&quot;5&quot;/&gt;&lt;property id=&quot;20300&quot; value=&quot;Slide 6 - &amp;quot;Workplan&amp;quot;&quot;/&gt;&lt;property id=&quot;20307&quot; value=&quot;302&quot;/&gt;&lt;/object&gt;&lt;object type=&quot;3&quot; unique_id=&quot;92709&quot;&gt;&lt;property id=&quot;20148&quot; value=&quot;5&quot;/&gt;&lt;property id=&quot;20300&quot; value=&quot;Slide 7 - &amp;quot;Workplan&amp;quot;&quot;/&gt;&lt;property id=&quot;20307&quot; value=&quot;281&quot;/&gt;&lt;/object&gt;&lt;object type=&quot;3&quot; unique_id=&quot;92710&quot;&gt;&lt;property id=&quot;20148&quot; value=&quot;5&quot;/&gt;&lt;property id=&quot;20300&quot; value=&quot;Slide 8 - &amp;quot;Questions/Discussion&amp;quot;&quot;/&gt;&lt;property id=&quot;20307&quot; value=&quot;303&quot;/&gt;&lt;/object&gt;&lt;/object&gt;&lt;object type=&quot;8&quot; unique_id=&quot;92720&quot;&gt;&lt;/object&gt;&lt;/object&gt;&lt;/database&gt;"/>
  <p:tag name="SECTOMILLISECCONVERTED" val="1"/>
</p:tagLst>
</file>

<file path=ppt/theme/theme1.xml><?xml version="1.0" encoding="utf-8"?>
<a:theme xmlns:a="http://schemas.openxmlformats.org/drawingml/2006/main" name="ONC">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13928</TotalTime>
  <Words>1094</Words>
  <Application>Microsoft Macintosh PowerPoint</Application>
  <PresentationFormat>On-screen Show (4:3)</PresentationFormat>
  <Paragraphs>213</Paragraphs>
  <Slides>16</Slides>
  <Notes>14</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ONC</vt:lpstr>
      <vt:lpstr>Data Provenance Tiger Team</vt:lpstr>
      <vt:lpstr>Agenda</vt:lpstr>
      <vt:lpstr>Meeting Etiquette </vt:lpstr>
      <vt:lpstr>PowerPoint Presentation</vt:lpstr>
      <vt:lpstr>Tiger  Team Timeline</vt:lpstr>
      <vt:lpstr>Agenda</vt:lpstr>
      <vt:lpstr>Analysis Findings</vt:lpstr>
      <vt:lpstr>Document  contains excerpts  of other documents</vt:lpstr>
      <vt:lpstr>Document  contains excerpt s from other documents</vt:lpstr>
      <vt:lpstr>Additional provenance template …</vt:lpstr>
      <vt:lpstr>Header and Entry - Proposal</vt:lpstr>
      <vt:lpstr>Header and Entry - Proposal</vt:lpstr>
      <vt:lpstr>Header and Entry Proposal (cont)</vt:lpstr>
      <vt:lpstr>Data Provenance Tiger Team Next Steps</vt:lpstr>
      <vt:lpstr>PowerPoint Presentation</vt:lpstr>
      <vt:lpstr>Data Provenance Tiger Team Background Slides</vt:lpstr>
    </vt:vector>
  </TitlesOfParts>
  <Company>Spire Communications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Tiger Team Meeting</dc:subject>
  <dc:creator>Zhan Caplan;Ioana Singureanu, Eversolve</dc:creator>
  <cp:keywords>Data Provenance</cp:keywords>
  <cp:lastModifiedBy>Bob Yencha</cp:lastModifiedBy>
  <cp:revision>309</cp:revision>
  <cp:lastPrinted>2014-04-07T19:54:09Z</cp:lastPrinted>
  <dcterms:created xsi:type="dcterms:W3CDTF">2012-09-10T14:53:34Z</dcterms:created>
  <dcterms:modified xsi:type="dcterms:W3CDTF">2014-05-27T14:07:52Z</dcterms:modified>
</cp:coreProperties>
</file>