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28"/>
  </p:notesMasterIdLst>
  <p:handoutMasterIdLst>
    <p:handoutMasterId r:id="rId29"/>
  </p:handoutMasterIdLst>
  <p:sldIdLst>
    <p:sldId id="267" r:id="rId6"/>
    <p:sldId id="268" r:id="rId7"/>
    <p:sldId id="269" r:id="rId8"/>
    <p:sldId id="529" r:id="rId9"/>
    <p:sldId id="531" r:id="rId10"/>
    <p:sldId id="443" r:id="rId11"/>
    <p:sldId id="276" r:id="rId12"/>
    <p:sldId id="277" r:id="rId13"/>
    <p:sldId id="464" r:id="rId14"/>
    <p:sldId id="447" r:id="rId15"/>
    <p:sldId id="459" r:id="rId16"/>
    <p:sldId id="575" r:id="rId17"/>
    <p:sldId id="539" r:id="rId18"/>
    <p:sldId id="570" r:id="rId19"/>
    <p:sldId id="572" r:id="rId20"/>
    <p:sldId id="569" r:id="rId21"/>
    <p:sldId id="571" r:id="rId22"/>
    <p:sldId id="574" r:id="rId23"/>
    <p:sldId id="524" r:id="rId24"/>
    <p:sldId id="573" r:id="rId25"/>
    <p:sldId id="568" r:id="rId26"/>
    <p:sldId id="301" r:id="rId27"/>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B7746"/>
    <a:srgbClr val="B1CC9E"/>
    <a:srgbClr val="B6AC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43" autoAdjust="0"/>
    <p:restoredTop sz="91462" autoAdjust="0"/>
  </p:normalViewPr>
  <p:slideViewPr>
    <p:cSldViewPr snapToGrid="0" snapToObjects="1">
      <p:cViewPr varScale="1">
        <p:scale>
          <a:sx n="75" d="100"/>
          <a:sy n="75" d="100"/>
        </p:scale>
        <p:origin x="-1616" y="-120"/>
      </p:cViewPr>
      <p:guideLst>
        <p:guide orient="horz" pos="2160"/>
        <p:guide pos="2880"/>
      </p:guideLst>
    </p:cSldViewPr>
  </p:slideViewPr>
  <p:outlineViewPr>
    <p:cViewPr>
      <p:scale>
        <a:sx n="33" d="100"/>
        <a:sy n="33" d="100"/>
      </p:scale>
      <p:origin x="0" y="1469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64820"/>
          </a:xfrm>
          <a:prstGeom prst="rect">
            <a:avLst/>
          </a:prstGeom>
        </p:spPr>
        <p:txBody>
          <a:bodyPr vert="horz" lIns="92830" tIns="46415" rIns="92830" bIns="46415" rtlCol="0"/>
          <a:lstStyle>
            <a:lvl1pPr algn="r">
              <a:defRPr sz="1200"/>
            </a:lvl1pPr>
          </a:lstStyle>
          <a:p>
            <a:fld id="{62CC6149-DCD3-E74D-95A1-F2D3A93C81CE}" type="datetimeFigureOut">
              <a:rPr lang="en-US" smtClean="0"/>
              <a:pPr/>
              <a:t>1/19/17</a:t>
            </a:fld>
            <a:endParaRPr lang="en-US" dirty="0"/>
          </a:p>
        </p:txBody>
      </p:sp>
      <p:sp>
        <p:nvSpPr>
          <p:cNvPr id="4" name="Footer Placeholder 3"/>
          <p:cNvSpPr>
            <a:spLocks noGrp="1"/>
          </p:cNvSpPr>
          <p:nvPr>
            <p:ph type="ftr" sz="quarter" idx="2"/>
          </p:nvPr>
        </p:nvSpPr>
        <p:spPr>
          <a:xfrm>
            <a:off x="0" y="8829966"/>
            <a:ext cx="2971800" cy="464820"/>
          </a:xfrm>
          <a:prstGeom prst="rect">
            <a:avLst/>
          </a:prstGeom>
        </p:spPr>
        <p:txBody>
          <a:bodyPr vert="horz" lIns="92830" tIns="46415" rIns="92830" bIns="4641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6"/>
            <a:ext cx="2971800" cy="464820"/>
          </a:xfrm>
          <a:prstGeom prst="rect">
            <a:avLst/>
          </a:prstGeom>
        </p:spPr>
        <p:txBody>
          <a:bodyPr vert="horz" lIns="92830" tIns="46415" rIns="92830" bIns="46415" rtlCol="0" anchor="b"/>
          <a:lstStyle>
            <a:lvl1pPr algn="r">
              <a:defRPr sz="1200"/>
            </a:lvl1pPr>
          </a:lstStyle>
          <a:p>
            <a:fld id="{56353DF8-3F61-0E4E-B28E-0F74210F11BC}" type="slidenum">
              <a:rPr lang="en-US" smtClean="0"/>
              <a:pPr/>
              <a:t>‹#›</a:t>
            </a:fld>
            <a:endParaRPr lang="en-US" dirty="0"/>
          </a:p>
        </p:txBody>
      </p:sp>
    </p:spTree>
    <p:extLst>
      <p:ext uri="{BB962C8B-B14F-4D97-AF65-F5344CB8AC3E}">
        <p14:creationId xmlns:p14="http://schemas.microsoft.com/office/powerpoint/2010/main" val="36411315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830" tIns="46415" rIns="92830" bIns="46415" rtlCol="0"/>
          <a:lstStyle>
            <a:lvl1pPr algn="l">
              <a:defRPr sz="1200"/>
            </a:lvl1pPr>
          </a:lstStyle>
          <a:p>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2830" tIns="46415" rIns="92830" bIns="46415" rtlCol="0"/>
          <a:lstStyle>
            <a:lvl1pPr algn="r">
              <a:defRPr sz="1200"/>
            </a:lvl1pPr>
          </a:lstStyle>
          <a:p>
            <a:fld id="{39EE203F-457C-F64E-9721-128CEB4E89CE}" type="datetimeFigureOut">
              <a:rPr lang="en-US" smtClean="0"/>
              <a:pPr/>
              <a:t>1/19/17</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2830" tIns="46415" rIns="92830" bIns="46415"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2971800" cy="464820"/>
          </a:xfrm>
          <a:prstGeom prst="rect">
            <a:avLst/>
          </a:prstGeom>
        </p:spPr>
        <p:txBody>
          <a:bodyPr vert="horz" lIns="92830" tIns="46415" rIns="92830" bIns="464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6"/>
            <a:ext cx="2971800" cy="464820"/>
          </a:xfrm>
          <a:prstGeom prst="rect">
            <a:avLst/>
          </a:prstGeom>
        </p:spPr>
        <p:txBody>
          <a:bodyPr vert="horz" lIns="92830" tIns="46415" rIns="92830" bIns="46415" rtlCol="0" anchor="b"/>
          <a:lstStyle>
            <a:lvl1pPr algn="r">
              <a:defRPr sz="1200"/>
            </a:lvl1pPr>
          </a:lstStyle>
          <a:p>
            <a:fld id="{20CB510D-27BC-3F49-BD7F-CF16AD5232B1}" type="slidenum">
              <a:rPr lang="en-US" smtClean="0"/>
              <a:pPr/>
              <a:t>‹#›</a:t>
            </a:fld>
            <a:endParaRPr lang="en-US" dirty="0"/>
          </a:p>
        </p:txBody>
      </p:sp>
    </p:spTree>
    <p:extLst>
      <p:ext uri="{BB962C8B-B14F-4D97-AF65-F5344CB8AC3E}">
        <p14:creationId xmlns:p14="http://schemas.microsoft.com/office/powerpoint/2010/main" val="17317209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pPr/>
              <a:t>1</a:t>
            </a:fld>
            <a:endParaRPr lang="en-US" dirty="0"/>
          </a:p>
        </p:txBody>
      </p:sp>
    </p:spTree>
    <p:extLst>
      <p:ext uri="{BB962C8B-B14F-4D97-AF65-F5344CB8AC3E}">
        <p14:creationId xmlns:p14="http://schemas.microsoft.com/office/powerpoint/2010/main" val="700040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pPr/>
              <a:t>6</a:t>
            </a:fld>
            <a:endParaRPr lang="en-US" dirty="0"/>
          </a:p>
        </p:txBody>
      </p:sp>
    </p:spTree>
    <p:extLst>
      <p:ext uri="{BB962C8B-B14F-4D97-AF65-F5344CB8AC3E}">
        <p14:creationId xmlns:p14="http://schemas.microsoft.com/office/powerpoint/2010/main" val="2560151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55299"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dirty="0" smtClean="0">
                <a:ea typeface="MS PGothic" pitchFamily="34" charset="-128"/>
              </a:rPr>
              <a:t>DRAFT: Not for distribution</a:t>
            </a:r>
          </a:p>
        </p:txBody>
      </p:sp>
      <p:sp>
        <p:nvSpPr>
          <p:cNvPr id="57348"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40139" indent="-284668" eaLnBrk="0" hangingPunct="0">
              <a:defRPr sz="2400">
                <a:solidFill>
                  <a:schemeClr val="tx1"/>
                </a:solidFill>
                <a:latin typeface="Calibri" pitchFamily="34" charset="0"/>
                <a:ea typeface="MS PGothic" pitchFamily="34" charset="-128"/>
              </a:defRPr>
            </a:lvl2pPr>
            <a:lvl3pPr marL="1138675" indent="-227735" eaLnBrk="0" hangingPunct="0">
              <a:defRPr sz="2400">
                <a:solidFill>
                  <a:schemeClr val="tx1"/>
                </a:solidFill>
                <a:latin typeface="Calibri" pitchFamily="34" charset="0"/>
                <a:ea typeface="MS PGothic" pitchFamily="34" charset="-128"/>
              </a:defRPr>
            </a:lvl3pPr>
            <a:lvl4pPr marL="1594144" indent="-227735" eaLnBrk="0" hangingPunct="0">
              <a:defRPr sz="2400">
                <a:solidFill>
                  <a:schemeClr val="tx1"/>
                </a:solidFill>
                <a:latin typeface="Calibri" pitchFamily="34" charset="0"/>
                <a:ea typeface="MS PGothic" pitchFamily="34" charset="-128"/>
              </a:defRPr>
            </a:lvl4pPr>
            <a:lvl5pPr marL="2049615" indent="-227735" eaLnBrk="0" hangingPunct="0">
              <a:defRPr sz="2400">
                <a:solidFill>
                  <a:schemeClr val="tx1"/>
                </a:solidFill>
                <a:latin typeface="Calibri" pitchFamily="34" charset="0"/>
                <a:ea typeface="MS PGothic" pitchFamily="34" charset="-128"/>
              </a:defRPr>
            </a:lvl5pPr>
            <a:lvl6pPr marL="2505084" indent="-227735" eaLnBrk="0" fontAlgn="base" hangingPunct="0">
              <a:spcBef>
                <a:spcPct val="0"/>
              </a:spcBef>
              <a:spcAft>
                <a:spcPct val="0"/>
              </a:spcAft>
              <a:defRPr sz="2400">
                <a:solidFill>
                  <a:schemeClr val="tx1"/>
                </a:solidFill>
                <a:latin typeface="Calibri" pitchFamily="34" charset="0"/>
                <a:ea typeface="MS PGothic" pitchFamily="34" charset="-128"/>
              </a:defRPr>
            </a:lvl6pPr>
            <a:lvl7pPr marL="2960554" indent="-227735" eaLnBrk="0" fontAlgn="base" hangingPunct="0">
              <a:spcBef>
                <a:spcPct val="0"/>
              </a:spcBef>
              <a:spcAft>
                <a:spcPct val="0"/>
              </a:spcAft>
              <a:defRPr sz="2400">
                <a:solidFill>
                  <a:schemeClr val="tx1"/>
                </a:solidFill>
                <a:latin typeface="Calibri" pitchFamily="34" charset="0"/>
                <a:ea typeface="MS PGothic" pitchFamily="34" charset="-128"/>
              </a:defRPr>
            </a:lvl7pPr>
            <a:lvl8pPr marL="3416024" indent="-227735" eaLnBrk="0" fontAlgn="base" hangingPunct="0">
              <a:spcBef>
                <a:spcPct val="0"/>
              </a:spcBef>
              <a:spcAft>
                <a:spcPct val="0"/>
              </a:spcAft>
              <a:defRPr sz="2400">
                <a:solidFill>
                  <a:schemeClr val="tx1"/>
                </a:solidFill>
                <a:latin typeface="Calibri" pitchFamily="34" charset="0"/>
                <a:ea typeface="MS PGothic" pitchFamily="34" charset="-128"/>
              </a:defRPr>
            </a:lvl8pPr>
            <a:lvl9pPr marL="3871494" indent="-227735"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780ABED6-9D98-48F7-B0F2-387C12D8B0C0}" type="slidenum">
              <a:rPr lang="en-US" altLang="en-US" sz="1200"/>
              <a:pPr eaLnBrk="1" hangingPunct="1"/>
              <a:t>7</a:t>
            </a:fld>
            <a:endParaRPr lang="en-US" alt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104900" y="696913"/>
            <a:ext cx="4648200" cy="3486150"/>
          </a:xfrm>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en-US" dirty="0" smtClean="0"/>
          </a:p>
        </p:txBody>
      </p:sp>
      <p:sp>
        <p:nvSpPr>
          <p:cNvPr id="4" name="Footer Placeholder 3"/>
          <p:cNvSpPr>
            <a:spLocks noGrp="1"/>
          </p:cNvSpPr>
          <p:nvPr>
            <p:ph type="ftr" sz="quarter" idx="4"/>
          </p:nvPr>
        </p:nvSpPr>
        <p:spPr/>
        <p:txBody>
          <a:bodyPr/>
          <a:lstStyle/>
          <a:p>
            <a:pPr>
              <a:defRPr/>
            </a:pPr>
            <a:r>
              <a:rPr lang="en-US" dirty="0" smtClean="0">
                <a:solidFill>
                  <a:prstClr val="black"/>
                </a:solidFill>
              </a:rPr>
              <a:t>DRAFT: Not for distribution</a:t>
            </a:r>
            <a:endParaRPr lang="en-US" dirty="0">
              <a:solidFill>
                <a:prstClr val="black"/>
              </a:solidFill>
            </a:endParaRPr>
          </a:p>
        </p:txBody>
      </p:sp>
      <p:sp>
        <p:nvSpPr>
          <p:cNvPr id="76805" name="Slide Number Placeholder 4"/>
          <p:cNvSpPr>
            <a:spLocks noGrp="1"/>
          </p:cNvSpPr>
          <p:nvPr>
            <p:ph type="sldNum" sz="quarter" idx="5"/>
          </p:nvPr>
        </p:nvSpPr>
        <p:spPr bwMode="auto">
          <a:noFill/>
          <a:ln>
            <a:miter lim="800000"/>
            <a:headEnd/>
            <a:tailEnd/>
          </a:ln>
        </p:spPr>
        <p:txBody>
          <a:bodyPr/>
          <a:lstStyle/>
          <a:p>
            <a:fld id="{53F193D9-B2BF-4922-A4BC-D825EF2FB4FC}" type="slidenum">
              <a:rPr lang="en-US" altLang="en-US" smtClean="0">
                <a:solidFill>
                  <a:prstClr val="black"/>
                </a:solidFill>
              </a:rPr>
              <a:pPr/>
              <a:t>10</a:t>
            </a:fld>
            <a:endParaRPr lang="en-US" altLang="en-US" dirty="0" smtClean="0">
              <a:solidFill>
                <a:prstClr val="black"/>
              </a:solidFill>
            </a:endParaRPr>
          </a:p>
        </p:txBody>
      </p:sp>
    </p:spTree>
    <p:extLst>
      <p:ext uri="{BB962C8B-B14F-4D97-AF65-F5344CB8AC3E}">
        <p14:creationId xmlns:p14="http://schemas.microsoft.com/office/powerpoint/2010/main" val="3963742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104900" y="696913"/>
            <a:ext cx="4648200" cy="3486150"/>
          </a:xfrm>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en-US" dirty="0" smtClean="0"/>
          </a:p>
        </p:txBody>
      </p:sp>
      <p:sp>
        <p:nvSpPr>
          <p:cNvPr id="4" name="Footer Placeholder 3"/>
          <p:cNvSpPr>
            <a:spLocks noGrp="1"/>
          </p:cNvSpPr>
          <p:nvPr>
            <p:ph type="ftr" sz="quarter" idx="4"/>
          </p:nvPr>
        </p:nvSpPr>
        <p:spPr/>
        <p:txBody>
          <a:bodyPr/>
          <a:lstStyle/>
          <a:p>
            <a:pPr>
              <a:defRPr/>
            </a:pPr>
            <a:r>
              <a:rPr lang="en-US" dirty="0" smtClean="0">
                <a:solidFill>
                  <a:prstClr val="black"/>
                </a:solidFill>
              </a:rPr>
              <a:t>DRAFT: Not for distribution</a:t>
            </a:r>
            <a:endParaRPr lang="en-US" dirty="0">
              <a:solidFill>
                <a:prstClr val="black"/>
              </a:solidFill>
            </a:endParaRPr>
          </a:p>
        </p:txBody>
      </p:sp>
      <p:sp>
        <p:nvSpPr>
          <p:cNvPr id="76805" name="Slide Number Placeholder 4"/>
          <p:cNvSpPr>
            <a:spLocks noGrp="1"/>
          </p:cNvSpPr>
          <p:nvPr>
            <p:ph type="sldNum" sz="quarter" idx="5"/>
          </p:nvPr>
        </p:nvSpPr>
        <p:spPr bwMode="auto">
          <a:noFill/>
          <a:ln>
            <a:miter lim="800000"/>
            <a:headEnd/>
            <a:tailEnd/>
          </a:ln>
        </p:spPr>
        <p:txBody>
          <a:bodyPr/>
          <a:lstStyle/>
          <a:p>
            <a:fld id="{53F193D9-B2BF-4922-A4BC-D825EF2FB4FC}" type="slidenum">
              <a:rPr lang="en-US" altLang="en-US" smtClean="0">
                <a:solidFill>
                  <a:prstClr val="black"/>
                </a:solidFill>
              </a:rPr>
              <a:pPr/>
              <a:t>11</a:t>
            </a:fld>
            <a:endParaRPr lang="en-US" altLang="en-US" dirty="0" smtClean="0">
              <a:solidFill>
                <a:prstClr val="black"/>
              </a:solidFill>
            </a:endParaRPr>
          </a:p>
        </p:txBody>
      </p:sp>
    </p:spTree>
    <p:extLst>
      <p:ext uri="{BB962C8B-B14F-4D97-AF65-F5344CB8AC3E}">
        <p14:creationId xmlns:p14="http://schemas.microsoft.com/office/powerpoint/2010/main" val="3963742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Additional meetings scheduled</a:t>
            </a:r>
            <a:r>
              <a:rPr lang="en-US" baseline="0" dirty="0" smtClean="0"/>
              <a:t> as requested by non-TEFT pilots</a:t>
            </a:r>
            <a:endParaRPr lang="en-US" dirty="0"/>
          </a:p>
        </p:txBody>
      </p:sp>
      <p:sp>
        <p:nvSpPr>
          <p:cNvPr id="4" name="Slide Number Placeholder 3"/>
          <p:cNvSpPr>
            <a:spLocks noGrp="1"/>
          </p:cNvSpPr>
          <p:nvPr>
            <p:ph type="sldNum" sz="quarter" idx="10"/>
          </p:nvPr>
        </p:nvSpPr>
        <p:spPr/>
        <p:txBody>
          <a:bodyPr/>
          <a:lstStyle/>
          <a:p>
            <a:fld id="{20CB510D-27BC-3F49-BD7F-CF16AD5232B1}" type="slidenum">
              <a:rPr lang="en-US" smtClean="0">
                <a:solidFill>
                  <a:prstClr val="black"/>
                </a:solidFill>
                <a:latin typeface="Calibri"/>
              </a:rPr>
              <a:pPr/>
              <a:t>20</a:t>
            </a:fld>
            <a:endParaRPr lang="en-US" dirty="0">
              <a:solidFill>
                <a:prstClr val="black"/>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1104900" y="696913"/>
            <a:ext cx="4648200" cy="3486150"/>
          </a:xfrm>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3A1A0B6B-6764-4BCA-B93A-00C479C94637}" type="slidenum">
              <a:rPr lang="en-US" altLang="en-US" smtClean="0">
                <a:solidFill>
                  <a:srgbClr val="000000"/>
                </a:solidFill>
                <a:latin typeface="Arial" pitchFamily="34" charset="0"/>
              </a:rPr>
              <a:pPr/>
              <a:t>22</a:t>
            </a:fld>
            <a:endParaRPr lang="en-US" altLang="en-US" dirty="0" smtClean="0">
              <a:solidFill>
                <a:srgbClr val="000000"/>
              </a:solidFill>
              <a:latin typeface="Arial" pitchFamily="34" charset="0"/>
            </a:endParaRPr>
          </a:p>
        </p:txBody>
      </p:sp>
    </p:spTree>
    <p:extLst>
      <p:ext uri="{BB962C8B-B14F-4D97-AF65-F5344CB8AC3E}">
        <p14:creationId xmlns:p14="http://schemas.microsoft.com/office/powerpoint/2010/main" val="459992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descr="The Office of the National Coordinator for Health Information Technology&#10;Health and Human Service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Add Two Lines (max) of Title Text (28pt font)</a:t>
            </a:r>
            <a:endParaRPr lang="en-US" dirty="0"/>
          </a:p>
        </p:txBody>
      </p:sp>
      <p:sp>
        <p:nvSpPr>
          <p:cNvPr id="3" name="Subtitle 2"/>
          <p:cNvSpPr>
            <a:spLocks noGrp="1"/>
          </p:cNvSpPr>
          <p:nvPr>
            <p:ph type="subTitle" idx="1" hasCustomPrompt="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Two Lines (max) of Optional Subtitle Text (18pt font)</a:t>
            </a:r>
            <a:endParaRPr lang="en-US" dirty="0"/>
          </a:p>
        </p:txBody>
      </p:sp>
      <p:sp>
        <p:nvSpPr>
          <p:cNvPr id="4" name="Date Placeholder 3"/>
          <p:cNvSpPr>
            <a:spLocks noGrp="1"/>
          </p:cNvSpPr>
          <p:nvPr>
            <p:ph type="dt" sz="half" idx="10"/>
          </p:nvPr>
        </p:nvSpPr>
        <p:spPr>
          <a:xfrm>
            <a:off x="6337300" y="6609649"/>
            <a:ext cx="2564682" cy="261051"/>
          </a:xfrm>
          <a:prstGeom prst="rect">
            <a:avLst/>
          </a:prstGeom>
        </p:spPr>
        <p:txBody>
          <a:bodyPr tIns="0" bIns="0"/>
          <a:lstStyle>
            <a:lvl1pPr algn="r">
              <a:defRPr sz="1300">
                <a:solidFill>
                  <a:schemeClr val="accent1"/>
                </a:solidFill>
              </a:defRPr>
            </a:lvl1pPr>
          </a:lstStyle>
          <a:p>
            <a:endParaRPr lang="en-US" dirty="0"/>
          </a:p>
        </p:txBody>
      </p:sp>
      <p:sp>
        <p:nvSpPr>
          <p:cNvPr id="11" name="Text Placeholder 10"/>
          <p:cNvSpPr>
            <a:spLocks noGrp="1"/>
          </p:cNvSpPr>
          <p:nvPr>
            <p:ph type="body" sz="quarter" idx="13" hasCustomPrompt="1"/>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Presenter Name, Title | Organization (15pt font)</a:t>
            </a:r>
            <a:endParaRPr lang="en-US" dirty="0"/>
          </a:p>
        </p:txBody>
      </p:sp>
      <p:cxnSp>
        <p:nvCxnSpPr>
          <p:cNvPr id="9" name="Straight Connector 8"/>
          <p:cNvCxnSpPr/>
          <p:nvPr userDrawn="1"/>
        </p:nvCxnSpPr>
        <p:spPr>
          <a:xfrm>
            <a:off x="546100" y="2391858"/>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4700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Pentagon 7"/>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lstStyle/>
          <a:p>
            <a:r>
              <a:rPr lang="en-US" dirty="0" smtClean="0"/>
              <a:t>Click to Add Slide Title (2 line maximum, 20pt font)</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11" name="TextBox 10"/>
          <p:cNvSpPr txBox="1"/>
          <p:nvPr userDrawn="1"/>
        </p:nvSpPr>
        <p:spPr>
          <a:xfrm>
            <a:off x="8530813" y="6372233"/>
            <a:ext cx="478715" cy="246221"/>
          </a:xfrm>
          <a:prstGeom prst="rect">
            <a:avLst/>
          </a:prstGeom>
          <a:noFill/>
        </p:spPr>
        <p:txBody>
          <a:bodyPr wrap="square" rtlCol="0">
            <a:spAutoFit/>
          </a:bodyPr>
          <a:lstStyle/>
          <a:p>
            <a:fld id="{5FD37380-1B99-4291-9247-C76DC18C7CBE}" type="slidenum">
              <a:rPr lang="en-US" sz="1000" smtClean="0">
                <a:solidFill>
                  <a:schemeClr val="bg1">
                    <a:lumMod val="50000"/>
                  </a:schemeClr>
                </a:solidFill>
              </a:rPr>
              <a:pPr/>
              <a:t>‹#›</a:t>
            </a:fld>
            <a:endParaRPr lang="en-US" sz="1000" dirty="0">
              <a:solidFill>
                <a:schemeClr val="bg1">
                  <a:lumMod val="50000"/>
                </a:schemeClr>
              </a:solidFill>
            </a:endParaRPr>
          </a:p>
        </p:txBody>
      </p:sp>
    </p:spTree>
    <p:extLst>
      <p:ext uri="{BB962C8B-B14F-4D97-AF65-F5344CB8AC3E}">
        <p14:creationId xmlns:p14="http://schemas.microsoft.com/office/powerpoint/2010/main" val="190513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Pentagon 7"/>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lstStyle/>
          <a:p>
            <a:r>
              <a:rPr lang="en-US" dirty="0" smtClean="0"/>
              <a:t>Click to Add Slide Title (2 line maximum, 20pt font)</a:t>
            </a:r>
            <a:endParaRPr lang="en-US" dirty="0"/>
          </a:p>
        </p:txBody>
      </p:sp>
      <p:sp>
        <p:nvSpPr>
          <p:cNvPr id="3" name="Content Placeholder 2"/>
          <p:cNvSpPr>
            <a:spLocks noGrp="1"/>
          </p:cNvSpPr>
          <p:nvPr>
            <p:ph sz="half" idx="1"/>
          </p:nvPr>
        </p:nvSpPr>
        <p:spPr>
          <a:xfrm>
            <a:off x="3810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4724400" y="1295400"/>
            <a:ext cx="4038600" cy="4865148"/>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
        <p:nvSpPr>
          <p:cNvPr id="11" name="TextBox 10"/>
          <p:cNvSpPr txBox="1"/>
          <p:nvPr userDrawn="1"/>
        </p:nvSpPr>
        <p:spPr>
          <a:xfrm>
            <a:off x="8530813" y="6372233"/>
            <a:ext cx="478715" cy="246221"/>
          </a:xfrm>
          <a:prstGeom prst="rect">
            <a:avLst/>
          </a:prstGeom>
          <a:noFill/>
        </p:spPr>
        <p:txBody>
          <a:bodyPr wrap="square" rtlCol="0">
            <a:spAutoFit/>
          </a:bodyPr>
          <a:lstStyle/>
          <a:p>
            <a:fld id="{5FD37380-1B99-4291-9247-C76DC18C7CBE}" type="slidenum">
              <a:rPr lang="en-US" sz="1000" smtClean="0">
                <a:solidFill>
                  <a:schemeClr val="bg1">
                    <a:lumMod val="50000"/>
                  </a:schemeClr>
                </a:solidFill>
              </a:rPr>
              <a:pPr/>
              <a:t>‹#›</a:t>
            </a:fld>
            <a:endParaRPr lang="en-US" sz="1000" dirty="0">
              <a:solidFill>
                <a:schemeClr val="bg1">
                  <a:lumMod val="50000"/>
                </a:schemeClr>
              </a:solidFill>
            </a:endParaRPr>
          </a:p>
        </p:txBody>
      </p:sp>
    </p:spTree>
    <p:extLst>
      <p:ext uri="{BB962C8B-B14F-4D97-AF65-F5344CB8AC3E}">
        <p14:creationId xmlns:p14="http://schemas.microsoft.com/office/powerpoint/2010/main" val="6710801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Pentagon 9"/>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Pentagon 10"/>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Connector 11"/>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lstStyle>
            <a:lvl1pPr>
              <a:defRPr/>
            </a:lvl1pPr>
          </a:lstStyle>
          <a:p>
            <a:r>
              <a:rPr lang="en-US" dirty="0" smtClean="0"/>
              <a:t>Click to Add Slide Title (2 line maximum, 20pt font)</a:t>
            </a:r>
            <a:endParaRPr lang="en-US" dirty="0"/>
          </a:p>
        </p:txBody>
      </p:sp>
      <p:sp>
        <p:nvSpPr>
          <p:cNvPr id="3" name="Text Placeholder 2"/>
          <p:cNvSpPr>
            <a:spLocks noGrp="1"/>
          </p:cNvSpPr>
          <p:nvPr>
            <p:ph type="body" idx="1"/>
          </p:nvPr>
        </p:nvSpPr>
        <p:spPr>
          <a:xfrm>
            <a:off x="381000" y="1350178"/>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81000" y="1989940"/>
            <a:ext cx="4040188"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Text Placeholder 4"/>
          <p:cNvSpPr>
            <a:spLocks noGrp="1"/>
          </p:cNvSpPr>
          <p:nvPr>
            <p:ph type="body" sz="quarter" idx="3"/>
          </p:nvPr>
        </p:nvSpPr>
        <p:spPr>
          <a:xfrm>
            <a:off x="4721225" y="1350178"/>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1225" y="1989940"/>
            <a:ext cx="4041775" cy="3951288"/>
          </a:xfrm>
        </p:spPr>
        <p:txBody>
          <a:bodyPr>
            <a:normAutofit/>
          </a:bodyPr>
          <a:lstStyle>
            <a:lvl1pPr>
              <a:defRPr sz="2000"/>
            </a:lvl1pPr>
            <a:lvl2pPr>
              <a:defRPr sz="1800"/>
            </a:lvl2pPr>
            <a:lvl3pPr>
              <a:defRPr sz="1500"/>
            </a:lvl3pPr>
            <a:lvl4pPr>
              <a:defRPr sz="15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13" name="TextBox 12"/>
          <p:cNvSpPr txBox="1"/>
          <p:nvPr userDrawn="1"/>
        </p:nvSpPr>
        <p:spPr>
          <a:xfrm>
            <a:off x="8530813" y="6372233"/>
            <a:ext cx="478715" cy="246221"/>
          </a:xfrm>
          <a:prstGeom prst="rect">
            <a:avLst/>
          </a:prstGeom>
          <a:noFill/>
        </p:spPr>
        <p:txBody>
          <a:bodyPr wrap="square" rtlCol="0">
            <a:spAutoFit/>
          </a:bodyPr>
          <a:lstStyle/>
          <a:p>
            <a:fld id="{5FD37380-1B99-4291-9247-C76DC18C7CBE}" type="slidenum">
              <a:rPr lang="en-US" sz="1000" smtClean="0">
                <a:solidFill>
                  <a:schemeClr val="bg1">
                    <a:lumMod val="50000"/>
                  </a:schemeClr>
                </a:solidFill>
              </a:rPr>
              <a:pPr/>
              <a:t>‹#›</a:t>
            </a:fld>
            <a:endParaRPr lang="en-US" sz="1000" dirty="0">
              <a:solidFill>
                <a:schemeClr val="bg1">
                  <a:lumMod val="50000"/>
                </a:schemeClr>
              </a:solidFill>
            </a:endParaRPr>
          </a:p>
        </p:txBody>
      </p:sp>
    </p:spTree>
    <p:extLst>
      <p:ext uri="{BB962C8B-B14F-4D97-AF65-F5344CB8AC3E}">
        <p14:creationId xmlns:p14="http://schemas.microsoft.com/office/powerpoint/2010/main" val="45777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Full Graphic">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5426869"/>
            <a:ext cx="8382000" cy="585069"/>
          </a:xfrm>
        </p:spPr>
        <p:txBody>
          <a:bodyPr>
            <a:normAutofit/>
          </a:bodyPr>
          <a:lstStyle>
            <a:lvl1pPr algn="ctr">
              <a:defRPr sz="1700" b="1">
                <a:solidFill>
                  <a:srgbClr val="07538F"/>
                </a:solidFill>
              </a:defRPr>
            </a:lvl1pPr>
          </a:lstStyle>
          <a:p>
            <a:r>
              <a:rPr lang="en-US" dirty="0" smtClean="0"/>
              <a:t>Click to Insert Image Caption</a:t>
            </a:r>
            <a:endParaRPr lang="en-US" dirty="0"/>
          </a:p>
        </p:txBody>
      </p:sp>
      <p:sp>
        <p:nvSpPr>
          <p:cNvPr id="3" name="Content Placeholder 2"/>
          <p:cNvSpPr>
            <a:spLocks noGrp="1"/>
          </p:cNvSpPr>
          <p:nvPr>
            <p:ph idx="1" hasCustomPrompt="1"/>
          </p:nvPr>
        </p:nvSpPr>
        <p:spPr>
          <a:xfrm>
            <a:off x="0" y="0"/>
            <a:ext cx="9144000" cy="5426869"/>
          </a:xfrm>
        </p:spPr>
        <p:txBody>
          <a:bodyPr/>
          <a:lstStyle>
            <a:lvl1pPr marL="0" indent="0" algn="ctr">
              <a:buNone/>
              <a:defRPr/>
            </a:lvl1pPr>
          </a:lstStyle>
          <a:p>
            <a:pPr lvl="0"/>
            <a:r>
              <a:rPr lang="en-US" dirty="0" smtClean="0"/>
              <a:t>Click to insert an image that fills the entire slide</a:t>
            </a:r>
          </a:p>
        </p:txBody>
      </p:sp>
      <p:sp>
        <p:nvSpPr>
          <p:cNvPr id="7" name="TextBox 6"/>
          <p:cNvSpPr txBox="1"/>
          <p:nvPr userDrawn="1"/>
        </p:nvSpPr>
        <p:spPr>
          <a:xfrm>
            <a:off x="8530813" y="6372233"/>
            <a:ext cx="478715" cy="246221"/>
          </a:xfrm>
          <a:prstGeom prst="rect">
            <a:avLst/>
          </a:prstGeom>
          <a:noFill/>
        </p:spPr>
        <p:txBody>
          <a:bodyPr wrap="square" rtlCol="0">
            <a:spAutoFit/>
          </a:bodyPr>
          <a:lstStyle/>
          <a:p>
            <a:fld id="{5FD37380-1B99-4291-9247-C76DC18C7CBE}" type="slidenum">
              <a:rPr lang="en-US" sz="1000" smtClean="0">
                <a:solidFill>
                  <a:schemeClr val="bg1">
                    <a:lumMod val="50000"/>
                  </a:schemeClr>
                </a:solidFill>
              </a:rPr>
              <a:pPr/>
              <a:t>‹#›</a:t>
            </a:fld>
            <a:endParaRPr lang="en-US" sz="1000" dirty="0">
              <a:solidFill>
                <a:schemeClr val="bg1">
                  <a:lumMod val="50000"/>
                </a:schemeClr>
              </a:solidFill>
            </a:endParaRPr>
          </a:p>
        </p:txBody>
      </p:sp>
    </p:spTree>
    <p:extLst>
      <p:ext uri="{BB962C8B-B14F-4D97-AF65-F5344CB8AC3E}">
        <p14:creationId xmlns:p14="http://schemas.microsoft.com/office/powerpoint/2010/main" val="4165464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Stacked">
    <p:spTree>
      <p:nvGrpSpPr>
        <p:cNvPr id="1" name=""/>
        <p:cNvGrpSpPr/>
        <p:nvPr/>
      </p:nvGrpSpPr>
      <p:grpSpPr>
        <a:xfrm>
          <a:off x="0" y="0"/>
          <a:ext cx="0" cy="0"/>
          <a:chOff x="0" y="0"/>
          <a:chExt cx="0" cy="0"/>
        </a:xfrm>
      </p:grpSpPr>
      <p:sp>
        <p:nvSpPr>
          <p:cNvPr id="8" name="Pentagon 7"/>
          <p:cNvSpPr/>
          <p:nvPr userDrawn="1"/>
        </p:nvSpPr>
        <p:spPr>
          <a:xfrm>
            <a:off x="8728518" y="0"/>
            <a:ext cx="410022" cy="916251"/>
          </a:xfrm>
          <a:prstGeom prst="homePlate">
            <a:avLst>
              <a:gd name="adj" fmla="val 0"/>
            </a:avLst>
          </a:prstGeom>
          <a:solidFill>
            <a:schemeClr val="tx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entagon 8"/>
          <p:cNvSpPr/>
          <p:nvPr userDrawn="1"/>
        </p:nvSpPr>
        <p:spPr>
          <a:xfrm>
            <a:off x="1" y="0"/>
            <a:ext cx="9096829" cy="916251"/>
          </a:xfrm>
          <a:prstGeom prst="homePlate">
            <a:avLst>
              <a:gd name="adj" fmla="val 21132"/>
            </a:avLst>
          </a:prstGeom>
          <a:solidFill>
            <a:srgbClr val="07538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p:cNvCxnSpPr/>
          <p:nvPr userDrawn="1"/>
        </p:nvCxnSpPr>
        <p:spPr>
          <a:xfrm>
            <a:off x="0" y="929761"/>
            <a:ext cx="9138539"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p:txBody>
          <a:bodyPr/>
          <a:lstStyle/>
          <a:p>
            <a:r>
              <a:rPr lang="en-US" dirty="0" smtClean="0"/>
              <a:t>Click to Add Slide Title (2 line maximum, 20pt font)</a:t>
            </a:r>
            <a:endParaRPr lang="en-US" dirty="0"/>
          </a:p>
        </p:txBody>
      </p:sp>
      <p:sp>
        <p:nvSpPr>
          <p:cNvPr id="3" name="Content Placeholder 2"/>
          <p:cNvSpPr>
            <a:spLocks noGrp="1"/>
          </p:cNvSpPr>
          <p:nvPr>
            <p:ph sz="half" idx="1"/>
          </p:nvPr>
        </p:nvSpPr>
        <p:spPr>
          <a:xfrm>
            <a:off x="381000" y="1293675"/>
            <a:ext cx="8382000" cy="2924539"/>
          </a:xfrm>
        </p:spPr>
        <p:txBody>
          <a:bodyPr>
            <a:normAutofit/>
          </a:bodyPr>
          <a:lstStyle>
            <a:lvl1pPr>
              <a:defRPr sz="2000" b="1"/>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r>
              <a:rPr lang="en-US" sz="2600" b="0" i="0" dirty="0" smtClean="0">
                <a:solidFill>
                  <a:srgbClr val="000000"/>
                </a:solidFill>
                <a:latin typeface="Lucida Grande"/>
                <a:ea typeface="Lucida Grande"/>
                <a:cs typeface="Lucida Grande"/>
              </a:rPr>
              <a:t>1_Two Content</a:t>
            </a:r>
            <a:endParaRPr lang="en-US" dirty="0" smtClean="0"/>
          </a:p>
          <a:p>
            <a:pPr lvl="2"/>
            <a:r>
              <a:rPr lang="en-US" dirty="0" smtClean="0"/>
              <a:t>Third level</a:t>
            </a:r>
          </a:p>
          <a:p>
            <a:pPr lvl="3"/>
            <a:r>
              <a:rPr lang="en-US" dirty="0" smtClean="0"/>
              <a:t>Fourth level</a:t>
            </a:r>
            <a:endParaRPr lang="en-US" dirty="0"/>
          </a:p>
        </p:txBody>
      </p:sp>
      <p:sp>
        <p:nvSpPr>
          <p:cNvPr id="4" name="Content Placeholder 3"/>
          <p:cNvSpPr>
            <a:spLocks noGrp="1"/>
          </p:cNvSpPr>
          <p:nvPr>
            <p:ph sz="half" idx="2"/>
          </p:nvPr>
        </p:nvSpPr>
        <p:spPr>
          <a:xfrm>
            <a:off x="381000" y="4477123"/>
            <a:ext cx="8382000" cy="1293199"/>
          </a:xfrm>
        </p:spPr>
        <p:txBody>
          <a:bodyPr>
            <a:noAutofit/>
          </a:bodyPr>
          <a:lstStyle>
            <a:lvl1pPr>
              <a:defRPr sz="2000" b="1" baseline="0">
                <a:solidFill>
                  <a:schemeClr val="tx2"/>
                </a:solidFill>
              </a:defRPr>
            </a:lvl1pPr>
            <a:lvl2pPr>
              <a:defRPr sz="1800"/>
            </a:lvl2pPr>
            <a:lvl3pPr>
              <a:defRPr sz="1500"/>
            </a:lvl3pPr>
            <a:lvl4pPr>
              <a:defRPr sz="1500"/>
            </a:lvl4pPr>
            <a:lvl5pP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endParaRPr lang="en-US" dirty="0"/>
          </a:p>
        </p:txBody>
      </p:sp>
      <p:sp>
        <p:nvSpPr>
          <p:cNvPr id="11" name="TextBox 10"/>
          <p:cNvSpPr txBox="1"/>
          <p:nvPr userDrawn="1"/>
        </p:nvSpPr>
        <p:spPr>
          <a:xfrm>
            <a:off x="8530813" y="6372233"/>
            <a:ext cx="478715" cy="246221"/>
          </a:xfrm>
          <a:prstGeom prst="rect">
            <a:avLst/>
          </a:prstGeom>
          <a:noFill/>
        </p:spPr>
        <p:txBody>
          <a:bodyPr wrap="square" rtlCol="0">
            <a:spAutoFit/>
          </a:bodyPr>
          <a:lstStyle/>
          <a:p>
            <a:fld id="{5FD37380-1B99-4291-9247-C76DC18C7CBE}" type="slidenum">
              <a:rPr lang="en-US" sz="1000" smtClean="0">
                <a:solidFill>
                  <a:schemeClr val="bg1">
                    <a:lumMod val="50000"/>
                  </a:schemeClr>
                </a:solidFill>
              </a:rPr>
              <a:pPr/>
              <a:t>‹#›</a:t>
            </a:fld>
            <a:endParaRPr lang="en-US" sz="1000" dirty="0">
              <a:solidFill>
                <a:schemeClr val="bg1">
                  <a:lumMod val="50000"/>
                </a:schemeClr>
              </a:solidFill>
            </a:endParaRPr>
          </a:p>
        </p:txBody>
      </p:sp>
    </p:spTree>
    <p:extLst>
      <p:ext uri="{BB962C8B-B14F-4D97-AF65-F5344CB8AC3E}">
        <p14:creationId xmlns:p14="http://schemas.microsoft.com/office/powerpoint/2010/main" val="3515444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grpSp>
        <p:nvGrpSpPr>
          <p:cNvPr id="6" name="Group 5" descr="The Office of the National Coordinator for Health Information Technology&#10;Health and Human Services&#10;&#10;For more information, visit healthit.gov or follow ONC on Twitter @ONC_HealthIT or YouTube @HHSONC."/>
          <p:cNvGrpSpPr/>
          <p:nvPr userDrawn="1"/>
        </p:nvGrpSpPr>
        <p:grpSpPr>
          <a:xfrm>
            <a:off x="0" y="0"/>
            <a:ext cx="9144000" cy="6858000"/>
            <a:chOff x="0" y="0"/>
            <a:chExt cx="9144000" cy="6858000"/>
          </a:xfrm>
        </p:grpSpPr>
        <p:pic>
          <p:nvPicPr>
            <p:cNvPr id="4" name="Picture 3" descr="EndSlide.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5" name="Group 4"/>
            <p:cNvGrpSpPr/>
            <p:nvPr userDrawn="1"/>
          </p:nvGrpSpPr>
          <p:grpSpPr>
            <a:xfrm>
              <a:off x="3012541" y="5340467"/>
              <a:ext cx="5874738" cy="917265"/>
              <a:chOff x="3012541" y="5340467"/>
              <a:chExt cx="5874738" cy="917265"/>
            </a:xfrm>
          </p:grpSpPr>
          <p:pic>
            <p:nvPicPr>
              <p:cNvPr id="28" name="Picture 27" descr="HealthIT.gov"/>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892134" y="5340467"/>
                <a:ext cx="1995145" cy="917265"/>
              </a:xfrm>
              <a:prstGeom prst="rect">
                <a:avLst/>
              </a:prstGeom>
            </p:spPr>
          </p:pic>
          <p:pic>
            <p:nvPicPr>
              <p:cNvPr id="30" name="Picture 29" descr="Twitte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012541" y="5814128"/>
                <a:ext cx="382406" cy="382404"/>
              </a:xfrm>
              <a:prstGeom prst="rect">
                <a:avLst/>
              </a:prstGeom>
            </p:spPr>
          </p:pic>
          <p:pic>
            <p:nvPicPr>
              <p:cNvPr id="32" name="Picture 31" descr="YouTube"/>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5122408" y="5859454"/>
                <a:ext cx="338208" cy="238133"/>
              </a:xfrm>
              <a:prstGeom prst="rect">
                <a:avLst/>
              </a:prstGeom>
            </p:spPr>
          </p:pic>
        </p:grpSp>
      </p:grpSp>
      <p:sp>
        <p:nvSpPr>
          <p:cNvPr id="2" name="Title 1"/>
          <p:cNvSpPr>
            <a:spLocks noGrp="1"/>
          </p:cNvSpPr>
          <p:nvPr>
            <p:ph type="title" hasCustomPrompt="1"/>
          </p:nvPr>
        </p:nvSpPr>
        <p:spPr>
          <a:xfrm>
            <a:off x="4103539" y="1801780"/>
            <a:ext cx="4597955" cy="952829"/>
          </a:xfrm>
        </p:spPr>
        <p:txBody>
          <a:bodyPr anchor="b"/>
          <a:lstStyle>
            <a:lvl1pPr>
              <a:defRPr>
                <a:solidFill>
                  <a:schemeClr val="accent3"/>
                </a:solidFill>
              </a:defRPr>
            </a:lvl1pPr>
          </a:lstStyle>
          <a:p>
            <a:r>
              <a:rPr lang="en-US" dirty="0" smtClean="0"/>
              <a:t>Click to Add Closing Slide Title</a:t>
            </a:r>
            <a:endParaRPr lang="en-US" dirty="0"/>
          </a:p>
        </p:txBody>
      </p:sp>
      <p:sp>
        <p:nvSpPr>
          <p:cNvPr id="3" name="Content Placeholder 2"/>
          <p:cNvSpPr>
            <a:spLocks noGrp="1"/>
          </p:cNvSpPr>
          <p:nvPr>
            <p:ph idx="1" hasCustomPrompt="1"/>
          </p:nvPr>
        </p:nvSpPr>
        <p:spPr>
          <a:xfrm>
            <a:off x="4103539" y="2999214"/>
            <a:ext cx="4597955" cy="2053515"/>
          </a:xfrm>
        </p:spPr>
        <p:txBody>
          <a:bodyPr anchor="t"/>
          <a:lstStyle>
            <a:lvl1pPr marL="0" indent="0">
              <a:buNone/>
              <a:defRPr sz="1600" b="1">
                <a:solidFill>
                  <a:schemeClr val="bg1"/>
                </a:solidFill>
              </a:defRPr>
            </a:lvl1pPr>
            <a:lvl2pPr marL="0" indent="0">
              <a:buFont typeface="Arial"/>
              <a:buNone/>
              <a:defRPr baseline="0">
                <a:solidFill>
                  <a:schemeClr val="bg1"/>
                </a:solidFill>
              </a:defRPr>
            </a:lvl2pPr>
          </a:lstStyle>
          <a:p>
            <a:pPr lvl="0"/>
            <a:r>
              <a:rPr lang="en-US" dirty="0" smtClean="0"/>
              <a:t>CONTACT INFORMATION</a:t>
            </a:r>
          </a:p>
          <a:p>
            <a:pPr lvl="1"/>
            <a:r>
              <a:rPr lang="en-US" dirty="0" smtClean="0"/>
              <a:t>Speaker Name, Title, Organization</a:t>
            </a:r>
            <a:br>
              <a:rPr lang="en-US" dirty="0" smtClean="0"/>
            </a:br>
            <a:r>
              <a:rPr lang="en-US" dirty="0" smtClean="0"/>
              <a:t>email address, phone number</a:t>
            </a:r>
            <a:endParaRPr lang="en-US" dirty="0"/>
          </a:p>
        </p:txBody>
      </p:sp>
      <p:sp>
        <p:nvSpPr>
          <p:cNvPr id="29" name="TextBox 28"/>
          <p:cNvSpPr txBox="1"/>
          <p:nvPr userDrawn="1"/>
        </p:nvSpPr>
        <p:spPr>
          <a:xfrm>
            <a:off x="3367416" y="5828802"/>
            <a:ext cx="1444125" cy="292388"/>
          </a:xfrm>
          <a:prstGeom prst="rect">
            <a:avLst/>
          </a:prstGeom>
          <a:noFill/>
        </p:spPr>
        <p:txBody>
          <a:bodyPr wrap="none" rtlCol="0">
            <a:spAutoFit/>
          </a:bodyPr>
          <a:lstStyle/>
          <a:p>
            <a:r>
              <a:rPr lang="en-US" sz="1300" dirty="0" smtClean="0">
                <a:solidFill>
                  <a:schemeClr val="tx2">
                    <a:lumMod val="20000"/>
                    <a:lumOff val="80000"/>
                  </a:schemeClr>
                </a:solidFill>
                <a:latin typeface="Arial"/>
                <a:cs typeface="Arial"/>
              </a:rPr>
              <a:t>@ONC_HealthIT</a:t>
            </a:r>
            <a:endParaRPr lang="en-US" sz="1300" dirty="0">
              <a:solidFill>
                <a:schemeClr val="tx2">
                  <a:lumMod val="20000"/>
                  <a:lumOff val="80000"/>
                </a:schemeClr>
              </a:solidFill>
              <a:latin typeface="Arial"/>
              <a:cs typeface="Arial"/>
            </a:endParaRPr>
          </a:p>
        </p:txBody>
      </p:sp>
      <p:sp>
        <p:nvSpPr>
          <p:cNvPr id="31" name="TextBox 30"/>
          <p:cNvSpPr txBox="1"/>
          <p:nvPr userDrawn="1"/>
        </p:nvSpPr>
        <p:spPr>
          <a:xfrm>
            <a:off x="5465466" y="5828802"/>
            <a:ext cx="1076349" cy="292388"/>
          </a:xfrm>
          <a:prstGeom prst="rect">
            <a:avLst/>
          </a:prstGeom>
          <a:noFill/>
        </p:spPr>
        <p:txBody>
          <a:bodyPr wrap="none" rtlCol="0">
            <a:spAutoFit/>
          </a:bodyPr>
          <a:lstStyle/>
          <a:p>
            <a:r>
              <a:rPr lang="en-US" sz="1300" dirty="0" smtClean="0">
                <a:solidFill>
                  <a:schemeClr val="tx2">
                    <a:lumMod val="20000"/>
                    <a:lumOff val="80000"/>
                  </a:schemeClr>
                </a:solidFill>
                <a:latin typeface="Arial"/>
                <a:cs typeface="Arial"/>
              </a:rPr>
              <a:t>@HHSONC</a:t>
            </a:r>
            <a:endParaRPr lang="en-US" sz="1300" dirty="0">
              <a:solidFill>
                <a:schemeClr val="tx2">
                  <a:lumMod val="20000"/>
                  <a:lumOff val="80000"/>
                </a:schemeClr>
              </a:solidFill>
              <a:latin typeface="Arial"/>
              <a:cs typeface="Arial"/>
            </a:endParaRPr>
          </a:p>
        </p:txBody>
      </p:sp>
      <p:cxnSp>
        <p:nvCxnSpPr>
          <p:cNvPr id="21" name="Straight Connector 20"/>
          <p:cNvCxnSpPr/>
          <p:nvPr userDrawn="1"/>
        </p:nvCxnSpPr>
        <p:spPr>
          <a:xfrm>
            <a:off x="4103539" y="2833304"/>
            <a:ext cx="4597955" cy="61685"/>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264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descr="The Office of the National Coordinator for Health Information Technology&#10;Health and Human Service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508000" y="1421977"/>
            <a:ext cx="8089900" cy="880981"/>
          </a:xfrm>
        </p:spPr>
        <p:txBody>
          <a:bodyPr tIns="0" bIns="0" anchor="b">
            <a:noAutofit/>
          </a:bodyPr>
          <a:lstStyle>
            <a:lvl1pPr algn="l">
              <a:lnSpc>
                <a:spcPct val="90000"/>
              </a:lnSpc>
              <a:spcBef>
                <a:spcPts val="0"/>
              </a:spcBef>
              <a:spcAft>
                <a:spcPts val="0"/>
              </a:spcAft>
              <a:defRPr sz="2800" spc="0" baseline="0">
                <a:solidFill>
                  <a:schemeClr val="accent3"/>
                </a:solidFill>
              </a:defRPr>
            </a:lvl1pPr>
          </a:lstStyle>
          <a:p>
            <a:r>
              <a:rPr lang="en-US" dirty="0" smtClean="0"/>
              <a:t>Click to Add Two Lines (max) of Title Text (28pt font)</a:t>
            </a:r>
            <a:endParaRPr lang="en-US" dirty="0"/>
          </a:p>
        </p:txBody>
      </p:sp>
      <p:sp>
        <p:nvSpPr>
          <p:cNvPr id="3" name="Subtitle 2"/>
          <p:cNvSpPr>
            <a:spLocks noGrp="1"/>
          </p:cNvSpPr>
          <p:nvPr>
            <p:ph type="subTitle" idx="1" hasCustomPrompt="1"/>
          </p:nvPr>
        </p:nvSpPr>
        <p:spPr>
          <a:xfrm>
            <a:off x="508000" y="2468058"/>
            <a:ext cx="8089900" cy="641382"/>
          </a:xfrm>
        </p:spPr>
        <p:txBody>
          <a:bodyPr tIns="0" bIns="0">
            <a:noAutofit/>
          </a:bodyPr>
          <a:lstStyle>
            <a:lvl1pPr marL="0" indent="0" algn="l">
              <a:lnSpc>
                <a:spcPct val="90000"/>
              </a:lnSpc>
              <a:spcBef>
                <a:spcPts val="0"/>
              </a:spcBef>
              <a:spcAft>
                <a:spcPts val="0"/>
              </a:spcAft>
              <a:buNone/>
              <a:defRPr sz="18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Add Two Lines (max) of Optional Subtitle Text (18pt font)</a:t>
            </a:r>
            <a:endParaRPr lang="en-US" dirty="0"/>
          </a:p>
        </p:txBody>
      </p:sp>
      <p:sp>
        <p:nvSpPr>
          <p:cNvPr id="4" name="Date Placeholder 3"/>
          <p:cNvSpPr>
            <a:spLocks noGrp="1"/>
          </p:cNvSpPr>
          <p:nvPr>
            <p:ph type="dt" sz="half" idx="10"/>
          </p:nvPr>
        </p:nvSpPr>
        <p:spPr>
          <a:xfrm>
            <a:off x="6337300" y="6609649"/>
            <a:ext cx="2564682" cy="261051"/>
          </a:xfrm>
          <a:prstGeom prst="rect">
            <a:avLst/>
          </a:prstGeom>
        </p:spPr>
        <p:txBody>
          <a:bodyPr tIns="0" bIns="0"/>
          <a:lstStyle>
            <a:lvl1pPr algn="r">
              <a:defRPr sz="1300">
                <a:solidFill>
                  <a:schemeClr val="accent1"/>
                </a:solidFill>
              </a:defRPr>
            </a:lvl1pPr>
          </a:lstStyle>
          <a:p>
            <a:endParaRPr lang="en-US" dirty="0"/>
          </a:p>
        </p:txBody>
      </p:sp>
      <p:sp>
        <p:nvSpPr>
          <p:cNvPr id="11" name="Text Placeholder 10"/>
          <p:cNvSpPr>
            <a:spLocks noGrp="1"/>
          </p:cNvSpPr>
          <p:nvPr>
            <p:ph type="body" sz="quarter" idx="13" hasCustomPrompt="1"/>
          </p:nvPr>
        </p:nvSpPr>
        <p:spPr>
          <a:xfrm>
            <a:off x="508000" y="3225799"/>
            <a:ext cx="8089900" cy="292101"/>
          </a:xfrm>
        </p:spPr>
        <p:txBody>
          <a:bodyPr tIns="0" bIns="0">
            <a:noAutofit/>
          </a:bodyPr>
          <a:lstStyle>
            <a:lvl1pPr marL="0" indent="0" algn="l">
              <a:lnSpc>
                <a:spcPct val="90000"/>
              </a:lnSpc>
              <a:spcBef>
                <a:spcPts val="0"/>
              </a:spcBef>
              <a:spcAft>
                <a:spcPts val="0"/>
              </a:spcAft>
              <a:buNone/>
              <a:defRPr sz="1500" baseline="0">
                <a:solidFill>
                  <a:srgbClr val="FFFFFF"/>
                </a:solidFill>
              </a:defRPr>
            </a:lvl1pPr>
            <a:lvl2pPr>
              <a:defRPr sz="1600"/>
            </a:lvl2pPr>
            <a:lvl3pPr>
              <a:defRPr sz="1600"/>
            </a:lvl3pPr>
            <a:lvl4pPr>
              <a:defRPr sz="1600"/>
            </a:lvl4pPr>
            <a:lvl5pPr>
              <a:defRPr sz="1600"/>
            </a:lvl5pPr>
          </a:lstStyle>
          <a:p>
            <a:pPr lvl="0"/>
            <a:r>
              <a:rPr lang="en-US" dirty="0" smtClean="0"/>
              <a:t>Presenter Name, Title | Organization (15pt font)</a:t>
            </a:r>
            <a:endParaRPr lang="en-US" dirty="0"/>
          </a:p>
        </p:txBody>
      </p:sp>
      <p:cxnSp>
        <p:nvCxnSpPr>
          <p:cNvPr id="9" name="Straight Connector 8"/>
          <p:cNvCxnSpPr/>
          <p:nvPr userDrawn="1"/>
        </p:nvCxnSpPr>
        <p:spPr>
          <a:xfrm>
            <a:off x="546100" y="2391858"/>
            <a:ext cx="8051800" cy="0"/>
          </a:xfrm>
          <a:prstGeom prst="line">
            <a:avLst/>
          </a:prstGeom>
          <a:ln w="28575" cmpd="sng">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2852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eg"/><Relationship Id="rId11"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6" name="Picture 15" descr="yellowbar.jpg"/>
          <p:cNvPicPr>
            <a:picLocks/>
          </p:cNvPicPr>
          <p:nvPr/>
        </p:nvPicPr>
        <p:blipFill>
          <a:blip r:embed="rId10" cstate="print">
            <a:extLst>
              <a:ext uri="{28A0092B-C50C-407E-A947-70E740481C1C}">
                <a14:useLocalDpi xmlns:a14="http://schemas.microsoft.com/office/drawing/2010/main"/>
              </a:ext>
            </a:extLst>
          </a:blip>
          <a:stretch>
            <a:fillRect/>
          </a:stretch>
        </p:blipFill>
        <p:spPr>
          <a:xfrm flipV="1">
            <a:off x="1" y="6727967"/>
            <a:ext cx="9143925" cy="148403"/>
          </a:xfrm>
          <a:prstGeom prst="rect">
            <a:avLst/>
          </a:prstGeom>
        </p:spPr>
      </p:pic>
      <p:sp>
        <p:nvSpPr>
          <p:cNvPr id="3" name="Text Placeholder 2"/>
          <p:cNvSpPr>
            <a:spLocks noGrp="1"/>
          </p:cNvSpPr>
          <p:nvPr>
            <p:ph type="body" idx="1"/>
          </p:nvPr>
        </p:nvSpPr>
        <p:spPr>
          <a:xfrm>
            <a:off x="381000" y="1143000"/>
            <a:ext cx="8382000" cy="504456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pic>
        <p:nvPicPr>
          <p:cNvPr id="13" name="Picture 12" descr="Office of the National Coordinator for Health Information Technology"/>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287019" y="6308016"/>
            <a:ext cx="1371600" cy="367283"/>
          </a:xfrm>
          <a:prstGeom prst="rect">
            <a:avLst/>
          </a:prstGeom>
        </p:spPr>
      </p:pic>
      <p:sp>
        <p:nvSpPr>
          <p:cNvPr id="2" name="Title Placeholder 1"/>
          <p:cNvSpPr>
            <a:spLocks noGrp="1"/>
          </p:cNvSpPr>
          <p:nvPr>
            <p:ph type="title"/>
          </p:nvPr>
        </p:nvSpPr>
        <p:spPr>
          <a:xfrm>
            <a:off x="381000" y="73974"/>
            <a:ext cx="8382000" cy="780632"/>
          </a:xfrm>
          <a:prstGeom prst="rect">
            <a:avLst/>
          </a:prstGeom>
        </p:spPr>
        <p:txBody>
          <a:bodyPr vert="horz" lIns="91440" tIns="45720" rIns="91440" bIns="45720" rtlCol="0" anchor="ctr">
            <a:normAutofit/>
          </a:bodyPr>
          <a:lstStyle/>
          <a:p>
            <a:endParaRPr lang="en-US" dirty="0"/>
          </a:p>
        </p:txBody>
      </p:sp>
    </p:spTree>
    <p:extLst>
      <p:ext uri="{BB962C8B-B14F-4D97-AF65-F5344CB8AC3E}">
        <p14:creationId xmlns:p14="http://schemas.microsoft.com/office/powerpoint/2010/main" val="2220916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 id="2147483655" r:id="rId6"/>
    <p:sldLayoutId id="2147483656" r:id="rId7"/>
    <p:sldLayoutId id="2147483658" r:id="rId8"/>
  </p:sldLayoutIdLst>
  <p:hf hdr="0" dt="0"/>
  <p:txStyles>
    <p:titleStyle>
      <a:lvl1pPr algn="l" defTabSz="457200" rtl="0" eaLnBrk="1" latinLnBrk="0" hangingPunct="1">
        <a:spcBef>
          <a:spcPct val="0"/>
        </a:spcBef>
        <a:buNone/>
        <a:defRPr sz="2000" kern="1200" baseline="0">
          <a:solidFill>
            <a:schemeClr val="bg1"/>
          </a:solidFill>
          <a:latin typeface="+mj-lt"/>
          <a:ea typeface="+mj-ea"/>
          <a:cs typeface="+mj-cs"/>
        </a:defRPr>
      </a:lvl1pPr>
    </p:titleStyle>
    <p:bodyStyle>
      <a:lvl1pPr marL="342900" indent="-342900" algn="l" defTabSz="457200" rtl="0" eaLnBrk="1" latinLnBrk="0" hangingPunct="1">
        <a:lnSpc>
          <a:spcPct val="110000"/>
        </a:lnSpc>
        <a:spcBef>
          <a:spcPts val="1000"/>
        </a:spcBef>
        <a:spcAft>
          <a:spcPts val="400"/>
        </a:spcAft>
        <a:buClr>
          <a:schemeClr val="accent5"/>
        </a:buClr>
        <a:buFont typeface="Arial"/>
        <a:buChar char="•"/>
        <a:defRPr sz="2000" kern="1200">
          <a:solidFill>
            <a:schemeClr val="tx2"/>
          </a:solidFill>
          <a:latin typeface="+mn-lt"/>
          <a:ea typeface="+mn-ea"/>
          <a:cs typeface="+mn-cs"/>
        </a:defRPr>
      </a:lvl1pPr>
      <a:lvl2pPr marL="742950" indent="-285750" algn="l" defTabSz="457200" rtl="0" eaLnBrk="1" latinLnBrk="0" hangingPunct="1">
        <a:lnSpc>
          <a:spcPct val="110000"/>
        </a:lnSpc>
        <a:spcBef>
          <a:spcPts val="1000"/>
        </a:spcBef>
        <a:spcAft>
          <a:spcPts val="400"/>
        </a:spcAft>
        <a:buClr>
          <a:schemeClr val="accent1"/>
        </a:buClr>
        <a:buFont typeface="Lucida Grande"/>
        <a:buChar char="»"/>
        <a:defRPr sz="1800" kern="1200">
          <a:solidFill>
            <a:schemeClr val="tx1"/>
          </a:solidFill>
          <a:latin typeface="+mn-lt"/>
          <a:ea typeface="+mn-ea"/>
          <a:cs typeface="+mn-cs"/>
        </a:defRPr>
      </a:lvl2pPr>
      <a:lvl3pPr marL="1143000" indent="-228600" algn="l" defTabSz="457200" rtl="0" eaLnBrk="1" latinLnBrk="0" hangingPunct="1">
        <a:lnSpc>
          <a:spcPct val="110000"/>
        </a:lnSpc>
        <a:spcBef>
          <a:spcPts val="1000"/>
        </a:spcBef>
        <a:spcAft>
          <a:spcPts val="400"/>
        </a:spcAft>
        <a:buClr>
          <a:schemeClr val="accent2"/>
        </a:buClr>
        <a:buFont typeface="Lucida Grande"/>
        <a:buChar char="–"/>
        <a:defRPr sz="1500" kern="1200">
          <a:solidFill>
            <a:schemeClr val="tx1"/>
          </a:solidFill>
          <a:latin typeface="+mn-lt"/>
          <a:ea typeface="+mn-ea"/>
          <a:cs typeface="+mn-cs"/>
        </a:defRPr>
      </a:lvl3pPr>
      <a:lvl4pPr marL="1600200" indent="-228600" algn="l" defTabSz="457200" rtl="0" eaLnBrk="1" latinLnBrk="0" hangingPunct="1">
        <a:lnSpc>
          <a:spcPct val="110000"/>
        </a:lnSpc>
        <a:spcBef>
          <a:spcPts val="1000"/>
        </a:spcBef>
        <a:spcAft>
          <a:spcPts val="400"/>
        </a:spcAft>
        <a:buClr>
          <a:schemeClr val="accent2"/>
        </a:buClr>
        <a:buFont typeface="Arial"/>
        <a:buChar char="•"/>
        <a:defRPr sz="1500" kern="1200">
          <a:solidFill>
            <a:schemeClr val="tx1"/>
          </a:solidFill>
          <a:latin typeface="+mn-lt"/>
          <a:ea typeface="+mn-ea"/>
          <a:cs typeface="+mn-cs"/>
        </a:defRPr>
      </a:lvl4pPr>
      <a:lvl5pPr marL="2057400" indent="-228600" algn="l" defTabSz="457200" rtl="0" eaLnBrk="1" latinLnBrk="0" hangingPunct="1">
        <a:lnSpc>
          <a:spcPct val="110000"/>
        </a:lnSpc>
        <a:spcBef>
          <a:spcPts val="1200"/>
        </a:spcBef>
        <a:spcAft>
          <a:spcPts val="0"/>
        </a:spcAft>
        <a:buClr>
          <a:schemeClr val="bg1">
            <a:lumMod val="50000"/>
          </a:schemeClr>
        </a:buClr>
        <a:buFont typeface="Arial"/>
        <a:buChar char="•"/>
        <a:defRPr sz="2000" kern="1200">
          <a:solidFill>
            <a:schemeClr val="bg1">
              <a:lumMod val="50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healthit.gov/facas/calendar/2017/1" TargetMode="External"/></Relationships>
</file>

<file path=ppt/slides/_rels/slide22.xml.rels><?xml version="1.0" encoding="UTF-8" standalone="yes"?>
<Relationships xmlns="http://schemas.openxmlformats.org/package/2006/relationships"><Relationship Id="rId11" Type="http://schemas.openxmlformats.org/officeDocument/2006/relationships/hyperlink" Target="mailto:evelyn.gallego@emiadvisors.net" TargetMode="External"/><Relationship Id="rId12" Type="http://schemas.openxmlformats.org/officeDocument/2006/relationships/hyperlink" Target="mailto:lynette.elliott@esacinc.com" TargetMode="External"/><Relationship Id="rId13" Type="http://schemas.openxmlformats.org/officeDocument/2006/relationships/hyperlink" Target="mailto:becky.angeles@esacinc.com" TargetMode="External"/><Relationship Id="rId14" Type="http://schemas.openxmlformats.org/officeDocument/2006/relationships/hyperlink" Target="mailto:jamie.parker@esacinc.com" TargetMode="External"/><Relationship Id="rId15" Type="http://schemas.openxmlformats.org/officeDocument/2006/relationships/hyperlink" Target="mailto:Angelique.j.cortez@accenturefederal.com"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mailto:caroline.coy@hhs.gov" TargetMode="External"/><Relationship Id="rId4" Type="http://schemas.openxmlformats.org/officeDocument/2006/relationships/hyperlink" Target="mailto:elizabeth.palenahall@hhs.gov" TargetMode="External"/><Relationship Id="rId5" Type="http://schemas.openxmlformats.org/officeDocument/2006/relationships/hyperlink" Target="mailto:Kerry.Lida@cms.hhs.gov" TargetMode="External"/><Relationship Id="rId6" Type="http://schemas.openxmlformats.org/officeDocument/2006/relationships/hyperlink" Target="mailto:msowers@nasddds.org" TargetMode="External"/><Relationship Id="rId7" Type="http://schemas.openxmlformats.org/officeDocument/2006/relationships/hyperlink" Target="mailto:tomalley@mgh.harvard.ed" TargetMode="External"/><Relationship Id="rId8" Type="http://schemas.openxmlformats.org/officeDocument/2006/relationships/hyperlink" Target="mailto:shawnterrell@acl.hhs.gov" TargetMode="External"/><Relationship Id="rId9" Type="http://schemas.openxmlformats.org/officeDocument/2006/relationships/hyperlink" Target="mailto:caroline.ryan@acl.hhs.gov" TargetMode="External"/><Relationship Id="rId10" Type="http://schemas.openxmlformats.org/officeDocument/2006/relationships/hyperlink" Target="mailto:marisa.scala-foley@acl.hhs.go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rants.nih.gov/grants/guide/pa-files/PA-17-077.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dashboard.healthit.gov/report-to-congress/2016-report-congress-examining-hitech-era-future-health-information-technology.php"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oncprojectracking.healthit.gov/wiki/display/TechLabSC/eLTSS+Home" TargetMode="External"/><Relationship Id="rId4" Type="http://schemas.openxmlformats.org/officeDocument/2006/relationships/hyperlink" Target="mailto:confluencesupport@esacinc.com"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oncprojectracking.healthit.gov/wiki/display/TechLabSC/Join+eLTSS" TargetMode="Externa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smtClean="0"/>
              <a:t>electronic </a:t>
            </a:r>
            <a:r>
              <a:rPr lang="en-US" sz="3200" dirty="0"/>
              <a:t>Long-Term Services &amp; Supports (eLTSS) Initiative</a:t>
            </a:r>
          </a:p>
        </p:txBody>
      </p:sp>
      <p:sp>
        <p:nvSpPr>
          <p:cNvPr id="3" name="Subtitle 2"/>
          <p:cNvSpPr>
            <a:spLocks noGrp="1"/>
          </p:cNvSpPr>
          <p:nvPr>
            <p:ph type="subTitle" idx="1"/>
          </p:nvPr>
        </p:nvSpPr>
        <p:spPr/>
        <p:txBody>
          <a:bodyPr/>
          <a:lstStyle/>
          <a:p>
            <a:r>
              <a:rPr lang="en-US" sz="2400" i="1" dirty="0"/>
              <a:t>All-Hands Workgroup </a:t>
            </a:r>
            <a:r>
              <a:rPr lang="en-US" sz="2400" i="1" dirty="0" smtClean="0"/>
              <a:t>Meeting</a:t>
            </a:r>
          </a:p>
          <a:p>
            <a:r>
              <a:rPr lang="en-US" sz="2400" i="1" dirty="0" smtClean="0"/>
              <a:t>January 19, 2017</a:t>
            </a:r>
            <a:endParaRPr lang="en-US" sz="2400" i="1" dirty="0"/>
          </a:p>
          <a:p>
            <a:endParaRPr lang="en-US" sz="2400" i="1" dirty="0"/>
          </a:p>
        </p:txBody>
      </p:sp>
    </p:spTree>
    <p:extLst>
      <p:ext uri="{BB962C8B-B14F-4D97-AF65-F5344CB8AC3E}">
        <p14:creationId xmlns:p14="http://schemas.microsoft.com/office/powerpoint/2010/main" val="9044941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16472"/>
            <a:ext cx="8229600" cy="1485900"/>
          </a:xfrm>
          <a:extLst/>
        </p:spPr>
        <p:txBody>
          <a:bodyPr rtlCol="0">
            <a:noAutofit/>
          </a:bodyPr>
          <a:lstStyle/>
          <a:p>
            <a:pPr marL="0" indent="0" algn="ctr" eaLnBrk="1" fontAlgn="auto" hangingPunct="1">
              <a:spcAft>
                <a:spcPts val="0"/>
              </a:spcAft>
              <a:buNone/>
              <a:defRPr/>
            </a:pPr>
            <a:r>
              <a:rPr lang="en-US" sz="4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rPr>
              <a:t>RTM Strategies and</a:t>
            </a:r>
          </a:p>
          <a:p>
            <a:pPr marL="0" indent="0" algn="ctr" eaLnBrk="1" fontAlgn="auto" hangingPunct="1">
              <a:spcAft>
                <a:spcPts val="0"/>
              </a:spcAft>
              <a:buNone/>
              <a:defRPr/>
            </a:pPr>
            <a:r>
              <a:rPr lang="en-US" sz="4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rPr>
              <a:t>Pilot Timelines</a:t>
            </a:r>
          </a:p>
        </p:txBody>
      </p:sp>
    </p:spTree>
    <p:extLst>
      <p:ext uri="{BB962C8B-B14F-4D97-AF65-F5344CB8AC3E}">
        <p14:creationId xmlns:p14="http://schemas.microsoft.com/office/powerpoint/2010/main" val="10077448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916472"/>
            <a:ext cx="8229600" cy="1485900"/>
          </a:xfrm>
          <a:extLst/>
        </p:spPr>
        <p:txBody>
          <a:bodyPr rtlCol="0">
            <a:noAutofit/>
          </a:bodyPr>
          <a:lstStyle/>
          <a:p>
            <a:pPr marL="0" indent="0" algn="ctr" eaLnBrk="1" fontAlgn="auto" hangingPunct="1">
              <a:spcAft>
                <a:spcPts val="0"/>
              </a:spcAft>
              <a:buNone/>
              <a:defRPr/>
            </a:pPr>
            <a:r>
              <a:rPr lang="en-US" sz="4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rPr>
              <a:t>Round 2 Pilot Status Updates</a:t>
            </a:r>
          </a:p>
        </p:txBody>
      </p:sp>
    </p:spTree>
    <p:extLst>
      <p:ext uri="{BB962C8B-B14F-4D97-AF65-F5344CB8AC3E}">
        <p14:creationId xmlns:p14="http://schemas.microsoft.com/office/powerpoint/2010/main" val="10077448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Colorado Medicaid - Weekly Update</a:t>
            </a:r>
            <a:endParaRPr lang="en-US" sz="3200" b="1" dirty="0"/>
          </a:p>
        </p:txBody>
      </p:sp>
      <p:sp>
        <p:nvSpPr>
          <p:cNvPr id="3" name="Content Placeholder 2"/>
          <p:cNvSpPr>
            <a:spLocks noGrp="1"/>
          </p:cNvSpPr>
          <p:nvPr>
            <p:ph idx="1"/>
          </p:nvPr>
        </p:nvSpPr>
        <p:spPr/>
        <p:txBody>
          <a:bodyPr>
            <a:noAutofit/>
          </a:bodyPr>
          <a:lstStyle/>
          <a:p>
            <a:r>
              <a:rPr lang="en-US" sz="1400" dirty="0"/>
              <a:t>Findings by provider(s</a:t>
            </a:r>
            <a:r>
              <a:rPr lang="en-US" sz="1400" dirty="0" smtClean="0"/>
              <a:t>) </a:t>
            </a:r>
            <a:r>
              <a:rPr lang="en-US" sz="1400" dirty="0" smtClean="0">
                <a:solidFill>
                  <a:srgbClr val="7030A0"/>
                </a:solidFill>
              </a:rPr>
              <a:t>Montrose County SEP</a:t>
            </a:r>
          </a:p>
          <a:p>
            <a:pPr lvl="1"/>
            <a:r>
              <a:rPr lang="en-US" sz="1400" dirty="0" smtClean="0"/>
              <a:t>What information did your provider give you?</a:t>
            </a:r>
            <a:r>
              <a:rPr lang="en-US" sz="1400" b="1" i="1" dirty="0" smtClean="0"/>
              <a:t> Basic agreement on elements. Understands the process for developing a plan.  Wants speed and ease of agreement</a:t>
            </a:r>
            <a:r>
              <a:rPr lang="en-US" sz="1400" dirty="0" smtClean="0"/>
              <a:t>. </a:t>
            </a:r>
          </a:p>
          <a:p>
            <a:pPr lvl="1"/>
            <a:r>
              <a:rPr lang="en-US" sz="1400" dirty="0" smtClean="0"/>
              <a:t>Do the eLTSS Core Elements reflect the providers needs? </a:t>
            </a:r>
            <a:r>
              <a:rPr lang="en-US" sz="1400" b="1" i="1" dirty="0" smtClean="0"/>
              <a:t>Yes. Wants to add plan funding source and service unit quantity interval. </a:t>
            </a:r>
          </a:p>
          <a:p>
            <a:pPr lvl="1"/>
            <a:r>
              <a:rPr lang="en-US" sz="1400" dirty="0" smtClean="0"/>
              <a:t>What is missing. </a:t>
            </a:r>
            <a:r>
              <a:rPr lang="en-US" sz="1400" b="1" i="1" dirty="0" smtClean="0"/>
              <a:t>Nothing at this point. Like secure email exchange</a:t>
            </a:r>
            <a:r>
              <a:rPr lang="en-US" sz="1400" dirty="0" smtClean="0"/>
              <a:t>. </a:t>
            </a:r>
          </a:p>
          <a:p>
            <a:pPr lvl="1"/>
            <a:r>
              <a:rPr lang="en-US" sz="1400" dirty="0" smtClean="0"/>
              <a:t>What non- element issues impact the use of these core elements? </a:t>
            </a:r>
            <a:r>
              <a:rPr lang="en-US" sz="1400" b="1" i="1" dirty="0" err="1" smtClean="0"/>
              <a:t>Consumability</a:t>
            </a:r>
            <a:r>
              <a:rPr lang="en-US" sz="1400" b="1" i="1" dirty="0" smtClean="0"/>
              <a:t>. Spreadsheet is good option but ultimately an embedded PDF works best. </a:t>
            </a:r>
            <a:endParaRPr lang="en-US" sz="1400" b="1" i="1" dirty="0"/>
          </a:p>
          <a:p>
            <a:r>
              <a:rPr lang="en-US" sz="1400" dirty="0"/>
              <a:t>Progress against your Timeline(s</a:t>
            </a:r>
            <a:r>
              <a:rPr lang="en-US" sz="1400" dirty="0" smtClean="0"/>
              <a:t>)</a:t>
            </a:r>
          </a:p>
          <a:p>
            <a:pPr lvl="1"/>
            <a:r>
              <a:rPr lang="en-US" sz="1400" dirty="0" smtClean="0"/>
              <a:t>Based on your proposed timeline where are you and anything at “risk” </a:t>
            </a:r>
            <a:r>
              <a:rPr lang="en-US" sz="1400" b="1" u="sng" dirty="0" smtClean="0"/>
              <a:t>Nothing at risk today. </a:t>
            </a:r>
            <a:endParaRPr lang="en-US" sz="1400" b="1" u="sng" dirty="0"/>
          </a:p>
          <a:p>
            <a:r>
              <a:rPr lang="en-US" sz="1400" b="1" u="sng" dirty="0" smtClean="0"/>
              <a:t>Risks</a:t>
            </a:r>
          </a:p>
          <a:p>
            <a:pPr lvl="1"/>
            <a:r>
              <a:rPr lang="en-US" sz="1400" dirty="0" smtClean="0"/>
              <a:t>Are there any issues causing risk to the work or timeline (i.e. software upgrades, vendor priorities etc.)</a:t>
            </a:r>
            <a:endParaRPr lang="en-US" sz="1400" dirty="0"/>
          </a:p>
          <a:p>
            <a:endParaRPr lang="en-US" sz="1400" dirty="0"/>
          </a:p>
        </p:txBody>
      </p:sp>
    </p:spTree>
    <p:extLst>
      <p:ext uri="{BB962C8B-B14F-4D97-AF65-F5344CB8AC3E}">
        <p14:creationId xmlns:p14="http://schemas.microsoft.com/office/powerpoint/2010/main" val="41876584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CT TEFT Update</a:t>
            </a:r>
            <a:endParaRPr lang="en-US" sz="3200" b="1" dirty="0"/>
          </a:p>
        </p:txBody>
      </p:sp>
      <p:sp>
        <p:nvSpPr>
          <p:cNvPr id="3" name="Content Placeholder 2"/>
          <p:cNvSpPr>
            <a:spLocks noGrp="1"/>
          </p:cNvSpPr>
          <p:nvPr>
            <p:ph idx="1"/>
          </p:nvPr>
        </p:nvSpPr>
        <p:spPr/>
        <p:txBody>
          <a:bodyPr/>
          <a:lstStyle/>
          <a:p>
            <a:r>
              <a:rPr lang="en-US" dirty="0" smtClean="0"/>
              <a:t>Progress </a:t>
            </a:r>
            <a:r>
              <a:rPr lang="en-US" dirty="0"/>
              <a:t>against your Timeline(s</a:t>
            </a:r>
            <a:r>
              <a:rPr lang="en-US" dirty="0" smtClean="0"/>
              <a:t>)</a:t>
            </a:r>
          </a:p>
          <a:p>
            <a:pPr lvl="1"/>
            <a:r>
              <a:rPr lang="en-US" dirty="0" smtClean="0"/>
              <a:t>Initial Mapping complete</a:t>
            </a:r>
          </a:p>
          <a:p>
            <a:pPr lvl="1"/>
            <a:r>
              <a:rPr lang="en-US" dirty="0" smtClean="0"/>
              <a:t>Vendor selected</a:t>
            </a:r>
          </a:p>
          <a:p>
            <a:r>
              <a:rPr lang="en-US" dirty="0" smtClean="0"/>
              <a:t>Risks</a:t>
            </a:r>
          </a:p>
          <a:p>
            <a:pPr lvl="1"/>
            <a:r>
              <a:rPr lang="en-US" dirty="0" smtClean="0"/>
              <a:t>None at this time</a:t>
            </a:r>
            <a:endParaRPr lang="en-US" dirty="0"/>
          </a:p>
          <a:p>
            <a:endParaRPr lang="en-US" dirty="0"/>
          </a:p>
        </p:txBody>
      </p:sp>
    </p:spTree>
    <p:extLst>
      <p:ext uri="{BB962C8B-B14F-4D97-AF65-F5344CB8AC3E}">
        <p14:creationId xmlns:p14="http://schemas.microsoft.com/office/powerpoint/2010/main" val="75749634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GA Weekly Update</a:t>
            </a:r>
            <a:endParaRPr lang="en-US" sz="3200" b="1" dirty="0"/>
          </a:p>
        </p:txBody>
      </p:sp>
      <p:sp>
        <p:nvSpPr>
          <p:cNvPr id="3" name="Content Placeholder 2"/>
          <p:cNvSpPr>
            <a:spLocks noGrp="1"/>
          </p:cNvSpPr>
          <p:nvPr>
            <p:ph idx="1"/>
          </p:nvPr>
        </p:nvSpPr>
        <p:spPr/>
        <p:txBody>
          <a:bodyPr>
            <a:normAutofit fontScale="92500"/>
          </a:bodyPr>
          <a:lstStyle/>
          <a:p>
            <a:r>
              <a:rPr lang="en-US" dirty="0"/>
              <a:t>Findings by provider(s</a:t>
            </a:r>
            <a:r>
              <a:rPr lang="en-US" dirty="0" smtClean="0"/>
              <a:t>) </a:t>
            </a:r>
          </a:p>
          <a:p>
            <a:pPr lvl="1"/>
            <a:r>
              <a:rPr lang="en-US" dirty="0" smtClean="0"/>
              <a:t>We are summarizing findings. A few example findings to-date:</a:t>
            </a:r>
          </a:p>
          <a:p>
            <a:pPr lvl="2"/>
            <a:r>
              <a:rPr lang="en-US" dirty="0" smtClean="0"/>
              <a:t>On financial information – important to include ”liability/cost share” information – e.g. an amount the beneficiary is responsible for</a:t>
            </a:r>
          </a:p>
          <a:p>
            <a:pPr lvl="2"/>
            <a:r>
              <a:rPr lang="en-US" dirty="0" smtClean="0"/>
              <a:t>Info about home environment – e.g. pets</a:t>
            </a:r>
          </a:p>
          <a:p>
            <a:r>
              <a:rPr lang="en-US" dirty="0" smtClean="0"/>
              <a:t>Progress against your Timeline(s)</a:t>
            </a:r>
          </a:p>
          <a:p>
            <a:pPr lvl="1"/>
            <a:r>
              <a:rPr lang="en-US" dirty="0" smtClean="0"/>
              <a:t>We have held engagements with two providers. We are summarizing results and conducting additional outreach to schedule an engagement with a third provider.</a:t>
            </a:r>
          </a:p>
          <a:p>
            <a:pPr lvl="1"/>
            <a:r>
              <a:rPr lang="en-US" dirty="0" smtClean="0"/>
              <a:t>We are preparing for our session at a provider association conference (GACCP)</a:t>
            </a:r>
            <a:endParaRPr lang="en-US" dirty="0"/>
          </a:p>
          <a:p>
            <a:r>
              <a:rPr lang="en-US" dirty="0" smtClean="0"/>
              <a:t>Risks</a:t>
            </a:r>
          </a:p>
          <a:p>
            <a:pPr lvl="1"/>
            <a:r>
              <a:rPr lang="en-US" dirty="0" smtClean="0"/>
              <a:t>Including other stakeholder perspectives. We have focused on providers, but would like to include feedback from beneficiaries/advocates.</a:t>
            </a:r>
          </a:p>
          <a:p>
            <a:pPr lvl="1"/>
            <a:endParaRPr lang="en-US" dirty="0"/>
          </a:p>
        </p:txBody>
      </p:sp>
    </p:spTree>
    <p:extLst>
      <p:ext uri="{BB962C8B-B14F-4D97-AF65-F5344CB8AC3E}">
        <p14:creationId xmlns:p14="http://schemas.microsoft.com/office/powerpoint/2010/main" val="757496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Kentucky eLTSS Pilot 2 Update</a:t>
            </a:r>
            <a:endParaRPr lang="en-US" sz="3200" b="1" dirty="0"/>
          </a:p>
        </p:txBody>
      </p:sp>
      <p:sp>
        <p:nvSpPr>
          <p:cNvPr id="3" name="Content Placeholder 2"/>
          <p:cNvSpPr>
            <a:spLocks noGrp="1"/>
          </p:cNvSpPr>
          <p:nvPr>
            <p:ph idx="1"/>
          </p:nvPr>
        </p:nvSpPr>
        <p:spPr/>
        <p:txBody>
          <a:bodyPr>
            <a:normAutofit fontScale="85000" lnSpcReduction="20000"/>
          </a:bodyPr>
          <a:lstStyle/>
          <a:p>
            <a:r>
              <a:rPr lang="en-US" dirty="0"/>
              <a:t>Findings by provider(s</a:t>
            </a:r>
            <a:r>
              <a:rPr lang="en-US" dirty="0" smtClean="0"/>
              <a:t>) </a:t>
            </a:r>
            <a:r>
              <a:rPr lang="en-US" dirty="0"/>
              <a:t> </a:t>
            </a:r>
            <a:endParaRPr lang="en-US" dirty="0" smtClean="0"/>
          </a:p>
          <a:p>
            <a:pPr lvl="1"/>
            <a:r>
              <a:rPr lang="en-US" dirty="0" smtClean="0"/>
              <a:t>Current Kentucky timeline to evaluate findings by provider is March 2017 and close out pilot by April 2017 deadline</a:t>
            </a:r>
          </a:p>
          <a:p>
            <a:pPr lvl="1"/>
            <a:r>
              <a:rPr lang="en-US" dirty="0" smtClean="0"/>
              <a:t>Working with our vendor,  Deloitte to coordinate with the cabinet’s future plan to evaluate the LTSS Service plan with stakeholders in first quarter 2017 and update MWMA in Spring 2017.</a:t>
            </a:r>
          </a:p>
          <a:p>
            <a:pPr lvl="2"/>
            <a:r>
              <a:rPr lang="en-US" dirty="0" smtClean="0"/>
              <a:t>The MWMA system training sessions are underway</a:t>
            </a:r>
          </a:p>
          <a:p>
            <a:pPr lvl="1"/>
            <a:r>
              <a:rPr lang="en-US" dirty="0" smtClean="0"/>
              <a:t>Five service providers currently using the LTSS system MWMA contacted to participate in pilot</a:t>
            </a:r>
          </a:p>
          <a:p>
            <a:r>
              <a:rPr lang="en-US" dirty="0" smtClean="0"/>
              <a:t>Progress against your Timeline(s)</a:t>
            </a:r>
          </a:p>
          <a:p>
            <a:pPr lvl="1"/>
            <a:r>
              <a:rPr lang="en-US" dirty="0" smtClean="0"/>
              <a:t>Draft document </a:t>
            </a:r>
            <a:r>
              <a:rPr lang="en-US" dirty="0"/>
              <a:t>comparing current data items to the core data </a:t>
            </a:r>
            <a:r>
              <a:rPr lang="en-US" dirty="0" smtClean="0"/>
              <a:t>set completed</a:t>
            </a:r>
            <a:endParaRPr lang="en-US" dirty="0"/>
          </a:p>
          <a:p>
            <a:pPr lvl="1"/>
            <a:r>
              <a:rPr lang="en-US" dirty="0" smtClean="0"/>
              <a:t>Creation </a:t>
            </a:r>
            <a:r>
              <a:rPr lang="en-US" dirty="0"/>
              <a:t>of an online response survey </a:t>
            </a:r>
            <a:r>
              <a:rPr lang="en-US" dirty="0" smtClean="0"/>
              <a:t>created in REDCap Survey Tool</a:t>
            </a:r>
            <a:endParaRPr lang="en-US" dirty="0"/>
          </a:p>
          <a:p>
            <a:pPr lvl="1"/>
            <a:r>
              <a:rPr lang="en-US" dirty="0" smtClean="0"/>
              <a:t>Piloting of Use case 1 and 2 underway  (January 1</a:t>
            </a:r>
            <a:r>
              <a:rPr lang="en-US" baseline="30000" dirty="0" smtClean="0"/>
              <a:t>st</a:t>
            </a:r>
            <a:r>
              <a:rPr lang="en-US" dirty="0" smtClean="0"/>
              <a:t> –February 28</a:t>
            </a:r>
            <a:r>
              <a:rPr lang="en-US" baseline="30000" dirty="0" smtClean="0"/>
              <a:t>th</a:t>
            </a:r>
            <a:r>
              <a:rPr lang="en-US" dirty="0" smtClean="0"/>
              <a:t>)</a:t>
            </a:r>
          </a:p>
          <a:p>
            <a:pPr lvl="1"/>
            <a:r>
              <a:rPr lang="en-US" dirty="0" smtClean="0"/>
              <a:t>Determine metrics </a:t>
            </a:r>
          </a:p>
          <a:p>
            <a:r>
              <a:rPr lang="en-US" dirty="0" smtClean="0"/>
              <a:t>Risk</a:t>
            </a:r>
          </a:p>
          <a:p>
            <a:pPr lvl="1"/>
            <a:r>
              <a:rPr lang="en-US" dirty="0" smtClean="0"/>
              <a:t>No risk or issue to current timeline</a:t>
            </a:r>
          </a:p>
          <a:p>
            <a:pPr lvl="1"/>
            <a:endParaRPr lang="en-US" dirty="0" smtClean="0"/>
          </a:p>
          <a:p>
            <a:pPr lvl="1"/>
            <a:endParaRPr lang="en-US" dirty="0" smtClean="0"/>
          </a:p>
          <a:p>
            <a:endParaRPr lang="en-US" dirty="0"/>
          </a:p>
        </p:txBody>
      </p:sp>
    </p:spTree>
    <p:extLst>
      <p:ext uri="{BB962C8B-B14F-4D97-AF65-F5344CB8AC3E}">
        <p14:creationId xmlns:p14="http://schemas.microsoft.com/office/powerpoint/2010/main" val="1723555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 </a:t>
            </a:r>
            <a:r>
              <a:rPr lang="en-US" sz="3200" b="1" smtClean="0"/>
              <a:t>DHMH Maryland Weekly </a:t>
            </a:r>
            <a:r>
              <a:rPr lang="en-US" sz="3200" b="1" dirty="0" smtClean="0"/>
              <a:t>Update</a:t>
            </a:r>
            <a:endParaRPr lang="en-US" sz="3200" b="1" dirty="0"/>
          </a:p>
        </p:txBody>
      </p:sp>
      <p:sp>
        <p:nvSpPr>
          <p:cNvPr id="3" name="Content Placeholder 2"/>
          <p:cNvSpPr>
            <a:spLocks noGrp="1"/>
          </p:cNvSpPr>
          <p:nvPr>
            <p:ph idx="1"/>
          </p:nvPr>
        </p:nvSpPr>
        <p:spPr/>
        <p:txBody>
          <a:bodyPr>
            <a:normAutofit fontScale="77500" lnSpcReduction="20000"/>
          </a:bodyPr>
          <a:lstStyle/>
          <a:p>
            <a:r>
              <a:rPr lang="en-US" dirty="0" smtClean="0"/>
              <a:t>Findings by provider(s) &lt;Local Health Department Nurse Monitor &amp; Personal Assistance Agency.  Obtaining Supports Planner findings by 1-20-17&gt;</a:t>
            </a:r>
            <a:endParaRPr lang="en-US" dirty="0" smtClean="0">
              <a:solidFill>
                <a:srgbClr val="7030A0"/>
              </a:solidFill>
            </a:endParaRPr>
          </a:p>
          <a:p>
            <a:pPr lvl="1"/>
            <a:r>
              <a:rPr lang="en-US" dirty="0" smtClean="0"/>
              <a:t>Our providers filled out a survey we created based on the RTM provided  </a:t>
            </a:r>
          </a:p>
          <a:p>
            <a:pPr lvl="1"/>
            <a:r>
              <a:rPr lang="en-US" dirty="0"/>
              <a:t>The core </a:t>
            </a:r>
            <a:r>
              <a:rPr lang="en-US" dirty="0" err="1"/>
              <a:t>eLTSS</a:t>
            </a:r>
            <a:r>
              <a:rPr lang="en-US" dirty="0"/>
              <a:t> elements do reflect the providers’ needs </a:t>
            </a:r>
            <a:endParaRPr lang="en-US" dirty="0" smtClean="0"/>
          </a:p>
          <a:p>
            <a:pPr lvl="1"/>
            <a:r>
              <a:rPr lang="en-US" dirty="0" smtClean="0"/>
              <a:t>Elements </a:t>
            </a:r>
            <a:r>
              <a:rPr lang="en-US" dirty="0"/>
              <a:t>missing: </a:t>
            </a:r>
          </a:p>
          <a:p>
            <a:pPr lvl="2"/>
            <a:r>
              <a:rPr lang="en-US" dirty="0"/>
              <a:t>A few </a:t>
            </a:r>
            <a:r>
              <a:rPr lang="en-US" dirty="0" smtClean="0"/>
              <a:t>indicated usefulness of elements not found on MD’s printed plan but listed in the core elements, including: SP </a:t>
            </a:r>
            <a:r>
              <a:rPr lang="en-US" dirty="0"/>
              <a:t>phone number, emergency back up </a:t>
            </a:r>
            <a:r>
              <a:rPr lang="en-US" dirty="0" smtClean="0"/>
              <a:t>plan text, </a:t>
            </a:r>
            <a:r>
              <a:rPr lang="en-US" dirty="0"/>
              <a:t>&amp; </a:t>
            </a:r>
            <a:r>
              <a:rPr lang="en-US" dirty="0" smtClean="0"/>
              <a:t>emergency </a:t>
            </a:r>
            <a:r>
              <a:rPr lang="en-US" dirty="0"/>
              <a:t>contact’s phone number </a:t>
            </a:r>
            <a:endParaRPr lang="en-US" dirty="0" smtClean="0"/>
          </a:p>
          <a:p>
            <a:pPr lvl="1"/>
            <a:r>
              <a:rPr lang="en-US" dirty="0" smtClean="0"/>
              <a:t>Fields having incorrect or incomplete information </a:t>
            </a:r>
          </a:p>
          <a:p>
            <a:pPr marL="914400" lvl="2" indent="0">
              <a:buNone/>
            </a:pPr>
            <a:endParaRPr lang="en-US" dirty="0" smtClean="0"/>
          </a:p>
          <a:p>
            <a:r>
              <a:rPr lang="en-US" dirty="0" smtClean="0"/>
              <a:t>Progress </a:t>
            </a:r>
            <a:r>
              <a:rPr lang="en-US" dirty="0"/>
              <a:t>against your </a:t>
            </a:r>
            <a:r>
              <a:rPr lang="en-US" dirty="0" smtClean="0"/>
              <a:t>Timeline</a:t>
            </a:r>
          </a:p>
          <a:p>
            <a:pPr lvl="1"/>
            <a:r>
              <a:rPr lang="en-US" dirty="0" smtClean="0"/>
              <a:t>We have identified providers to work with, performed initial outreach,  scheduled providers to complete survey, &amp; have 4 completed surveys </a:t>
            </a:r>
          </a:p>
          <a:p>
            <a:pPr lvl="1"/>
            <a:r>
              <a:rPr lang="en-US" dirty="0" smtClean="0"/>
              <a:t>We are currently transferring the data into the RTM &amp; plan to be finished by 1-25-17</a:t>
            </a:r>
          </a:p>
          <a:p>
            <a:r>
              <a:rPr lang="en-US" dirty="0" smtClean="0"/>
              <a:t>Risks</a:t>
            </a:r>
          </a:p>
          <a:p>
            <a:pPr lvl="1"/>
            <a:r>
              <a:rPr lang="en-US" dirty="0" smtClean="0"/>
              <a:t>Supports planner completion of survey</a:t>
            </a:r>
          </a:p>
          <a:p>
            <a:endParaRPr lang="en-US" dirty="0"/>
          </a:p>
        </p:txBody>
      </p:sp>
    </p:spTree>
    <p:extLst>
      <p:ext uri="{BB962C8B-B14F-4D97-AF65-F5344CB8AC3E}">
        <p14:creationId xmlns:p14="http://schemas.microsoft.com/office/powerpoint/2010/main" val="757496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t>Minnesota Weekly Update</a:t>
            </a:r>
          </a:p>
        </p:txBody>
      </p:sp>
      <p:sp>
        <p:nvSpPr>
          <p:cNvPr id="3" name="Content Placeholder 2"/>
          <p:cNvSpPr>
            <a:spLocks noGrp="1"/>
          </p:cNvSpPr>
          <p:nvPr>
            <p:ph idx="1"/>
          </p:nvPr>
        </p:nvSpPr>
        <p:spPr>
          <a:xfrm>
            <a:off x="381000" y="1143000"/>
            <a:ext cx="8382000" cy="5257800"/>
          </a:xfrm>
        </p:spPr>
        <p:txBody>
          <a:bodyPr>
            <a:normAutofit fontScale="92500" lnSpcReduction="10000"/>
          </a:bodyPr>
          <a:lstStyle/>
          <a:p>
            <a:r>
              <a:rPr lang="en-US" dirty="0"/>
              <a:t>Findings by provider(s) </a:t>
            </a:r>
            <a:r>
              <a:rPr lang="en-US" dirty="0">
                <a:solidFill>
                  <a:srgbClr val="7030A0"/>
                </a:solidFill>
              </a:rPr>
              <a:t> </a:t>
            </a:r>
          </a:p>
          <a:p>
            <a:pPr lvl="1">
              <a:lnSpc>
                <a:spcPct val="100000"/>
              </a:lnSpc>
              <a:spcBef>
                <a:spcPts val="0"/>
              </a:spcBef>
              <a:spcAft>
                <a:spcPts val="0"/>
              </a:spcAft>
            </a:pPr>
            <a:r>
              <a:rPr lang="en-US" dirty="0"/>
              <a:t>What information did your provider give you?</a:t>
            </a:r>
          </a:p>
          <a:p>
            <a:pPr lvl="2">
              <a:lnSpc>
                <a:spcPct val="100000"/>
              </a:lnSpc>
              <a:spcBef>
                <a:spcPts val="0"/>
              </a:spcBef>
              <a:spcAft>
                <a:spcPts val="0"/>
              </a:spcAft>
            </a:pPr>
            <a:r>
              <a:rPr lang="en-US" dirty="0"/>
              <a:t>Reaction to 450+ proposed data elements; told us what they had in their systems and what would be of interest to them; also told us what they’d like to receive from other Collaborative providers; also provided reaction to the Harmonized Data Set/Core Elements.</a:t>
            </a:r>
          </a:p>
          <a:p>
            <a:pPr lvl="1">
              <a:lnSpc>
                <a:spcPct val="100000"/>
              </a:lnSpc>
              <a:spcBef>
                <a:spcPts val="0"/>
              </a:spcBef>
              <a:spcAft>
                <a:spcPts val="0"/>
              </a:spcAft>
            </a:pPr>
            <a:r>
              <a:rPr lang="en-US" dirty="0"/>
              <a:t>Do the </a:t>
            </a:r>
            <a:r>
              <a:rPr lang="en-US" dirty="0" err="1"/>
              <a:t>eLTSS</a:t>
            </a:r>
            <a:r>
              <a:rPr lang="en-US" dirty="0"/>
              <a:t> Core Elements reflect the providers needs</a:t>
            </a:r>
          </a:p>
          <a:p>
            <a:pPr lvl="2">
              <a:lnSpc>
                <a:spcPct val="100000"/>
              </a:lnSpc>
              <a:spcBef>
                <a:spcPts val="0"/>
              </a:spcBef>
              <a:spcAft>
                <a:spcPts val="0"/>
              </a:spcAft>
            </a:pPr>
            <a:r>
              <a:rPr lang="en-US" dirty="0"/>
              <a:t>They certainly would value getting the Core Elements from the State; the Core Elements are not sufficient as an interoperability data exchange standard between providers delivering LTSS services for a beneficiary</a:t>
            </a:r>
          </a:p>
          <a:p>
            <a:pPr lvl="1">
              <a:lnSpc>
                <a:spcPct val="100000"/>
              </a:lnSpc>
              <a:spcBef>
                <a:spcPts val="0"/>
              </a:spcBef>
              <a:spcAft>
                <a:spcPts val="0"/>
              </a:spcAft>
            </a:pPr>
            <a:r>
              <a:rPr lang="en-US" dirty="0"/>
              <a:t>What is missing</a:t>
            </a:r>
          </a:p>
          <a:p>
            <a:pPr lvl="2">
              <a:lnSpc>
                <a:spcPct val="100000"/>
              </a:lnSpc>
              <a:spcBef>
                <a:spcPts val="0"/>
              </a:spcBef>
              <a:spcAft>
                <a:spcPts val="0"/>
              </a:spcAft>
            </a:pPr>
            <a:r>
              <a:rPr lang="en-US" dirty="0"/>
              <a:t>Currently piloting to develop that list, but the list includes things like ADLs/</a:t>
            </a:r>
            <a:r>
              <a:rPr lang="en-US" dirty="0" err="1"/>
              <a:t>iADLs</a:t>
            </a:r>
            <a:r>
              <a:rPr lang="en-US" dirty="0"/>
              <a:t>, meds, etc.</a:t>
            </a:r>
          </a:p>
          <a:p>
            <a:pPr lvl="1">
              <a:lnSpc>
                <a:spcPct val="100000"/>
              </a:lnSpc>
              <a:spcBef>
                <a:spcPts val="0"/>
              </a:spcBef>
              <a:spcAft>
                <a:spcPts val="0"/>
              </a:spcAft>
            </a:pPr>
            <a:r>
              <a:rPr lang="en-US" dirty="0"/>
              <a:t>What non- element issues impact the use of these core elements?</a:t>
            </a:r>
          </a:p>
          <a:p>
            <a:pPr lvl="2">
              <a:lnSpc>
                <a:spcPct val="100000"/>
              </a:lnSpc>
              <a:spcBef>
                <a:spcPts val="0"/>
              </a:spcBef>
              <a:spcAft>
                <a:spcPts val="0"/>
              </a:spcAft>
            </a:pPr>
            <a:r>
              <a:rPr lang="en-US" dirty="0"/>
              <a:t>These Core Elements are not available to providers electronically from the State at this time.</a:t>
            </a:r>
          </a:p>
          <a:p>
            <a:r>
              <a:rPr lang="en-US" dirty="0"/>
              <a:t>Progress against your Timeline(s)</a:t>
            </a:r>
          </a:p>
          <a:p>
            <a:pPr lvl="1">
              <a:lnSpc>
                <a:spcPct val="100000"/>
              </a:lnSpc>
              <a:spcBef>
                <a:spcPts val="0"/>
              </a:spcBef>
              <a:spcAft>
                <a:spcPts val="0"/>
              </a:spcAft>
            </a:pPr>
            <a:r>
              <a:rPr lang="en-US" dirty="0"/>
              <a:t>Based on your proposed timeline where are you and anything at “risk”</a:t>
            </a:r>
          </a:p>
          <a:p>
            <a:pPr lvl="2">
              <a:lnSpc>
                <a:spcPct val="100000"/>
              </a:lnSpc>
              <a:spcBef>
                <a:spcPts val="0"/>
              </a:spcBef>
              <a:spcAft>
                <a:spcPts val="0"/>
              </a:spcAft>
            </a:pPr>
            <a:r>
              <a:rPr lang="en-US" dirty="0"/>
              <a:t>We are close to launching secure exchange of our OTC </a:t>
            </a:r>
            <a:r>
              <a:rPr lang="en-US" dirty="0" err="1"/>
              <a:t>eLTSS</a:t>
            </a:r>
            <a:r>
              <a:rPr lang="en-US" dirty="0"/>
              <a:t> Data Sheet, so we’re feeling pretty good about where we’re at.</a:t>
            </a:r>
          </a:p>
          <a:p>
            <a:r>
              <a:rPr lang="en-US" dirty="0"/>
              <a:t>Risks</a:t>
            </a:r>
          </a:p>
          <a:p>
            <a:pPr lvl="1">
              <a:lnSpc>
                <a:spcPct val="100000"/>
              </a:lnSpc>
              <a:spcBef>
                <a:spcPts val="0"/>
              </a:spcBef>
              <a:spcAft>
                <a:spcPts val="0"/>
              </a:spcAft>
            </a:pPr>
            <a:r>
              <a:rPr lang="en-US" dirty="0"/>
              <a:t>Are there any issues causing risk to the work or timeline (i.e. software upgrades, vendor priorities etc.)</a:t>
            </a:r>
          </a:p>
          <a:p>
            <a:pPr lvl="2">
              <a:lnSpc>
                <a:spcPct val="100000"/>
              </a:lnSpc>
              <a:spcBef>
                <a:spcPts val="0"/>
              </a:spcBef>
              <a:spcAft>
                <a:spcPts val="0"/>
              </a:spcAft>
            </a:pPr>
            <a:r>
              <a:rPr lang="en-US" dirty="0"/>
              <a:t>We have some technical work to do for a couple of providers to get the data out of their EHRs</a:t>
            </a:r>
          </a:p>
          <a:p>
            <a:endParaRPr lang="en-US" dirty="0"/>
          </a:p>
        </p:txBody>
      </p:sp>
    </p:spTree>
    <p:extLst>
      <p:ext uri="{BB962C8B-B14F-4D97-AF65-F5344CB8AC3E}">
        <p14:creationId xmlns:p14="http://schemas.microsoft.com/office/powerpoint/2010/main" val="757496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rmAutofit/>
          </a:bodyPr>
          <a:lstStyle/>
          <a:p>
            <a:r>
              <a:rPr lang="en-US" sz="3200" b="1" dirty="0" smtClean="0"/>
              <a:t>Pilot Working Session</a:t>
            </a:r>
            <a:endParaRPr lang="en-US" sz="3200" b="1" dirty="0"/>
          </a:p>
        </p:txBody>
      </p:sp>
      <p:sp>
        <p:nvSpPr>
          <p:cNvPr id="2" name="Content Placeholder 1"/>
          <p:cNvSpPr>
            <a:spLocks noGrp="1"/>
          </p:cNvSpPr>
          <p:nvPr>
            <p:ph idx="1"/>
          </p:nvPr>
        </p:nvSpPr>
        <p:spPr>
          <a:xfrm>
            <a:off x="147711" y="1143000"/>
            <a:ext cx="8615289" cy="5475724"/>
          </a:xfrm>
        </p:spPr>
        <p:txBody>
          <a:bodyPr>
            <a:normAutofit fontScale="55000" lnSpcReduction="20000"/>
          </a:bodyPr>
          <a:lstStyle/>
          <a:p>
            <a:pPr>
              <a:lnSpc>
                <a:spcPct val="120000"/>
              </a:lnSpc>
              <a:spcBef>
                <a:spcPts val="0"/>
              </a:spcBef>
              <a:spcAft>
                <a:spcPts val="0"/>
              </a:spcAft>
            </a:pPr>
            <a:r>
              <a:rPr lang="en-US" sz="3300" b="1" dirty="0" smtClean="0">
                <a:solidFill>
                  <a:schemeClr val="tx1">
                    <a:lumMod val="85000"/>
                    <a:lumOff val="15000"/>
                  </a:schemeClr>
                </a:solidFill>
              </a:rPr>
              <a:t>Reminder:  We have fewer than 48 working days to complete Round 2 Pilots. </a:t>
            </a:r>
          </a:p>
          <a:p>
            <a:pPr lvl="1">
              <a:lnSpc>
                <a:spcPct val="120000"/>
              </a:lnSpc>
              <a:spcBef>
                <a:spcPts val="0"/>
              </a:spcBef>
              <a:spcAft>
                <a:spcPts val="0"/>
              </a:spcAft>
            </a:pPr>
            <a:r>
              <a:rPr lang="en-US" sz="2900" dirty="0" smtClean="0">
                <a:solidFill>
                  <a:schemeClr val="tx1">
                    <a:lumMod val="85000"/>
                    <a:lumOff val="15000"/>
                  </a:schemeClr>
                </a:solidFill>
              </a:rPr>
              <a:t>2-3 more formal Office Hours</a:t>
            </a:r>
          </a:p>
          <a:p>
            <a:pPr>
              <a:lnSpc>
                <a:spcPct val="120000"/>
              </a:lnSpc>
              <a:spcBef>
                <a:spcPts val="0"/>
              </a:spcBef>
              <a:spcAft>
                <a:spcPts val="0"/>
              </a:spcAft>
            </a:pPr>
            <a:r>
              <a:rPr lang="en-US" sz="3300" b="1" dirty="0" smtClean="0">
                <a:solidFill>
                  <a:schemeClr val="tx1">
                    <a:lumMod val="85000"/>
                    <a:lumOff val="15000"/>
                  </a:schemeClr>
                </a:solidFill>
              </a:rPr>
              <a:t>We encourage you all to schedule one-off meetings as necessary. </a:t>
            </a:r>
          </a:p>
          <a:p>
            <a:pPr lvl="1">
              <a:lnSpc>
                <a:spcPct val="120000"/>
              </a:lnSpc>
              <a:spcBef>
                <a:spcPts val="0"/>
              </a:spcBef>
              <a:spcAft>
                <a:spcPts val="0"/>
              </a:spcAft>
            </a:pPr>
            <a:r>
              <a:rPr lang="en-US" sz="2900" dirty="0" smtClean="0">
                <a:solidFill>
                  <a:schemeClr val="tx1">
                    <a:lumMod val="85000"/>
                    <a:lumOff val="15000"/>
                  </a:schemeClr>
                </a:solidFill>
              </a:rPr>
              <a:t>Strategy would include walking through the RTM with us the first 2-3 times as you work with providers</a:t>
            </a:r>
            <a:r>
              <a:rPr lang="en-US" sz="2900" dirty="0">
                <a:solidFill>
                  <a:schemeClr val="tx1">
                    <a:lumMod val="85000"/>
                    <a:lumOff val="15000"/>
                  </a:schemeClr>
                </a:solidFill>
              </a:rPr>
              <a:t/>
            </a:r>
            <a:br>
              <a:rPr lang="en-US" sz="2900" dirty="0">
                <a:solidFill>
                  <a:schemeClr val="tx1">
                    <a:lumMod val="85000"/>
                    <a:lumOff val="15000"/>
                  </a:schemeClr>
                </a:solidFill>
              </a:rPr>
            </a:br>
            <a:endParaRPr lang="en-US" sz="400" dirty="0" smtClean="0">
              <a:solidFill>
                <a:schemeClr val="tx1">
                  <a:lumMod val="85000"/>
                  <a:lumOff val="15000"/>
                </a:schemeClr>
              </a:solidFill>
            </a:endParaRPr>
          </a:p>
          <a:p>
            <a:pPr>
              <a:lnSpc>
                <a:spcPct val="120000"/>
              </a:lnSpc>
              <a:spcBef>
                <a:spcPts val="0"/>
              </a:spcBef>
              <a:spcAft>
                <a:spcPts val="0"/>
              </a:spcAft>
            </a:pPr>
            <a:r>
              <a:rPr lang="en-US" sz="3300" b="1" dirty="0" smtClean="0">
                <a:solidFill>
                  <a:schemeClr val="tx1">
                    <a:lumMod val="85000"/>
                    <a:lumOff val="15000"/>
                  </a:schemeClr>
                </a:solidFill>
              </a:rPr>
              <a:t>Rough Timeline: </a:t>
            </a:r>
          </a:p>
          <a:p>
            <a:pPr lvl="1">
              <a:lnSpc>
                <a:spcPct val="120000"/>
              </a:lnSpc>
              <a:spcBef>
                <a:spcPts val="0"/>
              </a:spcBef>
              <a:spcAft>
                <a:spcPts val="0"/>
              </a:spcAft>
            </a:pPr>
            <a:r>
              <a:rPr lang="en-US" sz="2900" b="1" dirty="0" smtClean="0">
                <a:solidFill>
                  <a:schemeClr val="tx1">
                    <a:lumMod val="85000"/>
                    <a:lumOff val="15000"/>
                  </a:schemeClr>
                </a:solidFill>
              </a:rPr>
              <a:t>Feb 10: </a:t>
            </a:r>
            <a:r>
              <a:rPr lang="en-US" sz="2900" dirty="0" smtClean="0">
                <a:solidFill>
                  <a:schemeClr val="tx1">
                    <a:lumMod val="85000"/>
                    <a:lumOff val="15000"/>
                  </a:schemeClr>
                </a:solidFill>
              </a:rPr>
              <a:t>1-2 providers interviewed and RTM completed (meeting scheduled with pilot team to review RTM progress and questions)</a:t>
            </a:r>
          </a:p>
          <a:p>
            <a:pPr lvl="2">
              <a:lnSpc>
                <a:spcPct val="120000"/>
              </a:lnSpc>
              <a:spcBef>
                <a:spcPts val="0"/>
              </a:spcBef>
              <a:spcAft>
                <a:spcPts val="0"/>
              </a:spcAft>
            </a:pPr>
            <a:r>
              <a:rPr lang="en-US" sz="2900" dirty="0" smtClean="0">
                <a:solidFill>
                  <a:schemeClr val="tx1">
                    <a:lumMod val="85000"/>
                    <a:lumOff val="15000"/>
                  </a:schemeClr>
                </a:solidFill>
              </a:rPr>
              <a:t>Work on the exchange with the providers</a:t>
            </a:r>
          </a:p>
          <a:p>
            <a:pPr lvl="1">
              <a:lnSpc>
                <a:spcPct val="120000"/>
              </a:lnSpc>
              <a:spcBef>
                <a:spcPts val="0"/>
              </a:spcBef>
              <a:spcAft>
                <a:spcPts val="0"/>
              </a:spcAft>
            </a:pPr>
            <a:r>
              <a:rPr lang="en-US" sz="2900" b="1" dirty="0" smtClean="0">
                <a:solidFill>
                  <a:schemeClr val="tx1">
                    <a:lumMod val="85000"/>
                    <a:lumOff val="15000"/>
                  </a:schemeClr>
                </a:solidFill>
              </a:rPr>
              <a:t>March 3</a:t>
            </a:r>
            <a:r>
              <a:rPr lang="en-US" sz="2900" b="1" baseline="30000" dirty="0" smtClean="0">
                <a:solidFill>
                  <a:schemeClr val="tx1">
                    <a:lumMod val="85000"/>
                    <a:lumOff val="15000"/>
                  </a:schemeClr>
                </a:solidFill>
              </a:rPr>
              <a:t>rd</a:t>
            </a:r>
            <a:r>
              <a:rPr lang="en-US" sz="2900" dirty="0" smtClean="0">
                <a:solidFill>
                  <a:schemeClr val="tx1">
                    <a:lumMod val="85000"/>
                    <a:lumOff val="15000"/>
                  </a:schemeClr>
                </a:solidFill>
              </a:rPr>
              <a:t>: Final providers interviewed and RTM completed</a:t>
            </a:r>
          </a:p>
          <a:p>
            <a:pPr lvl="2">
              <a:lnSpc>
                <a:spcPct val="120000"/>
              </a:lnSpc>
              <a:spcBef>
                <a:spcPts val="0"/>
              </a:spcBef>
              <a:spcAft>
                <a:spcPts val="0"/>
              </a:spcAft>
            </a:pPr>
            <a:r>
              <a:rPr lang="en-US" sz="2900" dirty="0" smtClean="0">
                <a:solidFill>
                  <a:schemeClr val="tx1">
                    <a:lumMod val="85000"/>
                    <a:lumOff val="15000"/>
                  </a:schemeClr>
                </a:solidFill>
              </a:rPr>
              <a:t>Work on exchange with providers</a:t>
            </a:r>
          </a:p>
          <a:p>
            <a:pPr lvl="1">
              <a:lnSpc>
                <a:spcPct val="120000"/>
              </a:lnSpc>
              <a:spcBef>
                <a:spcPts val="0"/>
              </a:spcBef>
              <a:spcAft>
                <a:spcPts val="0"/>
              </a:spcAft>
            </a:pPr>
            <a:r>
              <a:rPr lang="en-US" sz="2900" b="1" dirty="0" smtClean="0">
                <a:solidFill>
                  <a:schemeClr val="tx1">
                    <a:lumMod val="85000"/>
                    <a:lumOff val="15000"/>
                  </a:schemeClr>
                </a:solidFill>
              </a:rPr>
              <a:t>March 17</a:t>
            </a:r>
            <a:r>
              <a:rPr lang="en-US" sz="2900" b="1" baseline="30000" dirty="0" smtClean="0">
                <a:solidFill>
                  <a:schemeClr val="tx1">
                    <a:lumMod val="85000"/>
                    <a:lumOff val="15000"/>
                  </a:schemeClr>
                </a:solidFill>
              </a:rPr>
              <a:t>th</a:t>
            </a:r>
            <a:r>
              <a:rPr lang="en-US" sz="2900" dirty="0" smtClean="0">
                <a:solidFill>
                  <a:schemeClr val="tx1">
                    <a:lumMod val="85000"/>
                    <a:lumOff val="15000"/>
                  </a:schemeClr>
                </a:solidFill>
              </a:rPr>
              <a:t>: Draft RTMs submitted for review and questions</a:t>
            </a:r>
          </a:p>
          <a:p>
            <a:pPr lvl="1">
              <a:lnSpc>
                <a:spcPct val="120000"/>
              </a:lnSpc>
              <a:spcBef>
                <a:spcPts val="0"/>
              </a:spcBef>
              <a:spcAft>
                <a:spcPts val="0"/>
              </a:spcAft>
            </a:pPr>
            <a:r>
              <a:rPr lang="en-US" sz="2900" b="1" dirty="0" smtClean="0">
                <a:solidFill>
                  <a:schemeClr val="tx1">
                    <a:lumMod val="85000"/>
                    <a:lumOff val="15000"/>
                  </a:schemeClr>
                </a:solidFill>
              </a:rPr>
              <a:t>March 31</a:t>
            </a:r>
            <a:r>
              <a:rPr lang="en-US" sz="2900" b="1" baseline="30000" dirty="0" smtClean="0">
                <a:solidFill>
                  <a:schemeClr val="tx1">
                    <a:lumMod val="85000"/>
                    <a:lumOff val="15000"/>
                  </a:schemeClr>
                </a:solidFill>
              </a:rPr>
              <a:t>st</a:t>
            </a:r>
            <a:r>
              <a:rPr lang="en-US" sz="2900" dirty="0" smtClean="0">
                <a:solidFill>
                  <a:schemeClr val="tx1">
                    <a:lumMod val="85000"/>
                    <a:lumOff val="15000"/>
                  </a:schemeClr>
                </a:solidFill>
              </a:rPr>
              <a:t>: Completion of Round 2 pilots and start of Pilot Report Outs</a:t>
            </a:r>
          </a:p>
          <a:p>
            <a:pPr lvl="1">
              <a:lnSpc>
                <a:spcPct val="120000"/>
              </a:lnSpc>
              <a:spcBef>
                <a:spcPts val="0"/>
              </a:spcBef>
              <a:spcAft>
                <a:spcPts val="0"/>
              </a:spcAft>
            </a:pPr>
            <a:endParaRPr lang="en-US" sz="1500" dirty="0" smtClean="0">
              <a:solidFill>
                <a:schemeClr val="tx1">
                  <a:lumMod val="85000"/>
                  <a:lumOff val="15000"/>
                </a:schemeClr>
              </a:solidFill>
            </a:endParaRPr>
          </a:p>
          <a:p>
            <a:pPr>
              <a:lnSpc>
                <a:spcPct val="120000"/>
              </a:lnSpc>
              <a:spcBef>
                <a:spcPts val="0"/>
              </a:spcBef>
              <a:spcAft>
                <a:spcPts val="0"/>
              </a:spcAft>
            </a:pPr>
            <a:r>
              <a:rPr lang="en-US" sz="3300" b="1" dirty="0" smtClean="0">
                <a:solidFill>
                  <a:schemeClr val="tx1">
                    <a:lumMod val="85000"/>
                    <a:lumOff val="15000"/>
                  </a:schemeClr>
                </a:solidFill>
              </a:rPr>
              <a:t>Question for the pilots:  </a:t>
            </a:r>
          </a:p>
          <a:p>
            <a:pPr lvl="1">
              <a:lnSpc>
                <a:spcPct val="120000"/>
              </a:lnSpc>
              <a:spcBef>
                <a:spcPts val="0"/>
              </a:spcBef>
              <a:spcAft>
                <a:spcPts val="0"/>
              </a:spcAft>
            </a:pPr>
            <a:r>
              <a:rPr lang="en-US" sz="3100" dirty="0" smtClean="0">
                <a:solidFill>
                  <a:schemeClr val="tx1">
                    <a:lumMod val="85000"/>
                    <a:lumOff val="15000"/>
                  </a:schemeClr>
                </a:solidFill>
              </a:rPr>
              <a:t>How will you be exchanging the agreed upon data set once the providers sign off of and identify additional elements? (i.e. via fax, over the internet, with a PHR, through a case worker)</a:t>
            </a:r>
          </a:p>
          <a:p>
            <a:pPr lvl="1">
              <a:lnSpc>
                <a:spcPct val="120000"/>
              </a:lnSpc>
              <a:spcBef>
                <a:spcPts val="0"/>
              </a:spcBef>
              <a:spcAft>
                <a:spcPts val="0"/>
              </a:spcAft>
            </a:pPr>
            <a:r>
              <a:rPr lang="en-US" sz="3100" dirty="0" smtClean="0">
                <a:solidFill>
                  <a:schemeClr val="tx1">
                    <a:lumMod val="85000"/>
                    <a:lumOff val="15000"/>
                  </a:schemeClr>
                </a:solidFill>
              </a:rPr>
              <a:t>What will you be exchanging (i.e. a mocked up plan, your current plan with hand written edits/additions, a comma delimited spreadsheet as a data dump from your system)</a:t>
            </a:r>
          </a:p>
          <a:p>
            <a:endParaRPr lang="en-US" dirty="0"/>
          </a:p>
          <a:p>
            <a:endParaRPr lang="en-US" dirty="0"/>
          </a:p>
        </p:txBody>
      </p:sp>
      <p:sp>
        <p:nvSpPr>
          <p:cNvPr id="4" name="Slide Number Placeholder 3"/>
          <p:cNvSpPr>
            <a:spLocks noGrp="1"/>
          </p:cNvSpPr>
          <p:nvPr>
            <p:ph type="sldNum" sz="quarter" idx="4294967295"/>
          </p:nvPr>
        </p:nvSpPr>
        <p:spPr>
          <a:xfrm>
            <a:off x="6784111" y="6502758"/>
            <a:ext cx="2133600" cy="231933"/>
          </a:xfrm>
          <a:prstGeom prst="rect">
            <a:avLst/>
          </a:prstGeom>
        </p:spPr>
        <p:txBody>
          <a:bodyPr/>
          <a:lstStyle/>
          <a:p>
            <a:fld id="{22FFB6AE-E1BF-994E-8E90-6BA7B36DE5DD}" type="slidenum">
              <a:rPr lang="en-US" smtClean="0"/>
              <a:t>18</a:t>
            </a:fld>
            <a:endParaRPr lang="en-US"/>
          </a:p>
        </p:txBody>
      </p:sp>
      <p:sp>
        <p:nvSpPr>
          <p:cNvPr id="7" name="Slide Number Placeholder 2"/>
          <p:cNvSpPr txBox="1">
            <a:spLocks/>
          </p:cNvSpPr>
          <p:nvPr/>
        </p:nvSpPr>
        <p:spPr>
          <a:xfrm>
            <a:off x="6784111" y="6502758"/>
            <a:ext cx="2133600" cy="231933"/>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A06B112A-833D-4A1E-8C2F-DDEE37E97D72}" type="slidenum">
              <a:rPr lang="en-US" smtClean="0">
                <a:solidFill>
                  <a:prstClr val="black">
                    <a:tint val="75000"/>
                  </a:prstClr>
                </a:solidFill>
              </a:rPr>
              <a:pPr>
                <a:defRPr/>
              </a:pPr>
              <a:t>18</a:t>
            </a:fld>
            <a:endParaRPr lang="en-US" dirty="0">
              <a:solidFill>
                <a:prstClr val="black">
                  <a:tint val="75000"/>
                </a:prstClr>
              </a:solidFill>
            </a:endParaRPr>
          </a:p>
        </p:txBody>
      </p:sp>
    </p:spTree>
    <p:extLst>
      <p:ext uri="{BB962C8B-B14F-4D97-AF65-F5344CB8AC3E}">
        <p14:creationId xmlns:p14="http://schemas.microsoft.com/office/powerpoint/2010/main" val="213612133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itle 52"/>
          <p:cNvSpPr>
            <a:spLocks noGrp="1"/>
          </p:cNvSpPr>
          <p:nvPr>
            <p:ph type="title"/>
          </p:nvPr>
        </p:nvSpPr>
        <p:spPr>
          <a:xfrm>
            <a:off x="259409" y="160394"/>
            <a:ext cx="8382000" cy="780632"/>
          </a:xfrm>
        </p:spPr>
        <p:txBody>
          <a:bodyPr>
            <a:normAutofit/>
          </a:bodyPr>
          <a:lstStyle/>
          <a:p>
            <a:r>
              <a:rPr lang="en-US" sz="3200" b="1" dirty="0" smtClean="0"/>
              <a:t>Round 2 Pilots Timeline</a:t>
            </a:r>
            <a:endParaRPr lang="en-US" sz="3200" b="1" dirty="0"/>
          </a:p>
        </p:txBody>
      </p:sp>
      <p:pic>
        <p:nvPicPr>
          <p:cNvPr id="3" name="Picture 2"/>
          <p:cNvPicPr>
            <a:picLocks noChangeAspect="1"/>
          </p:cNvPicPr>
          <p:nvPr/>
        </p:nvPicPr>
        <p:blipFill rotWithShape="1">
          <a:blip r:embed="rId2">
            <a:extLst>
              <a:ext uri="{BEBA8EAE-BF5A-486C-A8C5-ECC9F3942E4B}">
                <a14:imgProps xmlns:a14="http://schemas.microsoft.com/office/drawing/2010/main">
                  <a14:imgLayer r:embed="rId3">
                    <a14:imgEffect>
                      <a14:sharpenSoften amount="19000"/>
                    </a14:imgEffect>
                  </a14:imgLayer>
                </a14:imgProps>
              </a:ext>
              <a:ext uri="{28A0092B-C50C-407E-A947-70E740481C1C}">
                <a14:useLocalDpi xmlns:a14="http://schemas.microsoft.com/office/drawing/2010/main" val="0"/>
              </a:ext>
            </a:extLst>
          </a:blip>
          <a:srcRect l="30811" t="32761" r="18514" b="17908"/>
          <a:stretch/>
        </p:blipFill>
        <p:spPr>
          <a:xfrm>
            <a:off x="152060" y="941026"/>
            <a:ext cx="8967226" cy="5340504"/>
          </a:xfrm>
          <a:prstGeom prst="rect">
            <a:avLst/>
          </a:prstGeom>
        </p:spPr>
      </p:pic>
    </p:spTree>
    <p:extLst>
      <p:ext uri="{BB962C8B-B14F-4D97-AF65-F5344CB8AC3E}">
        <p14:creationId xmlns:p14="http://schemas.microsoft.com/office/powerpoint/2010/main" val="204905208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Meeting </a:t>
            </a:r>
            <a:r>
              <a:rPr lang="en-US" sz="3200" b="1" dirty="0"/>
              <a:t>Etiquette</a:t>
            </a:r>
          </a:p>
        </p:txBody>
      </p:sp>
      <p:sp>
        <p:nvSpPr>
          <p:cNvPr id="19" name="Content Placeholder 12"/>
          <p:cNvSpPr>
            <a:spLocks noGrp="1"/>
          </p:cNvSpPr>
          <p:nvPr>
            <p:ph idx="1"/>
          </p:nvPr>
        </p:nvSpPr>
        <p:spPr>
          <a:xfrm>
            <a:off x="30177" y="1026856"/>
            <a:ext cx="6561137" cy="5548313"/>
          </a:xfrm>
        </p:spPr>
        <p:txBody>
          <a:bodyPr>
            <a:normAutofit fontScale="92500" lnSpcReduction="10000"/>
          </a:bodyPr>
          <a:lstStyle/>
          <a:p>
            <a:r>
              <a:rPr lang="en-US" altLang="en-US" sz="2200" dirty="0">
                <a:cs typeface="Arial" pitchFamily="34" charset="0"/>
              </a:rPr>
              <a:t>Remember: If you are not speaking, </a:t>
            </a:r>
            <a:r>
              <a:rPr lang="en-US" altLang="en-US" sz="2200" b="1" dirty="0">
                <a:solidFill>
                  <a:srgbClr val="FF0000"/>
                </a:solidFill>
                <a:cs typeface="Arial" pitchFamily="34" charset="0"/>
              </a:rPr>
              <a:t>please keep your phone on mute</a:t>
            </a:r>
          </a:p>
          <a:p>
            <a:r>
              <a:rPr lang="en-US" altLang="en-US" sz="2200" b="1" dirty="0">
                <a:cs typeface="Arial" pitchFamily="34" charset="0"/>
              </a:rPr>
              <a:t>Do not put your phone on hold. </a:t>
            </a:r>
            <a:r>
              <a:rPr lang="en-US" altLang="en-US" sz="2200" dirty="0">
                <a:cs typeface="Arial" pitchFamily="34" charset="0"/>
              </a:rPr>
              <a:t>If you need to take a call, hang up and dial in again when finished with your other call </a:t>
            </a:r>
            <a:endParaRPr lang="en-US" altLang="en-US" sz="2200" dirty="0" smtClean="0">
              <a:cs typeface="Arial" pitchFamily="34" charset="0"/>
            </a:endParaRPr>
          </a:p>
          <a:p>
            <a:pPr lvl="1"/>
            <a:r>
              <a:rPr lang="en-US" altLang="en-US" sz="1900" dirty="0" smtClean="0"/>
              <a:t>Hold </a:t>
            </a:r>
            <a:r>
              <a:rPr lang="en-US" altLang="en-US" sz="1900" dirty="0"/>
              <a:t>= Elevator Music = frustrated speakers and participants</a:t>
            </a:r>
          </a:p>
          <a:p>
            <a:r>
              <a:rPr lang="en-US" altLang="en-US" sz="2000" b="1" dirty="0">
                <a:cs typeface="Arial" pitchFamily="34" charset="0"/>
              </a:rPr>
              <a:t>This meeting is being </a:t>
            </a:r>
            <a:r>
              <a:rPr lang="en-US" altLang="en-US" sz="2000" b="1" dirty="0" smtClean="0">
                <a:cs typeface="Arial" pitchFamily="34" charset="0"/>
              </a:rPr>
              <a:t>recorded</a:t>
            </a:r>
          </a:p>
          <a:p>
            <a:pPr lvl="1"/>
            <a:r>
              <a:rPr lang="en-US" altLang="en-US" sz="1900" dirty="0" smtClean="0"/>
              <a:t>Another </a:t>
            </a:r>
            <a:r>
              <a:rPr lang="en-US" altLang="en-US" sz="1900" dirty="0"/>
              <a:t>reason to keep your phone on mute when not speaking</a:t>
            </a:r>
          </a:p>
          <a:p>
            <a:r>
              <a:rPr lang="en-US" altLang="en-US" sz="2200" b="1" dirty="0">
                <a:cs typeface="Arial" pitchFamily="34" charset="0"/>
              </a:rPr>
              <a:t>Use the </a:t>
            </a:r>
            <a:r>
              <a:rPr lang="en-US" altLang="en-US" sz="2200" b="1" dirty="0">
                <a:solidFill>
                  <a:srgbClr val="FF0000"/>
                </a:solidFill>
                <a:cs typeface="Arial" pitchFamily="34" charset="0"/>
              </a:rPr>
              <a:t>“Chat” </a:t>
            </a:r>
            <a:r>
              <a:rPr lang="en-US" altLang="en-US" sz="2200" b="1" dirty="0">
                <a:cs typeface="Arial" pitchFamily="34" charset="0"/>
              </a:rPr>
              <a:t>feature </a:t>
            </a:r>
            <a:r>
              <a:rPr lang="en-US" altLang="en-US" sz="2200" dirty="0">
                <a:cs typeface="Arial" pitchFamily="34" charset="0"/>
              </a:rPr>
              <a:t>for questions, comments and items you would like the moderator or other participants to </a:t>
            </a:r>
            <a:r>
              <a:rPr lang="en-US" altLang="en-US" sz="2200" dirty="0" smtClean="0">
                <a:cs typeface="Arial" pitchFamily="34" charset="0"/>
              </a:rPr>
              <a:t>know.</a:t>
            </a:r>
          </a:p>
          <a:p>
            <a:pPr lvl="1"/>
            <a:r>
              <a:rPr lang="en-US" altLang="en-US" sz="1900" b="1" dirty="0" smtClean="0">
                <a:solidFill>
                  <a:srgbClr val="FF0000"/>
                </a:solidFill>
              </a:rPr>
              <a:t>Send </a:t>
            </a:r>
            <a:r>
              <a:rPr lang="en-US" altLang="en-US" sz="1900" b="1" dirty="0">
                <a:solidFill>
                  <a:srgbClr val="FF0000"/>
                </a:solidFill>
              </a:rPr>
              <a:t>comments to All Panelists </a:t>
            </a:r>
            <a:r>
              <a:rPr lang="en-US" altLang="en-US" sz="1900" dirty="0"/>
              <a:t>so they can be addressed publically in the chat, or discussed in the meeting (as appropriate</a:t>
            </a:r>
            <a:r>
              <a:rPr lang="en-US" altLang="en-US" sz="1900" dirty="0" smtClean="0"/>
              <a:t>).</a:t>
            </a:r>
            <a:endParaRPr lang="en-US" altLang="en-US" sz="1900" dirty="0"/>
          </a:p>
        </p:txBody>
      </p:sp>
      <p:grpSp>
        <p:nvGrpSpPr>
          <p:cNvPr id="20" name="Group 32"/>
          <p:cNvGrpSpPr>
            <a:grpSpLocks/>
          </p:cNvGrpSpPr>
          <p:nvPr/>
        </p:nvGrpSpPr>
        <p:grpSpPr bwMode="auto">
          <a:xfrm>
            <a:off x="6886575" y="1109400"/>
            <a:ext cx="979488" cy="979488"/>
            <a:chOff x="7962267" y="1626091"/>
            <a:chExt cx="979319" cy="979319"/>
          </a:xfrm>
        </p:grpSpPr>
        <p:pic>
          <p:nvPicPr>
            <p:cNvPr id="21" name="Picture 2" descr="C:\Users\JB-Home\AppData\Local\Microsoft\Windows\Temporary Internet Files\Content.IE5\OWOCJOA7\MC900441433[1].png"/>
            <p:cNvPicPr>
              <a:picLocks noChangeAspect="1" noChangeArrowheads="1"/>
            </p:cNvPicPr>
            <p:nvPr/>
          </p:nvPicPr>
          <p:blipFill>
            <a:blip r:embed="rId2" cstate="print"/>
            <a:srcRect/>
            <a:stretch>
              <a:fillRect/>
            </a:stretch>
          </p:blipFill>
          <p:spPr bwMode="auto">
            <a:xfrm>
              <a:off x="8028420" y="1700790"/>
              <a:ext cx="849253" cy="849253"/>
            </a:xfrm>
            <a:prstGeom prst="rect">
              <a:avLst/>
            </a:prstGeom>
            <a:noFill/>
            <a:ln w="9525">
              <a:noFill/>
              <a:miter lim="800000"/>
              <a:headEnd/>
              <a:tailEnd/>
            </a:ln>
          </p:spPr>
        </p:pic>
        <p:sp>
          <p:nvSpPr>
            <p:cNvPr id="22"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pic>
        <p:nvPicPr>
          <p:cNvPr id="23" name="Picture 2" descr="C:\Users\JB-Home\AppData\Local\Microsoft\Windows\Temporary Internet Files\Content.IE5\2OYKOZXK\MC900440388[1].png"/>
          <p:cNvPicPr>
            <a:picLocks noChangeAspect="1" noChangeArrowheads="1"/>
          </p:cNvPicPr>
          <p:nvPr/>
        </p:nvPicPr>
        <p:blipFill>
          <a:blip r:embed="rId3" cstate="print"/>
          <a:srcRect/>
          <a:stretch>
            <a:fillRect/>
          </a:stretch>
        </p:blipFill>
        <p:spPr bwMode="auto">
          <a:xfrm>
            <a:off x="7059613" y="3509700"/>
            <a:ext cx="704850" cy="704850"/>
          </a:xfrm>
          <a:prstGeom prst="rect">
            <a:avLst/>
          </a:prstGeom>
          <a:noFill/>
          <a:ln w="9525">
            <a:noFill/>
            <a:miter lim="800000"/>
            <a:headEnd/>
            <a:tailEnd/>
          </a:ln>
        </p:spPr>
      </p:pic>
      <p:grpSp>
        <p:nvGrpSpPr>
          <p:cNvPr id="24" name="Group 17"/>
          <p:cNvGrpSpPr>
            <a:grpSpLocks/>
          </p:cNvGrpSpPr>
          <p:nvPr/>
        </p:nvGrpSpPr>
        <p:grpSpPr bwMode="auto">
          <a:xfrm>
            <a:off x="6433456" y="4413669"/>
            <a:ext cx="2584106" cy="1668948"/>
            <a:chOff x="6400798" y="5029200"/>
            <a:chExt cx="2595647" cy="1617234"/>
          </a:xfrm>
        </p:grpSpPr>
        <p:grpSp>
          <p:nvGrpSpPr>
            <p:cNvPr id="25" name="Group 13"/>
            <p:cNvGrpSpPr>
              <a:grpSpLocks/>
            </p:cNvGrpSpPr>
            <p:nvPr/>
          </p:nvGrpSpPr>
          <p:grpSpPr bwMode="auto">
            <a:xfrm>
              <a:off x="6400798" y="5029200"/>
              <a:ext cx="2595647" cy="1617234"/>
              <a:chOff x="6654169" y="5006752"/>
              <a:chExt cx="2351046" cy="1464834"/>
            </a:xfrm>
          </p:grpSpPr>
          <p:pic>
            <p:nvPicPr>
              <p:cNvPr id="27" name="Picture 29"/>
              <p:cNvPicPr>
                <a:picLocks noChangeAspect="1"/>
              </p:cNvPicPr>
              <p:nvPr/>
            </p:nvPicPr>
            <p:blipFill>
              <a:blip r:embed="rId4" cstate="print"/>
              <a:srcRect/>
              <a:stretch>
                <a:fillRect/>
              </a:stretch>
            </p:blipFill>
            <p:spPr bwMode="auto">
              <a:xfrm>
                <a:off x="6654171" y="5006752"/>
                <a:ext cx="2351044" cy="1464834"/>
              </a:xfrm>
              <a:prstGeom prst="rect">
                <a:avLst/>
              </a:prstGeom>
              <a:noFill/>
              <a:ln w="9525">
                <a:solidFill>
                  <a:srgbClr val="A6A6A6"/>
                </a:solidFill>
                <a:miter lim="800000"/>
                <a:headEnd/>
                <a:tailEnd/>
              </a:ln>
              <a:effectLst>
                <a:outerShdw blurRad="63500" dist="38100" dir="2700000" algn="tl" rotWithShape="0">
                  <a:srgbClr val="000000">
                    <a:alpha val="39998"/>
                  </a:srgbClr>
                </a:outerShdw>
              </a:effectLst>
              <a:extLst/>
            </p:spPr>
          </p:pic>
          <p:sp>
            <p:nvSpPr>
              <p:cNvPr id="28" name="TextBox 27"/>
              <p:cNvSpPr txBox="1"/>
              <p:nvPr/>
            </p:nvSpPr>
            <p:spPr>
              <a:xfrm>
                <a:off x="6654169" y="5189318"/>
                <a:ext cx="2337329" cy="526763"/>
              </a:xfrm>
              <a:prstGeom prst="rect">
                <a:avLst/>
              </a:prstGeom>
              <a:noFill/>
              <a:ln>
                <a:noFill/>
              </a:ln>
            </p:spPr>
            <p:txBody>
              <a:bodyPr wrap="square">
                <a:spAutoFit/>
              </a:bodyPr>
              <a:lstStyle/>
              <a:p>
                <a:pPr>
                  <a:defRPr/>
                </a:pPr>
                <a:r>
                  <a:rPr lang="en-US" sz="1100" b="1" dirty="0">
                    <a:solidFill>
                      <a:srgbClr val="383838"/>
                    </a:solidFill>
                    <a:latin typeface="Calibri" charset="0"/>
                    <a:ea typeface="MS PGothic" charset="0"/>
                    <a:cs typeface="MS PGothic" charset="0"/>
                  </a:rPr>
                  <a:t>From S&amp;I Framework to Participants:</a:t>
                </a:r>
              </a:p>
              <a:p>
                <a:pPr>
                  <a:defRPr/>
                </a:pPr>
                <a:r>
                  <a:rPr lang="en-US" sz="1100" dirty="0">
                    <a:solidFill>
                      <a:prstClr val="white">
                        <a:lumMod val="50000"/>
                      </a:prstClr>
                    </a:solidFill>
                    <a:latin typeface="Calibri" charset="0"/>
                    <a:ea typeface="MS PGothic" charset="0"/>
                    <a:cs typeface="MS PGothic" charset="0"/>
                  </a:rPr>
                  <a:t>Hi everyone: remember to keep your phone on mute </a:t>
                </a:r>
                <a:r>
                  <a:rPr lang="en-US" sz="1100" dirty="0">
                    <a:solidFill>
                      <a:prstClr val="white">
                        <a:lumMod val="50000"/>
                      </a:prstClr>
                    </a:solidFill>
                    <a:latin typeface="Calibri" charset="0"/>
                    <a:ea typeface="MS PGothic" charset="0"/>
                    <a:cs typeface="MS PGothic" charset="0"/>
                    <a:sym typeface="Wingdings" pitchFamily="2" charset="2"/>
                  </a:rPr>
                  <a:t></a:t>
                </a:r>
                <a:endParaRPr lang="en-US" sz="1100" dirty="0">
                  <a:solidFill>
                    <a:prstClr val="white">
                      <a:lumMod val="50000"/>
                    </a:prstClr>
                  </a:solidFill>
                  <a:latin typeface="Calibri" charset="0"/>
                  <a:ea typeface="MS PGothic" charset="0"/>
                  <a:cs typeface="MS PGothic" charset="0"/>
                </a:endParaRPr>
              </a:p>
            </p:txBody>
          </p:sp>
        </p:grpSp>
        <p:sp>
          <p:nvSpPr>
            <p:cNvPr id="26" name="TextBox 28"/>
            <p:cNvSpPr txBox="1">
              <a:spLocks noChangeArrowheads="1"/>
            </p:cNvSpPr>
            <p:nvPr/>
          </p:nvSpPr>
          <p:spPr bwMode="auto">
            <a:xfrm>
              <a:off x="6910752" y="6122376"/>
              <a:ext cx="607558" cy="123078"/>
            </a:xfrm>
            <a:prstGeom prst="rect">
              <a:avLst/>
            </a:prstGeom>
            <a:solidFill>
              <a:schemeClr val="bg1"/>
            </a:solidFill>
            <a:ln w="9525">
              <a:noFill/>
              <a:miter lim="800000"/>
              <a:headEnd/>
              <a:tailEnd/>
            </a:ln>
          </p:spPr>
          <p:txBody>
            <a:bodyPr wrap="none" lIns="0" tIns="0" rIns="0" bIns="0">
              <a:spAutoFit/>
            </a:bodyPr>
            <a:lstStyle/>
            <a:p>
              <a:r>
                <a:rPr lang="en-US" altLang="en-US" sz="800" b="1" dirty="0">
                  <a:solidFill>
                    <a:srgbClr val="000000"/>
                  </a:solidFill>
                </a:rPr>
                <a:t>All Panelists    </a:t>
              </a:r>
            </a:p>
          </p:txBody>
        </p:sp>
      </p:grpSp>
      <p:grpSp>
        <p:nvGrpSpPr>
          <p:cNvPr id="29" name="Group 33"/>
          <p:cNvGrpSpPr>
            <a:grpSpLocks/>
          </p:cNvGrpSpPr>
          <p:nvPr/>
        </p:nvGrpSpPr>
        <p:grpSpPr bwMode="auto">
          <a:xfrm>
            <a:off x="6886575" y="2261925"/>
            <a:ext cx="979488" cy="979488"/>
            <a:chOff x="7913206" y="2622502"/>
            <a:chExt cx="979319" cy="979319"/>
          </a:xfrm>
        </p:grpSpPr>
        <p:pic>
          <p:nvPicPr>
            <p:cNvPr id="30" name="Picture 11" descr="C:\Users\JB-Home\AppData\Local\Microsoft\Windows\Temporary Internet Files\Content.IE5\I47V3202\MC900441447[1].png"/>
            <p:cNvPicPr>
              <a:picLocks noChangeAspect="1" noChangeArrowheads="1"/>
            </p:cNvPicPr>
            <p:nvPr/>
          </p:nvPicPr>
          <p:blipFill>
            <a:blip r:embed="rId5" cstate="print"/>
            <a:srcRect/>
            <a:stretch>
              <a:fillRect/>
            </a:stretch>
          </p:blipFill>
          <p:spPr bwMode="auto">
            <a:xfrm>
              <a:off x="7970813" y="2680109"/>
              <a:ext cx="864105" cy="864105"/>
            </a:xfrm>
            <a:prstGeom prst="rect">
              <a:avLst/>
            </a:prstGeom>
            <a:noFill/>
            <a:ln w="9525">
              <a:noFill/>
              <a:miter lim="800000"/>
              <a:headEnd/>
              <a:tailEnd/>
            </a:ln>
          </p:spPr>
        </p:pic>
        <p:sp>
          <p:nvSpPr>
            <p:cNvPr id="31"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29572114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Tentative Meeting Schedule</a:t>
            </a:r>
            <a:endParaRPr lang="en-US" sz="3200" b="1" dirty="0"/>
          </a:p>
        </p:txBody>
      </p:sp>
      <p:graphicFrame>
        <p:nvGraphicFramePr>
          <p:cNvPr id="8" name="Content Placeholder 4"/>
          <p:cNvGraphicFramePr>
            <a:graphicFrameLocks noGrp="1"/>
          </p:cNvGraphicFramePr>
          <p:nvPr>
            <p:ph idx="1"/>
            <p:extLst>
              <p:ext uri="{D42A27DB-BD31-4B8C-83A1-F6EECF244321}">
                <p14:modId xmlns:p14="http://schemas.microsoft.com/office/powerpoint/2010/main" val="2014602055"/>
              </p:ext>
            </p:extLst>
          </p:nvPr>
        </p:nvGraphicFramePr>
        <p:xfrm>
          <a:off x="141111" y="1178595"/>
          <a:ext cx="8847666" cy="4468064"/>
        </p:xfrm>
        <a:graphic>
          <a:graphicData uri="http://schemas.openxmlformats.org/drawingml/2006/table">
            <a:tbl>
              <a:tblPr firstRow="1" bandRow="1">
                <a:tableStyleId>{5C22544A-7EE6-4342-B048-85BDC9FD1C3A}</a:tableStyleId>
              </a:tblPr>
              <a:tblGrid>
                <a:gridCol w="1930399"/>
                <a:gridCol w="4262967"/>
                <a:gridCol w="2654300"/>
              </a:tblGrid>
              <a:tr h="584910">
                <a:tc>
                  <a:txBody>
                    <a:bodyPr/>
                    <a:lstStyle/>
                    <a:p>
                      <a:r>
                        <a:rPr lang="en-US" sz="1600" dirty="0" smtClean="0"/>
                        <a:t>Date</a:t>
                      </a:r>
                      <a:endParaRPr lang="en-US" sz="1600" dirty="0"/>
                    </a:p>
                  </a:txBody>
                  <a:tcPr/>
                </a:tc>
                <a:tc>
                  <a:txBody>
                    <a:bodyPr/>
                    <a:lstStyle/>
                    <a:p>
                      <a:r>
                        <a:rPr lang="en-US" sz="1600" dirty="0" smtClean="0"/>
                        <a:t>Topic</a:t>
                      </a:r>
                      <a:endParaRPr lang="en-US" sz="1600" dirty="0"/>
                    </a:p>
                  </a:txBody>
                  <a:tcPr/>
                </a:tc>
                <a:tc>
                  <a:txBody>
                    <a:bodyPr/>
                    <a:lstStyle/>
                    <a:p>
                      <a:r>
                        <a:rPr lang="en-US" sz="1600" dirty="0" smtClean="0"/>
                        <a:t>Presenter</a:t>
                      </a:r>
                      <a:endParaRPr lang="en-US" sz="1600" dirty="0"/>
                    </a:p>
                  </a:txBody>
                  <a:tcPr/>
                </a:tc>
              </a:tr>
              <a:tr h="947947">
                <a:tc>
                  <a:txBody>
                    <a:bodyPr/>
                    <a:lstStyle/>
                    <a:p>
                      <a:r>
                        <a:rPr lang="en-US" sz="1600" dirty="0" smtClean="0"/>
                        <a:t>January 26</a:t>
                      </a:r>
                      <a:r>
                        <a:rPr lang="en-US" sz="1600" baseline="30000" dirty="0" smtClean="0"/>
                        <a:t>th</a:t>
                      </a:r>
                      <a:endParaRPr lang="en-US" sz="1600" dirty="0"/>
                    </a:p>
                  </a:txBody>
                  <a:tcPr/>
                </a:tc>
                <a:tc>
                  <a:txBody>
                    <a:bodyPr/>
                    <a:lstStyle/>
                    <a:p>
                      <a:r>
                        <a:rPr lang="en-US" sz="1600" dirty="0" smtClean="0">
                          <a:solidFill>
                            <a:schemeClr val="tx1"/>
                          </a:solidFill>
                        </a:rPr>
                        <a:t>Office</a:t>
                      </a:r>
                      <a:r>
                        <a:rPr lang="en-US" sz="1600" baseline="0" dirty="0" smtClean="0">
                          <a:solidFill>
                            <a:schemeClr val="tx1"/>
                          </a:solidFill>
                        </a:rPr>
                        <a:t> Hours with TEFT Grantees</a:t>
                      </a:r>
                      <a:endParaRPr lang="en-US" sz="1600" dirty="0">
                        <a:solidFill>
                          <a:schemeClr val="tx1"/>
                        </a:solidFill>
                      </a:endParaRPr>
                    </a:p>
                  </a:txBody>
                  <a:tcPr/>
                </a:tc>
                <a:tc>
                  <a:txBody>
                    <a:bodyPr/>
                    <a:lstStyle/>
                    <a:p>
                      <a:r>
                        <a:rPr lang="en-US" sz="1600" dirty="0" smtClean="0"/>
                        <a:t>12:30 – 1:00 ET – GA</a:t>
                      </a:r>
                    </a:p>
                    <a:p>
                      <a:r>
                        <a:rPr lang="en-US" sz="1600" dirty="0" smtClean="0"/>
                        <a:t>1:00 – 1:30 ET – KY</a:t>
                      </a:r>
                    </a:p>
                    <a:p>
                      <a:r>
                        <a:rPr lang="en-US" sz="1600" dirty="0" smtClean="0"/>
                        <a:t>1:30 – 2:00 ET – MN </a:t>
                      </a:r>
                      <a:endParaRPr lang="en-US" sz="1600" i="0" dirty="0" smtClean="0"/>
                    </a:p>
                  </a:txBody>
                  <a:tcPr/>
                </a:tc>
              </a:tr>
              <a:tr h="584910">
                <a:tc>
                  <a:txBody>
                    <a:bodyPr/>
                    <a:lstStyle/>
                    <a:p>
                      <a:r>
                        <a:rPr lang="en-US" sz="1600" dirty="0" smtClean="0"/>
                        <a:t>February 2</a:t>
                      </a:r>
                      <a:r>
                        <a:rPr lang="en-US" sz="1600" baseline="30000" dirty="0" smtClean="0"/>
                        <a:t>nd</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eLTSS All Hands Community Call</a:t>
                      </a:r>
                    </a:p>
                  </a:txBody>
                  <a:tcPr/>
                </a:tc>
                <a:tc>
                  <a:txBody>
                    <a:bodyPr/>
                    <a:lstStyle/>
                    <a:p>
                      <a:r>
                        <a:rPr lang="en-US" sz="1600" i="0" dirty="0" smtClean="0"/>
                        <a:t>Pilot Status Updates</a:t>
                      </a:r>
                    </a:p>
                  </a:txBody>
                  <a:tcPr/>
                </a:tc>
              </a:tr>
              <a:tr h="942427">
                <a:tc>
                  <a:txBody>
                    <a:bodyPr/>
                    <a:lstStyle/>
                    <a:p>
                      <a:r>
                        <a:rPr lang="en-US" sz="1600" dirty="0" smtClean="0"/>
                        <a:t>February 9</a:t>
                      </a:r>
                      <a:r>
                        <a:rPr lang="en-US" sz="1600" baseline="30000" dirty="0" smtClean="0"/>
                        <a:t>th</a:t>
                      </a:r>
                      <a:r>
                        <a:rPr lang="en-US" sz="1600" dirty="0" smtClean="0"/>
                        <a:t> </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Office Hours with TEFT Grantees</a:t>
                      </a:r>
                    </a:p>
                  </a:txBody>
                  <a:tcPr/>
                </a:tc>
                <a:tc>
                  <a:txBody>
                    <a:bodyPr/>
                    <a:lstStyle/>
                    <a:p>
                      <a:r>
                        <a:rPr lang="en-US" sz="1600" dirty="0" smtClean="0"/>
                        <a:t>12:30 – 1:00 ET – </a:t>
                      </a:r>
                    </a:p>
                    <a:p>
                      <a:r>
                        <a:rPr lang="en-US" sz="1600" dirty="0" smtClean="0"/>
                        <a:t>1:00 – 1:30 ET – </a:t>
                      </a:r>
                    </a:p>
                    <a:p>
                      <a:r>
                        <a:rPr lang="en-US" sz="1600" dirty="0" smtClean="0"/>
                        <a:t>1:30 – 2:00 ET –</a:t>
                      </a:r>
                      <a:r>
                        <a:rPr lang="en-US" sz="1600" baseline="0" dirty="0" smtClean="0"/>
                        <a:t> CO</a:t>
                      </a:r>
                      <a:r>
                        <a:rPr lang="en-US" sz="1600" dirty="0" smtClean="0"/>
                        <a:t> </a:t>
                      </a:r>
                      <a:endParaRPr lang="en-US" sz="1600" i="0" dirty="0" smtClean="0"/>
                    </a:p>
                  </a:txBody>
                  <a:tcPr/>
                </a:tc>
              </a:tr>
              <a:tr h="584910">
                <a:tc>
                  <a:txBody>
                    <a:bodyPr/>
                    <a:lstStyle/>
                    <a:p>
                      <a:r>
                        <a:rPr lang="en-US" sz="1600" dirty="0" smtClean="0"/>
                        <a:t>February 16</a:t>
                      </a:r>
                      <a:r>
                        <a:rPr lang="en-US" sz="1600" baseline="30000" dirty="0" smtClean="0"/>
                        <a:t>th</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eLTSS All Hands Community Call</a:t>
                      </a:r>
                    </a:p>
                  </a:txBody>
                  <a:tcPr/>
                </a:tc>
                <a:tc>
                  <a:txBody>
                    <a:bodyPr/>
                    <a:lstStyle/>
                    <a:p>
                      <a:r>
                        <a:rPr lang="en-US" sz="1600" i="0" dirty="0" smtClean="0"/>
                        <a:t>Pilot Status Updates</a:t>
                      </a:r>
                    </a:p>
                  </a:txBody>
                  <a:tcPr/>
                </a:tc>
              </a:tr>
              <a:tr h="584910">
                <a:tc>
                  <a:txBody>
                    <a:bodyPr/>
                    <a:lstStyle/>
                    <a:p>
                      <a:r>
                        <a:rPr lang="en-US" sz="1600" dirty="0" smtClean="0"/>
                        <a:t>February</a:t>
                      </a:r>
                      <a:r>
                        <a:rPr lang="en-US" sz="1600" baseline="0" dirty="0" smtClean="0"/>
                        <a:t> 23</a:t>
                      </a:r>
                      <a:r>
                        <a:rPr lang="en-US" sz="1600" baseline="30000" dirty="0" smtClean="0"/>
                        <a:t>rd</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aseline="0" dirty="0" smtClean="0"/>
                        <a:t>Office Hours with TEFT Grantees</a:t>
                      </a:r>
                    </a:p>
                  </a:txBody>
                  <a:tcPr/>
                </a:tc>
                <a:tc>
                  <a:txBody>
                    <a:bodyPr/>
                    <a:lstStyle/>
                    <a:p>
                      <a:r>
                        <a:rPr lang="en-US" sz="1600" dirty="0" smtClean="0"/>
                        <a:t>12:30 – 1:00 ET – CT</a:t>
                      </a:r>
                    </a:p>
                    <a:p>
                      <a:r>
                        <a:rPr lang="en-US" sz="1600" dirty="0" smtClean="0"/>
                        <a:t>1:00 – 1:30 ET – </a:t>
                      </a:r>
                    </a:p>
                    <a:p>
                      <a:r>
                        <a:rPr lang="en-US" sz="1600" dirty="0" smtClean="0"/>
                        <a:t>1:30 – 2:00 ET –  </a:t>
                      </a:r>
                      <a:endParaRPr lang="en-US" sz="1600" i="0" dirty="0" smtClean="0"/>
                    </a:p>
                  </a:txBody>
                  <a:tcPr/>
                </a:tc>
              </a:tr>
            </a:tbl>
          </a:graphicData>
        </a:graphic>
      </p:graphicFrame>
      <p:sp>
        <p:nvSpPr>
          <p:cNvPr id="9" name="Rectangle 8"/>
          <p:cNvSpPr/>
          <p:nvPr/>
        </p:nvSpPr>
        <p:spPr>
          <a:xfrm>
            <a:off x="141858" y="1722148"/>
            <a:ext cx="8847666" cy="989304"/>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Calibri"/>
            </a:endParaRPr>
          </a:p>
        </p:txBody>
      </p:sp>
    </p:spTree>
    <p:extLst>
      <p:ext uri="{BB962C8B-B14F-4D97-AF65-F5344CB8AC3E}">
        <p14:creationId xmlns:p14="http://schemas.microsoft.com/office/powerpoint/2010/main" val="69703581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20" y="-4373"/>
            <a:ext cx="8229600" cy="1020762"/>
          </a:xfrm>
        </p:spPr>
        <p:txBody>
          <a:bodyPr>
            <a:normAutofit/>
          </a:bodyPr>
          <a:lstStyle/>
          <a:p>
            <a:r>
              <a:rPr lang="en-US" sz="3200" dirty="0"/>
              <a:t>FACA Meetings (Federal Advisory Committees)</a:t>
            </a:r>
          </a:p>
        </p:txBody>
      </p:sp>
      <p:sp>
        <p:nvSpPr>
          <p:cNvPr id="4" name="Content Placeholder 3"/>
          <p:cNvSpPr>
            <a:spLocks noGrp="1"/>
          </p:cNvSpPr>
          <p:nvPr>
            <p:ph idx="1"/>
          </p:nvPr>
        </p:nvSpPr>
        <p:spPr>
          <a:xfrm>
            <a:off x="76200" y="1447800"/>
            <a:ext cx="8905918" cy="5171178"/>
          </a:xfrm>
        </p:spPr>
        <p:txBody>
          <a:bodyPr>
            <a:normAutofit/>
          </a:bodyPr>
          <a:lstStyle/>
          <a:p>
            <a:r>
              <a:rPr lang="en-US" dirty="0"/>
              <a:t>Upcoming FACA Meetings</a:t>
            </a:r>
          </a:p>
          <a:p>
            <a:pPr lvl="1"/>
            <a:r>
              <a:rPr lang="en-US" sz="2000" dirty="0" smtClean="0"/>
              <a:t>2017 </a:t>
            </a:r>
            <a:r>
              <a:rPr lang="en-US" sz="2000" dirty="0"/>
              <a:t>Interoperability Standards Advisory Task Force – </a:t>
            </a:r>
            <a:r>
              <a:rPr lang="en-US" sz="2000" dirty="0" smtClean="0"/>
              <a:t>January 23, and 30</a:t>
            </a:r>
          </a:p>
          <a:p>
            <a:pPr lvl="1"/>
            <a:r>
              <a:rPr lang="en-US" sz="2000" dirty="0" smtClean="0"/>
              <a:t>Consumer Task Force – January 23</a:t>
            </a:r>
          </a:p>
          <a:p>
            <a:pPr lvl="1"/>
            <a:r>
              <a:rPr lang="en-US" sz="2000" dirty="0" smtClean="0"/>
              <a:t>Public </a:t>
            </a:r>
            <a:r>
              <a:rPr lang="en-US" sz="2000" dirty="0"/>
              <a:t>Health Task Force – January </a:t>
            </a:r>
            <a:r>
              <a:rPr lang="en-US" sz="2000" dirty="0" smtClean="0"/>
              <a:t>25, February 8 and 13</a:t>
            </a:r>
            <a:endParaRPr lang="en-US" sz="2000" dirty="0"/>
          </a:p>
          <a:p>
            <a:pPr lvl="1"/>
            <a:r>
              <a:rPr lang="en-US" sz="2000" dirty="0" smtClean="0"/>
              <a:t>Collaboration of the Health IT Policy and Standards Committees  – February 7</a:t>
            </a:r>
            <a:endParaRPr lang="en-US" sz="2000" dirty="0"/>
          </a:p>
          <a:p>
            <a:r>
              <a:rPr lang="en-US" dirty="0" smtClean="0"/>
              <a:t>Public attendance is encouraged</a:t>
            </a:r>
          </a:p>
          <a:p>
            <a:r>
              <a:rPr lang="en-US" dirty="0">
                <a:hlinkClick r:id="rId2"/>
              </a:rPr>
              <a:t>https://</a:t>
            </a:r>
            <a:r>
              <a:rPr lang="en-US" dirty="0" smtClean="0">
                <a:hlinkClick r:id="rId2"/>
              </a:rPr>
              <a:t>www.healthit.gov/facas/calendar/2017/1</a:t>
            </a:r>
            <a:endParaRPr lang="en-US" dirty="0" smtClean="0"/>
          </a:p>
          <a:p>
            <a:endParaRPr lang="en-US" dirty="0"/>
          </a:p>
        </p:txBody>
      </p:sp>
    </p:spTree>
    <p:extLst>
      <p:ext uri="{BB962C8B-B14F-4D97-AF65-F5344CB8AC3E}">
        <p14:creationId xmlns:p14="http://schemas.microsoft.com/office/powerpoint/2010/main" val="63944907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4"/>
          <p:cNvSpPr>
            <a:spLocks noGrp="1"/>
          </p:cNvSpPr>
          <p:nvPr>
            <p:ph type="title"/>
          </p:nvPr>
        </p:nvSpPr>
        <p:spPr>
          <a:xfrm>
            <a:off x="153272" y="-12382"/>
            <a:ext cx="8229600" cy="1020762"/>
          </a:xfrm>
        </p:spPr>
        <p:txBody>
          <a:bodyPr>
            <a:normAutofit/>
          </a:bodyPr>
          <a:lstStyle/>
          <a:p>
            <a:pPr eaLnBrk="1" hangingPunct="1"/>
            <a:r>
              <a:rPr lang="en-US" altLang="en-US" sz="3200" dirty="0">
                <a:solidFill>
                  <a:srgbClr val="FFFFFF"/>
                </a:solidFill>
                <a:ea typeface="MS PGothic" pitchFamily="34" charset="-128"/>
              </a:rPr>
              <a:t>eLTSS Initiative: Project Team Leads</a:t>
            </a:r>
          </a:p>
        </p:txBody>
      </p:sp>
      <p:sp>
        <p:nvSpPr>
          <p:cNvPr id="60419" name="Content Placeholder 2"/>
          <p:cNvSpPr>
            <a:spLocks noGrp="1"/>
          </p:cNvSpPr>
          <p:nvPr>
            <p:ph idx="1"/>
          </p:nvPr>
        </p:nvSpPr>
        <p:spPr>
          <a:xfrm>
            <a:off x="537211" y="887850"/>
            <a:ext cx="8163334" cy="5667149"/>
          </a:xfrm>
        </p:spPr>
        <p:txBody>
          <a:bodyPr>
            <a:normAutofit fontScale="92500" lnSpcReduction="20000"/>
          </a:bodyPr>
          <a:lstStyle/>
          <a:p>
            <a:pPr eaLnBrk="1" hangingPunct="1">
              <a:spcBef>
                <a:spcPts val="0"/>
              </a:spcBef>
            </a:pPr>
            <a:r>
              <a:rPr lang="en-US" altLang="en-US" sz="1800" dirty="0">
                <a:ea typeface="MS PGothic" pitchFamily="34" charset="-128"/>
              </a:rPr>
              <a:t>ONC </a:t>
            </a:r>
            <a:r>
              <a:rPr lang="en-US" altLang="en-US" sz="1800" dirty="0" smtClean="0">
                <a:ea typeface="MS PGothic" pitchFamily="34" charset="-128"/>
              </a:rPr>
              <a:t>Leadership</a:t>
            </a:r>
            <a:endParaRPr lang="en-US" altLang="en-US" sz="1800" dirty="0">
              <a:ea typeface="MS PGothic" pitchFamily="34" charset="-128"/>
            </a:endParaRPr>
          </a:p>
          <a:p>
            <a:pPr lvl="1" eaLnBrk="1" hangingPunct="1">
              <a:spcBef>
                <a:spcPts val="0"/>
              </a:spcBef>
            </a:pPr>
            <a:r>
              <a:rPr lang="en-US" altLang="en-US" sz="1400" dirty="0" smtClean="0">
                <a:ea typeface="MS PGothic" pitchFamily="34" charset="-128"/>
              </a:rPr>
              <a:t>Caroline Coy (</a:t>
            </a:r>
            <a:r>
              <a:rPr lang="en-US" altLang="en-US" sz="1400" dirty="0" smtClean="0">
                <a:ea typeface="MS PGothic" pitchFamily="34" charset="-128"/>
                <a:hlinkClick r:id="rId3"/>
              </a:rPr>
              <a:t>caroline.coy@hhs.gov</a:t>
            </a:r>
            <a:r>
              <a:rPr lang="en-US" altLang="en-US" sz="1400" dirty="0" smtClean="0">
                <a:ea typeface="MS PGothic" pitchFamily="34" charset="-128"/>
              </a:rPr>
              <a:t>)</a:t>
            </a:r>
          </a:p>
          <a:p>
            <a:pPr lvl="1" eaLnBrk="1" hangingPunct="1">
              <a:spcBef>
                <a:spcPts val="0"/>
              </a:spcBef>
            </a:pPr>
            <a:r>
              <a:rPr lang="en-US" altLang="en-US" sz="1400" dirty="0" smtClean="0">
                <a:ea typeface="MS PGothic" pitchFamily="34" charset="-128"/>
              </a:rPr>
              <a:t>Elizabeth </a:t>
            </a:r>
            <a:r>
              <a:rPr lang="en-US" altLang="en-US" sz="1400" dirty="0">
                <a:ea typeface="MS PGothic" pitchFamily="34" charset="-128"/>
              </a:rPr>
              <a:t>Palena-Hall (</a:t>
            </a:r>
            <a:r>
              <a:rPr lang="en-US" altLang="en-US" sz="1400" dirty="0">
                <a:ea typeface="MS PGothic" pitchFamily="34" charset="-128"/>
                <a:hlinkClick r:id="rId4"/>
              </a:rPr>
              <a:t>elizabeth.palenahall@hhs.gov</a:t>
            </a:r>
            <a:r>
              <a:rPr lang="en-US" altLang="en-US" sz="1400" dirty="0">
                <a:ea typeface="MS PGothic" pitchFamily="34" charset="-128"/>
              </a:rPr>
              <a:t>) </a:t>
            </a:r>
          </a:p>
          <a:p>
            <a:pPr eaLnBrk="1" hangingPunct="1">
              <a:spcBef>
                <a:spcPts val="0"/>
              </a:spcBef>
            </a:pPr>
            <a:r>
              <a:rPr lang="en-US" altLang="en-US" sz="1800" dirty="0">
                <a:ea typeface="MS PGothic" pitchFamily="34" charset="-128"/>
              </a:rPr>
              <a:t>CMS </a:t>
            </a:r>
            <a:r>
              <a:rPr lang="en-US" altLang="en-US" sz="1800" dirty="0" smtClean="0">
                <a:ea typeface="MS PGothic" pitchFamily="34" charset="-128"/>
              </a:rPr>
              <a:t>Leadership</a:t>
            </a:r>
            <a:endParaRPr lang="en-US" altLang="en-US" sz="1800" dirty="0">
              <a:ea typeface="MS PGothic" pitchFamily="34" charset="-128"/>
            </a:endParaRPr>
          </a:p>
          <a:p>
            <a:pPr lvl="1" eaLnBrk="1" hangingPunct="1">
              <a:spcBef>
                <a:spcPts val="0"/>
              </a:spcBef>
            </a:pPr>
            <a:r>
              <a:rPr lang="en-US" altLang="en-US" sz="1400" dirty="0">
                <a:solidFill>
                  <a:srgbClr val="000000"/>
                </a:solidFill>
                <a:ea typeface="MS PGothic" pitchFamily="34" charset="-128"/>
              </a:rPr>
              <a:t>Kerry Lida (</a:t>
            </a:r>
            <a:r>
              <a:rPr lang="en-US" altLang="en-US" sz="1400" dirty="0">
                <a:solidFill>
                  <a:srgbClr val="000000"/>
                </a:solidFill>
                <a:ea typeface="MS PGothic" pitchFamily="34" charset="-128"/>
                <a:hlinkClick r:id="rId5"/>
              </a:rPr>
              <a:t>Kerry.Lida@cms.hhs.gov</a:t>
            </a:r>
            <a:r>
              <a:rPr lang="en-US" altLang="en-US" sz="1400" dirty="0">
                <a:solidFill>
                  <a:srgbClr val="000000"/>
                </a:solidFill>
                <a:ea typeface="MS PGothic" pitchFamily="34" charset="-128"/>
              </a:rPr>
              <a:t>)</a:t>
            </a:r>
          </a:p>
          <a:p>
            <a:pPr eaLnBrk="1" hangingPunct="1">
              <a:spcBef>
                <a:spcPts val="0"/>
              </a:spcBef>
            </a:pPr>
            <a:r>
              <a:rPr lang="en-US" altLang="en-US" sz="1800" dirty="0" smtClean="0">
                <a:ea typeface="MS PGothic" pitchFamily="34" charset="-128"/>
              </a:rPr>
              <a:t>Community Leadership</a:t>
            </a:r>
            <a:endParaRPr lang="en-US" altLang="en-US" sz="1800" dirty="0">
              <a:ea typeface="MS PGothic" pitchFamily="34" charset="-128"/>
            </a:endParaRPr>
          </a:p>
          <a:p>
            <a:pPr lvl="1" eaLnBrk="1" hangingPunct="1">
              <a:spcBef>
                <a:spcPts val="0"/>
              </a:spcBef>
            </a:pPr>
            <a:r>
              <a:rPr lang="en-US" altLang="en-US" sz="1400" dirty="0" smtClean="0">
                <a:ea typeface="MS PGothic" pitchFamily="34" charset="-128"/>
              </a:rPr>
              <a:t>Mary Sowers (</a:t>
            </a:r>
            <a:r>
              <a:rPr lang="en-US" sz="1400" dirty="0" smtClean="0">
                <a:ea typeface="MS PGothic" pitchFamily="34" charset="-128"/>
                <a:hlinkClick r:id="rId6"/>
              </a:rPr>
              <a:t>msowers@nasddds.org</a:t>
            </a:r>
            <a:r>
              <a:rPr lang="en-US" sz="1400" dirty="0" smtClean="0">
                <a:ea typeface="MS PGothic" pitchFamily="34" charset="-128"/>
              </a:rPr>
              <a:t>)</a:t>
            </a:r>
            <a:endParaRPr lang="en-US" altLang="en-US" sz="1400" dirty="0">
              <a:ea typeface="MS PGothic" pitchFamily="34" charset="-128"/>
            </a:endParaRPr>
          </a:p>
          <a:p>
            <a:pPr lvl="1" eaLnBrk="1" hangingPunct="1">
              <a:spcBef>
                <a:spcPts val="0"/>
              </a:spcBef>
            </a:pPr>
            <a:r>
              <a:rPr lang="en-US" altLang="en-US" sz="1400" dirty="0">
                <a:ea typeface="MS PGothic" pitchFamily="34" charset="-128"/>
              </a:rPr>
              <a:t>Terry O’Malley (</a:t>
            </a:r>
            <a:r>
              <a:rPr lang="en-US" sz="1400" dirty="0">
                <a:ea typeface="MS PGothic" pitchFamily="34" charset="-128"/>
                <a:hlinkClick r:id="rId7"/>
              </a:rPr>
              <a:t>tomalley@mgh.harvard.edu</a:t>
            </a:r>
            <a:r>
              <a:rPr lang="en-US" sz="1400" dirty="0">
                <a:ea typeface="MS PGothic" pitchFamily="34" charset="-128"/>
              </a:rPr>
              <a:t>)</a:t>
            </a:r>
            <a:endParaRPr lang="en-US" altLang="en-US" sz="1400" dirty="0">
              <a:ea typeface="MS PGothic" pitchFamily="34" charset="-128"/>
            </a:endParaRPr>
          </a:p>
          <a:p>
            <a:pPr eaLnBrk="1" hangingPunct="1">
              <a:spcBef>
                <a:spcPts val="0"/>
              </a:spcBef>
            </a:pPr>
            <a:r>
              <a:rPr lang="en-US" altLang="en-US" sz="1800" dirty="0" smtClean="0"/>
              <a:t>Federal Leadership</a:t>
            </a:r>
          </a:p>
          <a:p>
            <a:pPr lvl="1" eaLnBrk="1" hangingPunct="1">
              <a:spcBef>
                <a:spcPts val="0"/>
              </a:spcBef>
            </a:pPr>
            <a:r>
              <a:rPr lang="en-US" altLang="en-US" sz="1400" dirty="0" smtClean="0">
                <a:ea typeface="MS PGothic" pitchFamily="34" charset="-128"/>
              </a:rPr>
              <a:t>Shawn Terrell (</a:t>
            </a:r>
            <a:r>
              <a:rPr lang="en-US" altLang="en-US" sz="1400" dirty="0" smtClean="0">
                <a:ea typeface="MS PGothic" pitchFamily="34" charset="-128"/>
                <a:hlinkClick r:id="rId8"/>
              </a:rPr>
              <a:t>shawnterrell@acl.hhs.gov</a:t>
            </a:r>
            <a:r>
              <a:rPr lang="en-US" altLang="en-US" sz="1400" dirty="0" smtClean="0">
                <a:ea typeface="MS PGothic" pitchFamily="34" charset="-128"/>
              </a:rPr>
              <a:t>)</a:t>
            </a:r>
          </a:p>
          <a:p>
            <a:pPr lvl="1" eaLnBrk="1" hangingPunct="1">
              <a:spcBef>
                <a:spcPts val="0"/>
              </a:spcBef>
            </a:pPr>
            <a:r>
              <a:rPr lang="en-US" altLang="en-US" sz="1400" dirty="0" smtClean="0"/>
              <a:t>Caroline Ryan (</a:t>
            </a:r>
            <a:r>
              <a:rPr lang="en-US" altLang="en-US" sz="1400" dirty="0" smtClean="0">
                <a:hlinkClick r:id="rId9"/>
              </a:rPr>
              <a:t>caroline.ryan@acl.hhs.gov</a:t>
            </a:r>
            <a:r>
              <a:rPr lang="en-US" altLang="en-US" sz="1400" dirty="0" smtClean="0"/>
              <a:t>)</a:t>
            </a:r>
          </a:p>
          <a:p>
            <a:pPr lvl="1" eaLnBrk="1" hangingPunct="1">
              <a:spcBef>
                <a:spcPts val="0"/>
              </a:spcBef>
            </a:pPr>
            <a:r>
              <a:rPr lang="en-US" altLang="en-US" sz="1400" dirty="0" smtClean="0"/>
              <a:t>Marisa Scala-Foley (</a:t>
            </a:r>
            <a:r>
              <a:rPr lang="en-US" altLang="en-US" sz="1400" dirty="0" smtClean="0">
                <a:hlinkClick r:id="rId10"/>
              </a:rPr>
              <a:t>marisa.scala-foley@acl.hhs.gov</a:t>
            </a:r>
            <a:r>
              <a:rPr lang="en-US" altLang="en-US" sz="1400" dirty="0" smtClean="0"/>
              <a:t>)</a:t>
            </a:r>
            <a:endParaRPr lang="en-US" altLang="en-US" sz="1400" dirty="0" smtClean="0">
              <a:ea typeface="MS PGothic" pitchFamily="34" charset="-128"/>
            </a:endParaRPr>
          </a:p>
          <a:p>
            <a:pPr eaLnBrk="1" hangingPunct="1">
              <a:spcBef>
                <a:spcPts val="0"/>
              </a:spcBef>
            </a:pPr>
            <a:r>
              <a:rPr lang="en-US" altLang="en-US" sz="1800" dirty="0" smtClean="0">
                <a:ea typeface="MS PGothic" pitchFamily="34" charset="-128"/>
              </a:rPr>
              <a:t>Initiative </a:t>
            </a:r>
            <a:r>
              <a:rPr lang="en-US" altLang="en-US" sz="1800" dirty="0">
                <a:ea typeface="MS PGothic" pitchFamily="34" charset="-128"/>
              </a:rPr>
              <a:t>Coordinator</a:t>
            </a:r>
          </a:p>
          <a:p>
            <a:pPr lvl="1" eaLnBrk="1" hangingPunct="1">
              <a:spcBef>
                <a:spcPts val="0"/>
              </a:spcBef>
            </a:pPr>
            <a:r>
              <a:rPr lang="en-US" altLang="en-US" sz="1400" dirty="0">
                <a:ea typeface="MS PGothic" pitchFamily="34" charset="-128"/>
              </a:rPr>
              <a:t>Evelyn Gallego-Haag (</a:t>
            </a:r>
            <a:r>
              <a:rPr lang="en-US" altLang="en-US" sz="1400" dirty="0">
                <a:ea typeface="MS PGothic" pitchFamily="34" charset="-128"/>
                <a:hlinkClick r:id="rId11"/>
              </a:rPr>
              <a:t>evelyn.gallego</a:t>
            </a:r>
            <a:r>
              <a:rPr lang="en-US" altLang="en-US" sz="1400" dirty="0" smtClean="0">
                <a:ea typeface="MS PGothic" pitchFamily="34" charset="-128"/>
                <a:hlinkClick r:id="rId11"/>
              </a:rPr>
              <a:t>@emiadvisors.net</a:t>
            </a:r>
            <a:r>
              <a:rPr lang="en-US" altLang="en-US" sz="1400" dirty="0" smtClean="0">
                <a:ea typeface="MS PGothic" pitchFamily="34" charset="-128"/>
              </a:rPr>
              <a:t>) </a:t>
            </a:r>
            <a:endParaRPr lang="en-US" altLang="en-US" sz="1400" dirty="0">
              <a:ea typeface="MS PGothic" pitchFamily="34" charset="-128"/>
            </a:endParaRPr>
          </a:p>
          <a:p>
            <a:pPr eaLnBrk="1" hangingPunct="1">
              <a:spcBef>
                <a:spcPts val="0"/>
              </a:spcBef>
            </a:pPr>
            <a:r>
              <a:rPr lang="en-US" altLang="en-US" sz="1800" dirty="0">
                <a:ea typeface="MS PGothic" pitchFamily="34" charset="-128"/>
              </a:rPr>
              <a:t>Project Management </a:t>
            </a:r>
            <a:endParaRPr lang="en-US" altLang="en-US" sz="1800" dirty="0" smtClean="0">
              <a:ea typeface="MS PGothic" pitchFamily="34" charset="-128"/>
            </a:endParaRPr>
          </a:p>
          <a:p>
            <a:pPr lvl="1" eaLnBrk="1" hangingPunct="1">
              <a:spcBef>
                <a:spcPts val="0"/>
              </a:spcBef>
            </a:pPr>
            <a:r>
              <a:rPr lang="en-US" altLang="en-US" sz="1400" dirty="0" smtClean="0">
                <a:ea typeface="MS PGothic" pitchFamily="34" charset="-128"/>
              </a:rPr>
              <a:t>Lynette Elliott (</a:t>
            </a:r>
            <a:r>
              <a:rPr lang="en-US" altLang="en-US" sz="1400" dirty="0" smtClean="0">
                <a:ea typeface="MS PGothic" pitchFamily="34" charset="-128"/>
                <a:hlinkClick r:id="rId12"/>
              </a:rPr>
              <a:t>lynette.elliott@esacinc.com</a:t>
            </a:r>
            <a:r>
              <a:rPr lang="en-US" altLang="en-US" sz="1400" dirty="0" smtClean="0">
                <a:ea typeface="MS PGothic" pitchFamily="34" charset="-128"/>
              </a:rPr>
              <a:t>)</a:t>
            </a:r>
          </a:p>
          <a:p>
            <a:pPr eaLnBrk="1" hangingPunct="1">
              <a:spcBef>
                <a:spcPts val="0"/>
              </a:spcBef>
            </a:pPr>
            <a:r>
              <a:rPr lang="en-US" altLang="en-US" sz="1800" dirty="0" smtClean="0">
                <a:ea typeface="MS PGothic" pitchFamily="34" charset="-128"/>
              </a:rPr>
              <a:t>Use </a:t>
            </a:r>
            <a:r>
              <a:rPr lang="en-US" altLang="en-US" sz="1800" dirty="0">
                <a:ea typeface="MS PGothic" pitchFamily="34" charset="-128"/>
              </a:rPr>
              <a:t>Case &amp; Functional Requirements Development</a:t>
            </a:r>
          </a:p>
          <a:p>
            <a:pPr lvl="1" eaLnBrk="1" hangingPunct="1">
              <a:spcBef>
                <a:spcPts val="0"/>
              </a:spcBef>
            </a:pPr>
            <a:r>
              <a:rPr lang="en-US" altLang="en-US" sz="1400" dirty="0">
                <a:ea typeface="MS PGothic" pitchFamily="34" charset="-128"/>
              </a:rPr>
              <a:t>Becky Angeles (</a:t>
            </a:r>
            <a:r>
              <a:rPr lang="en-US" altLang="en-US" sz="1400" dirty="0">
                <a:ea typeface="MS PGothic" pitchFamily="34" charset="-128"/>
                <a:hlinkClick r:id="rId13"/>
              </a:rPr>
              <a:t>becky.angeles@esacinc.com</a:t>
            </a:r>
            <a:r>
              <a:rPr lang="en-US" altLang="en-US" sz="1400" dirty="0">
                <a:ea typeface="MS PGothic" pitchFamily="34" charset="-128"/>
              </a:rPr>
              <a:t>) </a:t>
            </a:r>
          </a:p>
          <a:p>
            <a:pPr eaLnBrk="1" hangingPunct="1">
              <a:spcBef>
                <a:spcPts val="0"/>
              </a:spcBef>
            </a:pPr>
            <a:r>
              <a:rPr lang="en-US" altLang="en-US" sz="1800" dirty="0" smtClean="0">
                <a:ea typeface="MS PGothic" pitchFamily="34" charset="-128"/>
              </a:rPr>
              <a:t>Pilots Management</a:t>
            </a:r>
          </a:p>
          <a:p>
            <a:pPr lvl="1" eaLnBrk="1" hangingPunct="1">
              <a:spcBef>
                <a:spcPts val="0"/>
              </a:spcBef>
            </a:pPr>
            <a:r>
              <a:rPr lang="en-US" altLang="en-US" sz="1400" dirty="0" smtClean="0">
                <a:ea typeface="MS PGothic" pitchFamily="34" charset="-128"/>
              </a:rPr>
              <a:t>Jamie Parker (</a:t>
            </a:r>
            <a:r>
              <a:rPr lang="en-US" altLang="en-US" sz="1400" dirty="0" smtClean="0">
                <a:ea typeface="MS PGothic" pitchFamily="34" charset="-128"/>
                <a:hlinkClick r:id="rId14"/>
              </a:rPr>
              <a:t>jamie.parker@esacinc.com</a:t>
            </a:r>
            <a:r>
              <a:rPr lang="en-US" altLang="en-US" sz="1400" dirty="0" smtClean="0">
                <a:ea typeface="MS PGothic" pitchFamily="34" charset="-128"/>
              </a:rPr>
              <a:t>)</a:t>
            </a:r>
          </a:p>
          <a:p>
            <a:pPr eaLnBrk="1" hangingPunct="1">
              <a:spcBef>
                <a:spcPts val="0"/>
              </a:spcBef>
            </a:pPr>
            <a:r>
              <a:rPr lang="en-US" altLang="en-US" sz="1800" dirty="0" smtClean="0">
                <a:ea typeface="MS PGothic" pitchFamily="34" charset="-128"/>
              </a:rPr>
              <a:t>Standards and Technologies Identification</a:t>
            </a:r>
            <a:endParaRPr lang="en-US" altLang="en-US" sz="1400" dirty="0">
              <a:ea typeface="MS PGothic" pitchFamily="34" charset="-128"/>
            </a:endParaRPr>
          </a:p>
          <a:p>
            <a:pPr lvl="1" eaLnBrk="1" hangingPunct="1">
              <a:spcBef>
                <a:spcPts val="0"/>
              </a:spcBef>
            </a:pPr>
            <a:r>
              <a:rPr lang="en-US" altLang="en-US" sz="1400" dirty="0">
                <a:ea typeface="MS PGothic" pitchFamily="34" charset="-128"/>
              </a:rPr>
              <a:t>Angelique Cortez </a:t>
            </a:r>
            <a:r>
              <a:rPr lang="en-US" altLang="en-US" sz="1400" dirty="0" smtClean="0">
                <a:ea typeface="MS PGothic" pitchFamily="34" charset="-128"/>
              </a:rPr>
              <a:t>(</a:t>
            </a:r>
            <a:r>
              <a:rPr lang="fr-FR" sz="1400" dirty="0">
                <a:hlinkClick r:id="rId15"/>
              </a:rPr>
              <a:t>Angelique.j.cortez@accenturefederal.com</a:t>
            </a:r>
            <a:r>
              <a:rPr lang="en-US" altLang="en-US" sz="1400" dirty="0" smtClean="0">
                <a:ea typeface="MS PGothic" pitchFamily="34" charset="-128"/>
              </a:rPr>
              <a:t>) </a:t>
            </a:r>
            <a:endParaRPr lang="en-US" altLang="en-US" sz="1400" dirty="0">
              <a:ea typeface="MS PGothic" pitchFamily="34" charset="-128"/>
            </a:endParaRPr>
          </a:p>
        </p:txBody>
      </p:sp>
    </p:spTree>
    <p:extLst>
      <p:ext uri="{BB962C8B-B14F-4D97-AF65-F5344CB8AC3E}">
        <p14:creationId xmlns:p14="http://schemas.microsoft.com/office/powerpoint/2010/main" val="4611863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Agenda</a:t>
            </a:r>
            <a:endParaRPr lang="en-US" sz="3200" b="1" dirty="0"/>
          </a:p>
        </p:txBody>
      </p:sp>
      <p:graphicFrame>
        <p:nvGraphicFramePr>
          <p:cNvPr id="9" name="Table 8"/>
          <p:cNvGraphicFramePr>
            <a:graphicFrameLocks noGrp="1"/>
          </p:cNvGraphicFramePr>
          <p:nvPr>
            <p:extLst>
              <p:ext uri="{D42A27DB-BD31-4B8C-83A1-F6EECF244321}">
                <p14:modId xmlns:p14="http://schemas.microsoft.com/office/powerpoint/2010/main" val="4067742513"/>
              </p:ext>
            </p:extLst>
          </p:nvPr>
        </p:nvGraphicFramePr>
        <p:xfrm>
          <a:off x="153968" y="1052057"/>
          <a:ext cx="8562110" cy="1890207"/>
        </p:xfrm>
        <a:graphic>
          <a:graphicData uri="http://schemas.openxmlformats.org/drawingml/2006/table">
            <a:tbl>
              <a:tblPr firstRow="1" bandRow="1">
                <a:tableStyleId>{5C22544A-7EE6-4342-B048-85BDC9FD1C3A}</a:tableStyleId>
              </a:tblPr>
              <a:tblGrid>
                <a:gridCol w="4570432"/>
                <a:gridCol w="2498203"/>
                <a:gridCol w="1493475"/>
              </a:tblGrid>
              <a:tr h="326158">
                <a:tc>
                  <a:txBody>
                    <a:bodyPr/>
                    <a:lstStyle/>
                    <a:p>
                      <a:r>
                        <a:rPr lang="en-US" sz="2000" dirty="0" smtClean="0"/>
                        <a:t>Topic </a:t>
                      </a:r>
                      <a:endParaRPr lang="en-US" sz="2000" dirty="0"/>
                    </a:p>
                  </a:txBody>
                  <a:tcPr/>
                </a:tc>
                <a:tc>
                  <a:txBody>
                    <a:bodyPr/>
                    <a:lstStyle/>
                    <a:p>
                      <a:r>
                        <a:rPr lang="en-US" dirty="0" smtClean="0"/>
                        <a:t>Presenter</a:t>
                      </a:r>
                      <a:endParaRPr lang="en-US" dirty="0"/>
                    </a:p>
                  </a:txBody>
                  <a:tcPr/>
                </a:tc>
                <a:tc>
                  <a:txBody>
                    <a:bodyPr/>
                    <a:lstStyle/>
                    <a:p>
                      <a:r>
                        <a:rPr lang="en-US" dirty="0" smtClean="0"/>
                        <a:t>Timeframe</a:t>
                      </a:r>
                      <a:endParaRPr lang="en-US" dirty="0"/>
                    </a:p>
                  </a:txBody>
                  <a:tcPr/>
                </a:tc>
              </a:tr>
              <a:tr h="396687">
                <a:tc>
                  <a:txBody>
                    <a:bodyPr/>
                    <a:lstStyle/>
                    <a:p>
                      <a:r>
                        <a:rPr lang="en-US" sz="2000" dirty="0" smtClean="0"/>
                        <a:t>Welcome and Announcements</a:t>
                      </a:r>
                    </a:p>
                  </a:txBody>
                  <a:tcPr/>
                </a:tc>
                <a:tc>
                  <a:txBody>
                    <a:bodyPr/>
                    <a:lstStyle/>
                    <a:p>
                      <a:r>
                        <a:rPr lang="en-US" sz="2000" smtClean="0"/>
                        <a:t>Lynette Elliott</a:t>
                      </a:r>
                      <a:endParaRPr lang="en-US" sz="2000" dirty="0"/>
                    </a:p>
                  </a:txBody>
                  <a:tcPr/>
                </a:tc>
                <a:tc>
                  <a:txBody>
                    <a:bodyPr/>
                    <a:lstStyle/>
                    <a:p>
                      <a:r>
                        <a:rPr lang="en-US" sz="2000" dirty="0" smtClean="0"/>
                        <a:t>10 mins</a:t>
                      </a:r>
                      <a:endParaRPr lang="en-US" sz="2000" dirty="0"/>
                    </a:p>
                  </a:txBody>
                  <a:tcPr/>
                </a:tc>
              </a:tr>
              <a:tr h="326158">
                <a:tc>
                  <a:txBody>
                    <a:bodyPr/>
                    <a:lstStyle/>
                    <a:p>
                      <a:r>
                        <a:rPr lang="en-US" sz="2000" dirty="0" smtClean="0"/>
                        <a:t>RTM Strategies</a:t>
                      </a:r>
                      <a:r>
                        <a:rPr lang="en-US" sz="2000" baseline="0" dirty="0" smtClean="0"/>
                        <a:t> and Timelines</a:t>
                      </a:r>
                      <a:endParaRPr lang="en-US" sz="20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Jamie Parker</a:t>
                      </a:r>
                    </a:p>
                  </a:txBody>
                  <a:tcPr/>
                </a:tc>
                <a:tc>
                  <a:txBody>
                    <a:bodyPr/>
                    <a:lstStyle/>
                    <a:p>
                      <a:r>
                        <a:rPr lang="en-US" sz="2000" dirty="0" smtClean="0"/>
                        <a:t>20 </a:t>
                      </a:r>
                      <a:r>
                        <a:rPr lang="en-US" sz="2000" dirty="0" err="1" smtClean="0"/>
                        <a:t>mins</a:t>
                      </a:r>
                      <a:endParaRPr lang="en-US" sz="2000" dirty="0" smtClean="0"/>
                    </a:p>
                  </a:txBody>
                  <a:tcPr/>
                </a:tc>
              </a:tr>
              <a:tr h="326158">
                <a:tc>
                  <a:txBody>
                    <a:bodyPr/>
                    <a:lstStyle/>
                    <a:p>
                      <a:r>
                        <a:rPr lang="en-US" sz="2000" dirty="0" smtClean="0"/>
                        <a:t>Round 2 Pilot Status Updates (TEFT teams)</a:t>
                      </a:r>
                      <a:endParaRPr lang="en-US" sz="20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smtClean="0"/>
                        <a:t>Jamie Parker</a:t>
                      </a:r>
                    </a:p>
                  </a:txBody>
                  <a:tcPr/>
                </a:tc>
                <a:tc>
                  <a:txBody>
                    <a:bodyPr/>
                    <a:lstStyle/>
                    <a:p>
                      <a:r>
                        <a:rPr lang="en-US" sz="2000" dirty="0" smtClean="0"/>
                        <a:t>30 </a:t>
                      </a:r>
                      <a:r>
                        <a:rPr lang="en-US" sz="2000" dirty="0" err="1" smtClean="0"/>
                        <a:t>mins</a:t>
                      </a:r>
                      <a:endParaRPr lang="en-US" sz="2000" dirty="0"/>
                    </a:p>
                  </a:txBody>
                  <a:tcPr/>
                </a:tc>
              </a:tr>
            </a:tbl>
          </a:graphicData>
        </a:graphic>
      </p:graphicFrame>
    </p:spTree>
    <p:extLst>
      <p:ext uri="{BB962C8B-B14F-4D97-AF65-F5344CB8AC3E}">
        <p14:creationId xmlns:p14="http://schemas.microsoft.com/office/powerpoint/2010/main" val="33866381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Announcements</a:t>
            </a:r>
            <a:endParaRPr lang="en-US" sz="3200" b="1" dirty="0"/>
          </a:p>
        </p:txBody>
      </p:sp>
      <p:sp>
        <p:nvSpPr>
          <p:cNvPr id="3" name="Content Placeholder 2"/>
          <p:cNvSpPr>
            <a:spLocks noGrp="1"/>
          </p:cNvSpPr>
          <p:nvPr>
            <p:ph idx="1"/>
          </p:nvPr>
        </p:nvSpPr>
        <p:spPr>
          <a:xfrm>
            <a:off x="202019" y="965193"/>
            <a:ext cx="8715691" cy="5591691"/>
          </a:xfrm>
        </p:spPr>
        <p:txBody>
          <a:bodyPr>
            <a:normAutofit/>
          </a:bodyPr>
          <a:lstStyle/>
          <a:p>
            <a:r>
              <a:rPr lang="en-US" sz="2400" b="1" dirty="0" smtClean="0"/>
              <a:t>AHRQ Funding Opportunity Announcement:  “Patient Reported Outcomes Using Health IT” now available</a:t>
            </a:r>
          </a:p>
          <a:p>
            <a:pPr lvl="1"/>
            <a:r>
              <a:rPr lang="en-US" b="1" dirty="0" smtClean="0"/>
              <a:t>What:</a:t>
            </a:r>
            <a:r>
              <a:rPr lang="en-US" dirty="0" smtClean="0"/>
              <a:t>  AHRQ has issued a Funding Opportunity Announcement (FOA) for grant applications to conduct research that demonstrates how health information technology (IT) can improve patient-centered health outcomes and quality of care in primary care and other ambulatory settings.  Applications should focus on the scale and spread of health IT-enabled practice models that use patient-reported outcome measures.</a:t>
            </a:r>
          </a:p>
          <a:p>
            <a:pPr lvl="1"/>
            <a:r>
              <a:rPr lang="en-US" b="1" dirty="0" smtClean="0"/>
              <a:t>When:</a:t>
            </a:r>
            <a:r>
              <a:rPr lang="en-US" dirty="0" smtClean="0"/>
              <a:t>  Applications will be accepted on a rolling basis with the first due date of January 25, 2017 </a:t>
            </a:r>
          </a:p>
          <a:p>
            <a:pPr lvl="2">
              <a:spcBef>
                <a:spcPts val="0"/>
              </a:spcBef>
              <a:buNone/>
            </a:pPr>
            <a:r>
              <a:rPr lang="en-US" dirty="0" smtClean="0"/>
              <a:t>	(subject to NIH Standard Due Dates:  </a:t>
            </a:r>
            <a:r>
              <a:rPr lang="en-US" dirty="0" smtClean="0">
                <a:hlinkClick r:id="rId2"/>
              </a:rPr>
              <a:t>https://grants.nih.gov/grants/guide/pa-files/PA-17-077.html</a:t>
            </a:r>
            <a:r>
              <a:rPr lang="en-US" dirty="0" smtClean="0"/>
              <a:t> )</a:t>
            </a:r>
            <a:endParaRPr lang="en-US" b="1" dirty="0" smtClean="0"/>
          </a:p>
          <a:p>
            <a:pPr lvl="1"/>
            <a:r>
              <a:rPr lang="en-US" b="1" dirty="0" smtClean="0"/>
              <a:t>For full announcement, requirements and application instructions: </a:t>
            </a:r>
            <a:r>
              <a:rPr lang="en-US" dirty="0" smtClean="0">
                <a:hlinkClick r:id="rId2"/>
              </a:rPr>
              <a:t>https://grants.nih.gov/grants/guide/pa-files/PA-17-077.html</a:t>
            </a:r>
            <a:r>
              <a:rPr lang="en-US" dirty="0" smtClean="0"/>
              <a:t> </a:t>
            </a:r>
          </a:p>
          <a:p>
            <a:pPr lvl="1"/>
            <a:endParaRPr lang="en-US" dirty="0" smtClean="0"/>
          </a:p>
        </p:txBody>
      </p:sp>
    </p:spTree>
    <p:extLst>
      <p:ext uri="{BB962C8B-B14F-4D97-AF65-F5344CB8AC3E}">
        <p14:creationId xmlns:p14="http://schemas.microsoft.com/office/powerpoint/2010/main" val="253643818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Announcements, cont’d...</a:t>
            </a:r>
            <a:endParaRPr lang="en-US" sz="3200" b="1" dirty="0"/>
          </a:p>
        </p:txBody>
      </p:sp>
      <p:sp>
        <p:nvSpPr>
          <p:cNvPr id="3" name="Content Placeholder 2"/>
          <p:cNvSpPr>
            <a:spLocks noGrp="1"/>
          </p:cNvSpPr>
          <p:nvPr>
            <p:ph idx="1"/>
          </p:nvPr>
        </p:nvSpPr>
        <p:spPr>
          <a:xfrm>
            <a:off x="202019" y="965193"/>
            <a:ext cx="8715691" cy="5591691"/>
          </a:xfrm>
        </p:spPr>
        <p:txBody>
          <a:bodyPr>
            <a:normAutofit/>
          </a:bodyPr>
          <a:lstStyle/>
          <a:p>
            <a:r>
              <a:rPr lang="en-US" sz="2400" b="1" dirty="0" smtClean="0"/>
              <a:t>ONC’s 2016 Report to Congress on Health IT Progress:  Examining the HITECH Era and the Future of Health IT</a:t>
            </a:r>
          </a:p>
          <a:p>
            <a:pPr lvl="1"/>
            <a:r>
              <a:rPr lang="en-US" b="1" dirty="0" smtClean="0"/>
              <a:t>What:</a:t>
            </a:r>
            <a:r>
              <a:rPr lang="en-US" dirty="0" smtClean="0"/>
              <a:t>  The President's FY 2017 Budget included four legislative proposals for ONC, which aim to further the advancement of nationwide interoperability, reliability, and transparency of health IT. ONC requested additional authorities to combat information blocking, enhance transparency, establish rules of the road for the electronic exchange of health information, and establish a Health IT Safety Collaborative. This annual report was submitted to Congress describing actions taken, barriers to adoption and recommendations for achieving full implementation of a nationwide system.</a:t>
            </a:r>
          </a:p>
          <a:p>
            <a:pPr lvl="1"/>
            <a:r>
              <a:rPr lang="en-US" b="1" dirty="0" smtClean="0"/>
              <a:t>When:</a:t>
            </a:r>
            <a:r>
              <a:rPr lang="en-US" dirty="0" smtClean="0"/>
              <a:t>  Submitted and published November 2016</a:t>
            </a:r>
            <a:endParaRPr lang="en-US" b="1" dirty="0" smtClean="0"/>
          </a:p>
          <a:p>
            <a:pPr lvl="1"/>
            <a:r>
              <a:rPr lang="en-US" b="1" dirty="0" smtClean="0"/>
              <a:t>To review the report: </a:t>
            </a:r>
            <a:r>
              <a:rPr lang="en-US" dirty="0" smtClean="0">
                <a:hlinkClick r:id="rId2"/>
              </a:rPr>
              <a:t>http://dashboard.healthit.gov/report-to-congress/2016-report-congress-examining-hitech-era-future-health-information-technology.php</a:t>
            </a:r>
            <a:endParaRPr lang="en-US" dirty="0" smtClean="0"/>
          </a:p>
          <a:p>
            <a:pPr lvl="1"/>
            <a:endParaRPr lang="en-US" dirty="0" smtClean="0"/>
          </a:p>
        </p:txBody>
      </p:sp>
    </p:spTree>
    <p:extLst>
      <p:ext uri="{BB962C8B-B14F-4D97-AF65-F5344CB8AC3E}">
        <p14:creationId xmlns:p14="http://schemas.microsoft.com/office/powerpoint/2010/main" val="25364381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048" y="73974"/>
            <a:ext cx="8382000" cy="780632"/>
          </a:xfrm>
        </p:spPr>
        <p:txBody>
          <a:bodyPr>
            <a:normAutofit/>
          </a:bodyPr>
          <a:lstStyle/>
          <a:p>
            <a:r>
              <a:rPr lang="en-US" sz="3200" b="1" dirty="0" smtClean="0"/>
              <a:t>Announcements, cont’d...</a:t>
            </a:r>
            <a:endParaRPr lang="en-US" sz="3200" b="1" dirty="0"/>
          </a:p>
        </p:txBody>
      </p:sp>
      <p:sp>
        <p:nvSpPr>
          <p:cNvPr id="5" name="Content Placeholder 2"/>
          <p:cNvSpPr>
            <a:spLocks noGrp="1"/>
          </p:cNvSpPr>
          <p:nvPr>
            <p:ph idx="1"/>
          </p:nvPr>
        </p:nvSpPr>
        <p:spPr>
          <a:xfrm>
            <a:off x="380984" y="961607"/>
            <a:ext cx="8382000" cy="5744092"/>
          </a:xfrm>
        </p:spPr>
        <p:txBody>
          <a:bodyPr>
            <a:normAutofit/>
          </a:bodyPr>
          <a:lstStyle/>
          <a:p>
            <a:r>
              <a:rPr lang="en-US" sz="2200" dirty="0" smtClean="0">
                <a:solidFill>
                  <a:srgbClr val="07538F"/>
                </a:solidFill>
              </a:rPr>
              <a:t>ONC initiatives have a new online home!</a:t>
            </a:r>
          </a:p>
          <a:p>
            <a:pPr marL="342900" lvl="1" indent="-342900">
              <a:buClr>
                <a:schemeClr val="accent5"/>
              </a:buClr>
              <a:buFont typeface="Arial"/>
              <a:buChar char="•"/>
            </a:pPr>
            <a:r>
              <a:rPr lang="en-US" sz="2200" dirty="0" smtClean="0">
                <a:solidFill>
                  <a:srgbClr val="07538F"/>
                </a:solidFill>
              </a:rPr>
              <a:t>S&amp;I Framework Wiki has moved to a new Confluence platform within the ONC Tech Lab’s Standards Coordination area. </a:t>
            </a:r>
            <a:endParaRPr lang="en-US" sz="2200" dirty="0">
              <a:solidFill>
                <a:srgbClr val="07538F"/>
              </a:solidFill>
            </a:endParaRPr>
          </a:p>
          <a:p>
            <a:pPr marL="342900" lvl="1" indent="-342900">
              <a:buClr>
                <a:schemeClr val="accent5"/>
              </a:buClr>
              <a:buFont typeface="Arial"/>
              <a:buChar char="•"/>
            </a:pPr>
            <a:r>
              <a:rPr lang="en-US" sz="2200" dirty="0" smtClean="0">
                <a:solidFill>
                  <a:srgbClr val="07538F"/>
                </a:solidFill>
              </a:rPr>
              <a:t>ONC Tech Lab provides a central </a:t>
            </a:r>
            <a:r>
              <a:rPr lang="en-US" sz="2200" dirty="0">
                <a:solidFill>
                  <a:srgbClr val="07538F"/>
                </a:solidFill>
              </a:rPr>
              <a:t>location for ONC </a:t>
            </a:r>
            <a:r>
              <a:rPr lang="en-US" sz="2200" dirty="0" smtClean="0">
                <a:solidFill>
                  <a:srgbClr val="07538F"/>
                </a:solidFill>
              </a:rPr>
              <a:t>resources.</a:t>
            </a:r>
          </a:p>
          <a:p>
            <a:r>
              <a:rPr lang="en-US" sz="2200" dirty="0" smtClean="0">
                <a:solidFill>
                  <a:srgbClr val="07538F"/>
                </a:solidFill>
              </a:rPr>
              <a:t>Confluence offers better features allowing community members to easily access content. </a:t>
            </a:r>
          </a:p>
          <a:p>
            <a:r>
              <a:rPr lang="en-US" b="1" dirty="0" smtClean="0">
                <a:solidFill>
                  <a:srgbClr val="FF0000"/>
                </a:solidFill>
              </a:rPr>
              <a:t>The new eLTSS wiki space is here:  </a:t>
            </a:r>
          </a:p>
          <a:p>
            <a:pPr lvl="1"/>
            <a:r>
              <a:rPr lang="en-US" b="1" dirty="0" smtClean="0">
                <a:solidFill>
                  <a:srgbClr val="07538F"/>
                </a:solidFill>
                <a:hlinkClick r:id="rId3"/>
              </a:rPr>
              <a:t>https://oncprojectracking.healthit.gov/wiki/display/TechLabSC/eLTSS+Home</a:t>
            </a:r>
            <a:r>
              <a:rPr lang="en-US" b="1" dirty="0" smtClean="0">
                <a:solidFill>
                  <a:srgbClr val="07538F"/>
                </a:solidFill>
              </a:rPr>
              <a:t> </a:t>
            </a:r>
          </a:p>
          <a:p>
            <a:r>
              <a:rPr lang="en-US" dirty="0" smtClean="0">
                <a:solidFill>
                  <a:srgbClr val="07538F"/>
                </a:solidFill>
              </a:rPr>
              <a:t>For ease of access, make sure you bookmark the new wiki in your browser and delete any S&amp;I Framework bookmarks.</a:t>
            </a:r>
          </a:p>
          <a:p>
            <a:r>
              <a:rPr lang="en-US" dirty="0" smtClean="0">
                <a:solidFill>
                  <a:srgbClr val="07538F"/>
                </a:solidFill>
              </a:rPr>
              <a:t>Please contact </a:t>
            </a:r>
            <a:r>
              <a:rPr lang="en-US" dirty="0" smtClean="0">
                <a:solidFill>
                  <a:srgbClr val="07538F"/>
                </a:solidFill>
                <a:hlinkClick r:id="rId4"/>
              </a:rPr>
              <a:t>confluencesupport@esacinc.com</a:t>
            </a:r>
            <a:r>
              <a:rPr lang="en-US" dirty="0" smtClean="0">
                <a:solidFill>
                  <a:srgbClr val="07538F"/>
                </a:solidFill>
              </a:rPr>
              <a:t> for questions or comments.</a:t>
            </a:r>
            <a:endParaRPr lang="en-US" dirty="0">
              <a:solidFill>
                <a:srgbClr val="07538F"/>
              </a:solidFill>
            </a:endParaRPr>
          </a:p>
          <a:p>
            <a:pPr lvl="1"/>
            <a:endParaRPr lang="en-US" dirty="0">
              <a:solidFill>
                <a:srgbClr val="07538F"/>
              </a:solidFill>
            </a:endParaRPr>
          </a:p>
        </p:txBody>
      </p:sp>
    </p:spTree>
    <p:extLst>
      <p:ext uri="{BB962C8B-B14F-4D97-AF65-F5344CB8AC3E}">
        <p14:creationId xmlns:p14="http://schemas.microsoft.com/office/powerpoint/2010/main" val="363669828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txBox="1">
            <a:spLocks/>
          </p:cNvSpPr>
          <p:nvPr/>
        </p:nvSpPr>
        <p:spPr bwMode="auto">
          <a:xfrm>
            <a:off x="152836" y="-7620"/>
            <a:ext cx="8747125" cy="107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3200" b="1" dirty="0">
                <a:solidFill>
                  <a:schemeClr val="bg1"/>
                </a:solidFill>
              </a:rPr>
              <a:t>eLTSS Initiative </a:t>
            </a:r>
            <a:r>
              <a:rPr lang="en-US" altLang="en-US" sz="3200" b="1" dirty="0" smtClean="0">
                <a:solidFill>
                  <a:schemeClr val="bg1"/>
                </a:solidFill>
              </a:rPr>
              <a:t>Roadmap</a:t>
            </a:r>
            <a:endParaRPr lang="en-US" altLang="en-US" sz="3200" b="1" i="1" dirty="0">
              <a:solidFill>
                <a:schemeClr val="bg1"/>
              </a:solidFill>
            </a:endParaRPr>
          </a:p>
        </p:txBody>
      </p:sp>
      <p:grpSp>
        <p:nvGrpSpPr>
          <p:cNvPr id="5" name="Group 4"/>
          <p:cNvGrpSpPr/>
          <p:nvPr/>
        </p:nvGrpSpPr>
        <p:grpSpPr>
          <a:xfrm>
            <a:off x="40465" y="979696"/>
            <a:ext cx="9482137" cy="5489575"/>
            <a:chOff x="90488" y="1219200"/>
            <a:chExt cx="9482137" cy="5489575"/>
          </a:xfrm>
        </p:grpSpPr>
        <p:sp>
          <p:nvSpPr>
            <p:cNvPr id="52" name="Rounded Rectangle 51"/>
            <p:cNvSpPr/>
            <p:nvPr/>
          </p:nvSpPr>
          <p:spPr bwMode="auto">
            <a:xfrm>
              <a:off x="113821" y="6042835"/>
              <a:ext cx="8937625" cy="304800"/>
            </a:xfrm>
            <a:prstGeom prst="roundRect">
              <a:avLst/>
            </a:prstGeom>
            <a:solidFill>
              <a:srgbClr val="92D050"/>
            </a:solidFill>
            <a:ln w="9525" cap="flat" cmpd="sng" algn="ctr">
              <a:noFill/>
              <a:prstDash val="solid"/>
              <a:round/>
              <a:headEnd type="none" w="med" len="med"/>
              <a:tailEnd type="none" w="med" len="med"/>
            </a:ln>
            <a:effectLst/>
          </p:spPr>
          <p:txBody>
            <a:bodyPr anchor="ctr"/>
            <a:lstStyle/>
            <a:p>
              <a:pPr algn="ctr" defTabSz="457200">
                <a:defRPr/>
              </a:pPr>
              <a:r>
                <a:rPr lang="en-US" sz="1400" b="1" dirty="0">
                  <a:solidFill>
                    <a:prstClr val="white"/>
                  </a:solidFill>
                  <a:latin typeface="+mn-lt"/>
                  <a:ea typeface="ＭＳ Ｐゴシック" pitchFamily="34" charset="-128"/>
                  <a:cs typeface="Calibri" pitchFamily="34" charset="0"/>
                </a:rPr>
                <a:t>Timelines for Consideration: Two Pilot Phases, SDO Ballot Cycles</a:t>
              </a:r>
            </a:p>
          </p:txBody>
        </p:sp>
        <p:cxnSp>
          <p:nvCxnSpPr>
            <p:cNvPr id="6" name="Straight Arrow Connector 5"/>
            <p:cNvCxnSpPr/>
            <p:nvPr/>
          </p:nvCxnSpPr>
          <p:spPr>
            <a:xfrm>
              <a:off x="90488" y="1513367"/>
              <a:ext cx="9053512" cy="0"/>
            </a:xfrm>
            <a:prstGeom prst="straightConnector1">
              <a:avLst/>
            </a:prstGeom>
            <a:ln>
              <a:solidFill>
                <a:schemeClr val="tx1">
                  <a:lumMod val="50000"/>
                  <a:lumOff val="50000"/>
                </a:schemeClr>
              </a:solidFill>
              <a:headEnd type="diamond"/>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7" name="Straight Connector 15"/>
            <p:cNvCxnSpPr>
              <a:cxnSpLocks noChangeShapeType="1"/>
            </p:cNvCxnSpPr>
            <p:nvPr/>
          </p:nvCxnSpPr>
          <p:spPr bwMode="auto">
            <a:xfrm rot="5400000">
              <a:off x="661988" y="1676400"/>
              <a:ext cx="304800" cy="0"/>
            </a:xfrm>
            <a:prstGeom prst="line">
              <a:avLst/>
            </a:prstGeom>
            <a:noFill/>
            <a:ln w="25400" algn="ctr">
              <a:solidFill>
                <a:schemeClr val="tx1">
                  <a:lumMod val="50000"/>
                  <a:lumOff val="50000"/>
                </a:schemeClr>
              </a:solidFill>
              <a:round/>
              <a:headEnd/>
              <a:tailEnd/>
            </a:ln>
            <a:effectLst/>
          </p:spPr>
        </p:cxnSp>
        <p:sp>
          <p:nvSpPr>
            <p:cNvPr id="56325" name="TextBox 46"/>
            <p:cNvSpPr txBox="1">
              <a:spLocks noChangeArrowheads="1"/>
            </p:cNvSpPr>
            <p:nvPr/>
          </p:nvSpPr>
          <p:spPr bwMode="auto">
            <a:xfrm>
              <a:off x="465138"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Q3 ‘14</a:t>
              </a:r>
            </a:p>
          </p:txBody>
        </p:sp>
        <p:sp>
          <p:nvSpPr>
            <p:cNvPr id="56326" name="TextBox 46"/>
            <p:cNvSpPr txBox="1">
              <a:spLocks noChangeArrowheads="1"/>
            </p:cNvSpPr>
            <p:nvPr/>
          </p:nvSpPr>
          <p:spPr bwMode="auto">
            <a:xfrm>
              <a:off x="1768475"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Q4 ‘14</a:t>
              </a:r>
            </a:p>
          </p:txBody>
        </p:sp>
        <p:sp>
          <p:nvSpPr>
            <p:cNvPr id="56327" name="TextBox 46"/>
            <p:cNvSpPr txBox="1">
              <a:spLocks noChangeArrowheads="1"/>
            </p:cNvSpPr>
            <p:nvPr/>
          </p:nvSpPr>
          <p:spPr bwMode="auto">
            <a:xfrm>
              <a:off x="3005138" y="1752600"/>
              <a:ext cx="990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Q1 ‘15</a:t>
              </a:r>
            </a:p>
          </p:txBody>
        </p:sp>
        <p:cxnSp>
          <p:nvCxnSpPr>
            <p:cNvPr id="15" name="Straight Connector 15"/>
            <p:cNvCxnSpPr>
              <a:cxnSpLocks noChangeShapeType="1"/>
            </p:cNvCxnSpPr>
            <p:nvPr/>
          </p:nvCxnSpPr>
          <p:spPr bwMode="auto">
            <a:xfrm rot="5400000">
              <a:off x="1881188" y="1676400"/>
              <a:ext cx="304800" cy="0"/>
            </a:xfrm>
            <a:prstGeom prst="line">
              <a:avLst/>
            </a:prstGeom>
            <a:noFill/>
            <a:ln w="25400" algn="ctr">
              <a:solidFill>
                <a:schemeClr val="tx1">
                  <a:lumMod val="50000"/>
                  <a:lumOff val="50000"/>
                </a:schemeClr>
              </a:solidFill>
              <a:round/>
              <a:headEnd/>
              <a:tailEnd/>
            </a:ln>
            <a:effectLst/>
          </p:spPr>
        </p:cxnSp>
        <p:cxnSp>
          <p:nvCxnSpPr>
            <p:cNvPr id="16" name="Straight Connector 15"/>
            <p:cNvCxnSpPr>
              <a:cxnSpLocks noChangeShapeType="1"/>
            </p:cNvCxnSpPr>
            <p:nvPr/>
          </p:nvCxnSpPr>
          <p:spPr bwMode="auto">
            <a:xfrm rot="5400000">
              <a:off x="3162300" y="1676400"/>
              <a:ext cx="304800" cy="0"/>
            </a:xfrm>
            <a:prstGeom prst="line">
              <a:avLst/>
            </a:prstGeom>
            <a:noFill/>
            <a:ln w="25400" algn="ctr">
              <a:solidFill>
                <a:schemeClr val="tx1">
                  <a:lumMod val="50000"/>
                  <a:lumOff val="50000"/>
                </a:schemeClr>
              </a:solidFill>
              <a:round/>
              <a:headEnd/>
              <a:tailEnd/>
            </a:ln>
            <a:effectLst/>
          </p:spPr>
        </p:cxnSp>
        <p:cxnSp>
          <p:nvCxnSpPr>
            <p:cNvPr id="17" name="Straight Connector 15"/>
            <p:cNvCxnSpPr>
              <a:cxnSpLocks noChangeShapeType="1"/>
            </p:cNvCxnSpPr>
            <p:nvPr/>
          </p:nvCxnSpPr>
          <p:spPr bwMode="auto">
            <a:xfrm rot="5400000">
              <a:off x="4267200" y="1676400"/>
              <a:ext cx="304800" cy="0"/>
            </a:xfrm>
            <a:prstGeom prst="line">
              <a:avLst/>
            </a:prstGeom>
            <a:noFill/>
            <a:ln w="25400" algn="ctr">
              <a:solidFill>
                <a:schemeClr val="tx1">
                  <a:lumMod val="50000"/>
                  <a:lumOff val="50000"/>
                </a:schemeClr>
              </a:solidFill>
              <a:round/>
              <a:headEnd/>
              <a:tailEnd/>
            </a:ln>
            <a:effectLst/>
          </p:spPr>
        </p:cxnSp>
        <p:cxnSp>
          <p:nvCxnSpPr>
            <p:cNvPr id="18" name="Straight Connector 15"/>
            <p:cNvCxnSpPr>
              <a:cxnSpLocks noChangeShapeType="1"/>
            </p:cNvCxnSpPr>
            <p:nvPr/>
          </p:nvCxnSpPr>
          <p:spPr bwMode="auto">
            <a:xfrm rot="5400000">
              <a:off x="5434013" y="1676400"/>
              <a:ext cx="304800" cy="0"/>
            </a:xfrm>
            <a:prstGeom prst="line">
              <a:avLst/>
            </a:prstGeom>
            <a:noFill/>
            <a:ln w="25400" algn="ctr">
              <a:solidFill>
                <a:schemeClr val="tx1">
                  <a:lumMod val="50000"/>
                  <a:lumOff val="50000"/>
                </a:schemeClr>
              </a:solidFill>
              <a:round/>
              <a:headEnd/>
              <a:tailEnd/>
            </a:ln>
            <a:effectLst/>
          </p:spPr>
        </p:cxnSp>
        <p:sp>
          <p:nvSpPr>
            <p:cNvPr id="56332" name="TextBox 46"/>
            <p:cNvSpPr txBox="1">
              <a:spLocks noChangeArrowheads="1"/>
            </p:cNvSpPr>
            <p:nvPr/>
          </p:nvSpPr>
          <p:spPr bwMode="auto">
            <a:xfrm>
              <a:off x="4090115" y="1749425"/>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Q2 ‘15</a:t>
              </a:r>
            </a:p>
          </p:txBody>
        </p:sp>
        <p:sp>
          <p:nvSpPr>
            <p:cNvPr id="56333" name="TextBox 46"/>
            <p:cNvSpPr txBox="1">
              <a:spLocks noChangeArrowheads="1"/>
            </p:cNvSpPr>
            <p:nvPr/>
          </p:nvSpPr>
          <p:spPr bwMode="auto">
            <a:xfrm>
              <a:off x="5281613"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Q3 ‘15</a:t>
              </a:r>
            </a:p>
          </p:txBody>
        </p:sp>
        <p:cxnSp>
          <p:nvCxnSpPr>
            <p:cNvPr id="22" name="Straight Connector 15"/>
            <p:cNvCxnSpPr>
              <a:cxnSpLocks noChangeShapeType="1"/>
            </p:cNvCxnSpPr>
            <p:nvPr/>
          </p:nvCxnSpPr>
          <p:spPr bwMode="auto">
            <a:xfrm rot="5400000">
              <a:off x="6653213" y="1676400"/>
              <a:ext cx="304800" cy="0"/>
            </a:xfrm>
            <a:prstGeom prst="line">
              <a:avLst/>
            </a:prstGeom>
            <a:noFill/>
            <a:ln w="25400" algn="ctr">
              <a:solidFill>
                <a:schemeClr val="tx1">
                  <a:lumMod val="50000"/>
                  <a:lumOff val="50000"/>
                </a:schemeClr>
              </a:solidFill>
              <a:round/>
              <a:headEnd/>
              <a:tailEnd/>
            </a:ln>
            <a:effectLst/>
          </p:spPr>
        </p:cxnSp>
        <p:cxnSp>
          <p:nvCxnSpPr>
            <p:cNvPr id="24" name="Straight Connector 15"/>
            <p:cNvCxnSpPr>
              <a:cxnSpLocks noChangeShapeType="1"/>
            </p:cNvCxnSpPr>
            <p:nvPr/>
          </p:nvCxnSpPr>
          <p:spPr bwMode="auto">
            <a:xfrm rot="5400000">
              <a:off x="8658225" y="1676400"/>
              <a:ext cx="304800" cy="0"/>
            </a:xfrm>
            <a:prstGeom prst="line">
              <a:avLst/>
            </a:prstGeom>
            <a:noFill/>
            <a:ln w="25400" algn="ctr">
              <a:solidFill>
                <a:schemeClr val="tx1">
                  <a:lumMod val="50000"/>
                  <a:lumOff val="50000"/>
                </a:schemeClr>
              </a:solidFill>
              <a:round/>
              <a:headEnd/>
              <a:tailEnd/>
            </a:ln>
            <a:effectLst/>
          </p:spPr>
        </p:cxnSp>
        <p:sp>
          <p:nvSpPr>
            <p:cNvPr id="56336" name="TextBox 46"/>
            <p:cNvSpPr txBox="1">
              <a:spLocks noChangeArrowheads="1"/>
            </p:cNvSpPr>
            <p:nvPr/>
          </p:nvSpPr>
          <p:spPr bwMode="auto">
            <a:xfrm>
              <a:off x="6500813"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Q4 ‘15</a:t>
              </a:r>
            </a:p>
          </p:txBody>
        </p:sp>
        <p:sp>
          <p:nvSpPr>
            <p:cNvPr id="56337" name="TextBox 46"/>
            <p:cNvSpPr txBox="1">
              <a:spLocks noChangeArrowheads="1"/>
            </p:cNvSpPr>
            <p:nvPr/>
          </p:nvSpPr>
          <p:spPr bwMode="auto">
            <a:xfrm>
              <a:off x="8429625" y="1752600"/>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FF0000"/>
                  </a:solidFill>
                </a:rPr>
                <a:t>Q4 ‘17</a:t>
              </a:r>
            </a:p>
          </p:txBody>
        </p:sp>
        <p:sp>
          <p:nvSpPr>
            <p:cNvPr id="58" name="Rounded Rectangle 57"/>
            <p:cNvSpPr/>
            <p:nvPr/>
          </p:nvSpPr>
          <p:spPr>
            <a:xfrm>
              <a:off x="6477000" y="2362200"/>
              <a:ext cx="2667000" cy="1600200"/>
            </a:xfrm>
            <a:prstGeom prst="roundRect">
              <a:avLst/>
            </a:prstGeom>
            <a:solidFill>
              <a:schemeClr val="accent2">
                <a:lumMod val="75000"/>
                <a:alpha val="90000"/>
              </a:schemeClr>
            </a:solidFill>
            <a:ln w="9525" cap="flat" cmpd="sng" algn="ctr">
              <a:noFill/>
              <a:prstDash val="solid"/>
              <a:round/>
              <a:headEnd type="none" w="med" len="med"/>
              <a:tailEnd type="none" w="med" len="med"/>
            </a:ln>
            <a:effectLst/>
          </p:spPr>
          <p:txBody>
            <a:bodyPr/>
            <a:lstStyle/>
            <a:p>
              <a:pPr algn="ctr" defTabSz="457200">
                <a:defRPr/>
              </a:pPr>
              <a:r>
                <a:rPr lang="en-US" sz="1400" b="1" dirty="0">
                  <a:solidFill>
                    <a:prstClr val="white"/>
                  </a:solidFill>
                  <a:latin typeface="+mn-lt"/>
                  <a:ea typeface="ＭＳ Ｐゴシック" pitchFamily="34" charset="-128"/>
                  <a:cs typeface="Calibri" pitchFamily="34" charset="0"/>
                </a:rPr>
                <a:t>Phase 4: Pilots &amp; Testing</a:t>
              </a:r>
              <a:endParaRPr lang="en-US" sz="1000" b="1" dirty="0">
                <a:solidFill>
                  <a:prstClr val="white"/>
                </a:solidFill>
                <a:latin typeface="+mn-lt"/>
                <a:ea typeface="ＭＳ Ｐゴシック" pitchFamily="34" charset="-128"/>
                <a:cs typeface="Calibri" pitchFamily="34" charset="0"/>
              </a:endParaRPr>
            </a:p>
            <a:p>
              <a:pPr marL="117475" indent="-117475" defTabSz="457200">
                <a:buFont typeface="Arial" pitchFamily="34" charset="0"/>
                <a:buChar char="•"/>
                <a:defRPr/>
              </a:pPr>
              <a:endParaRPr lang="en-US" sz="1000" b="1" dirty="0">
                <a:solidFill>
                  <a:schemeClr val="bg1">
                    <a:lumMod val="95000"/>
                  </a:schemeClr>
                </a:solidFill>
                <a:latin typeface="+mn-lt"/>
                <a:ea typeface="ＭＳ Ｐゴシック" pitchFamily="34" charset="-128"/>
                <a:cs typeface="Calibri" pitchFamily="34" charset="0"/>
              </a:endParaRPr>
            </a:p>
            <a:p>
              <a:pPr marL="117475" indent="-117475" defTabSz="457200">
                <a:spcAft>
                  <a:spcPts val="200"/>
                </a:spcAft>
                <a:buFont typeface="Arial" pitchFamily="34" charset="0"/>
                <a:buChar char="•"/>
                <a:defRPr/>
              </a:pPr>
              <a:r>
                <a:rPr lang="en-US" sz="1100" b="1" dirty="0">
                  <a:solidFill>
                    <a:schemeClr val="bg1">
                      <a:lumMod val="95000"/>
                    </a:schemeClr>
                  </a:solidFill>
                  <a:latin typeface="+mn-lt"/>
                  <a:ea typeface="ＭＳ Ｐゴシック" pitchFamily="34" charset="-128"/>
                  <a:cs typeface="Calibri" pitchFamily="34" charset="0"/>
                </a:rPr>
                <a:t>Pilot site readiness</a:t>
              </a:r>
            </a:p>
            <a:p>
              <a:pPr marL="117475" indent="-117475" defTabSz="457200">
                <a:spcAft>
                  <a:spcPts val="200"/>
                </a:spcAft>
                <a:buFont typeface="Arial" pitchFamily="34" charset="0"/>
                <a:buChar char="•"/>
                <a:defRPr/>
              </a:pPr>
              <a:r>
                <a:rPr lang="en-US" sz="1100" b="1" dirty="0">
                  <a:solidFill>
                    <a:schemeClr val="bg1">
                      <a:lumMod val="95000"/>
                    </a:schemeClr>
                  </a:solidFill>
                  <a:latin typeface="+mn-lt"/>
                  <a:ea typeface="ＭＳ Ｐゴシック" pitchFamily="34" charset="-128"/>
                  <a:cs typeface="Calibri" pitchFamily="34" charset="0"/>
                </a:rPr>
                <a:t>Implementation of solution</a:t>
              </a:r>
            </a:p>
            <a:p>
              <a:pPr marL="117475" indent="-117475" defTabSz="457200">
                <a:spcAft>
                  <a:spcPts val="200"/>
                </a:spcAft>
                <a:buFont typeface="Arial" pitchFamily="34" charset="0"/>
                <a:buChar char="•"/>
                <a:defRPr/>
              </a:pPr>
              <a:r>
                <a:rPr lang="en-US" sz="1100" b="1" dirty="0">
                  <a:solidFill>
                    <a:schemeClr val="bg1">
                      <a:lumMod val="95000"/>
                    </a:schemeClr>
                  </a:solidFill>
                  <a:latin typeface="+mn-lt"/>
                  <a:ea typeface="ＭＳ Ｐゴシック" pitchFamily="34" charset="-128"/>
                  <a:cs typeface="Calibri" pitchFamily="34" charset="0"/>
                </a:rPr>
                <a:t>Test User Stories and Scenarios</a:t>
              </a:r>
            </a:p>
            <a:p>
              <a:pPr marL="117475" indent="-117475" defTabSz="457200">
                <a:spcAft>
                  <a:spcPts val="200"/>
                </a:spcAft>
                <a:buFont typeface="Arial" pitchFamily="34" charset="0"/>
                <a:buChar char="•"/>
                <a:defRPr/>
              </a:pPr>
              <a:r>
                <a:rPr lang="en-US" sz="1100" b="1" dirty="0">
                  <a:solidFill>
                    <a:schemeClr val="bg1">
                      <a:lumMod val="95000"/>
                    </a:schemeClr>
                  </a:solidFill>
                  <a:latin typeface="+mn-lt"/>
                  <a:ea typeface="ＭＳ Ｐゴシック" pitchFamily="34" charset="-128"/>
                  <a:cs typeface="Calibri" pitchFamily="34" charset="0"/>
                </a:rPr>
                <a:t>Monitor Progress &amp; Outcomes</a:t>
              </a:r>
            </a:p>
            <a:p>
              <a:pPr marL="117475" indent="-117475" defTabSz="457200">
                <a:spcAft>
                  <a:spcPts val="200"/>
                </a:spcAft>
                <a:buFont typeface="Arial" pitchFamily="34" charset="0"/>
                <a:buChar char="•"/>
                <a:defRPr/>
              </a:pPr>
              <a:r>
                <a:rPr lang="en-US" sz="1100" b="1" dirty="0">
                  <a:solidFill>
                    <a:schemeClr val="bg1">
                      <a:lumMod val="95000"/>
                    </a:schemeClr>
                  </a:solidFill>
                  <a:latin typeface="+mn-lt"/>
                  <a:ea typeface="ＭＳ Ｐゴシック" pitchFamily="34" charset="-128"/>
                  <a:cs typeface="Calibri" pitchFamily="34" charset="0"/>
                </a:rPr>
                <a:t>Utilize Requirements Traceability Matrix</a:t>
              </a:r>
            </a:p>
          </p:txBody>
        </p:sp>
        <p:sp>
          <p:nvSpPr>
            <p:cNvPr id="60" name="Rounded Rectangle 59"/>
            <p:cNvSpPr/>
            <p:nvPr/>
          </p:nvSpPr>
          <p:spPr>
            <a:xfrm>
              <a:off x="7562850" y="3962400"/>
              <a:ext cx="1581150" cy="1978025"/>
            </a:xfrm>
            <a:prstGeom prst="roundRect">
              <a:avLst/>
            </a:prstGeom>
            <a:solidFill>
              <a:schemeClr val="accent6">
                <a:lumMod val="50000"/>
                <a:alpha val="90000"/>
              </a:schemeClr>
            </a:solidFill>
            <a:ln w="9525" cap="flat" cmpd="sng" algn="ctr">
              <a:noFill/>
              <a:prstDash val="solid"/>
              <a:round/>
              <a:headEnd type="none" w="med" len="med"/>
              <a:tailEnd type="none" w="med" len="med"/>
            </a:ln>
            <a:effectLst/>
          </p:spPr>
          <p:txBody>
            <a:bodyPr/>
            <a:lstStyle/>
            <a:p>
              <a:pPr algn="ctr" defTabSz="457200">
                <a:defRPr/>
              </a:pPr>
              <a:r>
                <a:rPr lang="en-US" sz="1400" b="1" dirty="0">
                  <a:solidFill>
                    <a:prstClr val="white"/>
                  </a:solidFill>
                  <a:latin typeface="+mn-lt"/>
                  <a:ea typeface="ＭＳ Ｐゴシック" pitchFamily="34" charset="-128"/>
                  <a:cs typeface="Calibri" pitchFamily="34" charset="0"/>
                </a:rPr>
                <a:t>Phase </a:t>
              </a:r>
              <a:r>
                <a:rPr lang="en-US" sz="1400" b="1" dirty="0" smtClean="0">
                  <a:solidFill>
                    <a:prstClr val="white"/>
                  </a:solidFill>
                  <a:latin typeface="+mn-lt"/>
                  <a:ea typeface="ＭＳ Ｐゴシック" pitchFamily="34" charset="-128"/>
                  <a:cs typeface="Calibri" pitchFamily="34" charset="0"/>
                </a:rPr>
                <a:t>5: </a:t>
              </a:r>
              <a:r>
                <a:rPr lang="en-US" sz="1400" b="1" dirty="0">
                  <a:solidFill>
                    <a:prstClr val="white"/>
                  </a:solidFill>
                  <a:latin typeface="+mn-lt"/>
                  <a:ea typeface="ＭＳ Ｐゴシック" pitchFamily="34" charset="-128"/>
                  <a:cs typeface="Calibri" pitchFamily="34" charset="0"/>
                </a:rPr>
                <a:t>Evaluation</a:t>
              </a:r>
            </a:p>
            <a:p>
              <a:pPr algn="ctr" defTabSz="457200">
                <a:defRPr/>
              </a:pPr>
              <a:endParaRPr lang="en-US" sz="1000" dirty="0">
                <a:solidFill>
                  <a:prstClr val="white"/>
                </a:solidFill>
                <a:latin typeface="+mn-lt"/>
                <a:ea typeface="ＭＳ Ｐゴシック" pitchFamily="34" charset="-128"/>
                <a:cs typeface="Calibri" pitchFamily="34" charset="0"/>
              </a:endParaRPr>
            </a:p>
            <a:p>
              <a:pPr marL="117475" indent="-117475" defTabSz="457200">
                <a:spcAft>
                  <a:spcPts val="200"/>
                </a:spcAft>
                <a:buFont typeface="Arial" pitchFamily="34" charset="0"/>
                <a:buChar char="•"/>
                <a:defRPr/>
              </a:pPr>
              <a:r>
                <a:rPr lang="en-US" sz="1100" b="1" dirty="0">
                  <a:solidFill>
                    <a:schemeClr val="bg1">
                      <a:lumMod val="95000"/>
                    </a:schemeClr>
                  </a:solidFill>
                  <a:latin typeface="+mn-lt"/>
                  <a:ea typeface="ＭＳ Ｐゴシック" pitchFamily="34" charset="-128"/>
                  <a:cs typeface="Calibri" pitchFamily="34" charset="0"/>
                </a:rPr>
                <a:t>Evaluate outcomes against Success Metrics and </a:t>
              </a:r>
              <a:r>
                <a:rPr lang="en-US" sz="1100" b="1" dirty="0" smtClean="0">
                  <a:solidFill>
                    <a:schemeClr val="bg1">
                      <a:lumMod val="95000"/>
                    </a:schemeClr>
                  </a:solidFill>
                  <a:latin typeface="+mn-lt"/>
                  <a:ea typeface="ＭＳ Ｐゴシック" pitchFamily="34" charset="-128"/>
                  <a:cs typeface="Calibri" pitchFamily="34" charset="0"/>
                </a:rPr>
                <a:t>Criteria</a:t>
              </a:r>
              <a:endParaRPr lang="en-US" sz="1100" b="1" dirty="0">
                <a:solidFill>
                  <a:schemeClr val="bg1">
                    <a:lumMod val="95000"/>
                  </a:schemeClr>
                </a:solidFill>
                <a:latin typeface="+mn-lt"/>
                <a:ea typeface="ＭＳ Ｐゴシック" pitchFamily="34" charset="-128"/>
                <a:cs typeface="Calibri" pitchFamily="34" charset="0"/>
              </a:endParaRPr>
            </a:p>
          </p:txBody>
        </p:sp>
        <p:sp>
          <p:nvSpPr>
            <p:cNvPr id="61" name="Rounded Rectangle 60"/>
            <p:cNvSpPr/>
            <p:nvPr/>
          </p:nvSpPr>
          <p:spPr>
            <a:xfrm>
              <a:off x="3059112" y="2819400"/>
              <a:ext cx="2273300" cy="1371600"/>
            </a:xfrm>
            <a:prstGeom prst="roundRect">
              <a:avLst/>
            </a:prstGeom>
            <a:solidFill>
              <a:srgbClr val="6DBCD1">
                <a:alpha val="90000"/>
              </a:srgbClr>
            </a:solidFill>
            <a:ln w="9525" cap="flat" cmpd="sng" algn="ctr">
              <a:noFill/>
              <a:prstDash val="solid"/>
              <a:round/>
              <a:headEnd type="none" w="med" len="med"/>
              <a:tailEnd type="none" w="med" len="med"/>
            </a:ln>
            <a:effectLst/>
          </p:spPr>
          <p:txBody>
            <a:bodyPr/>
            <a:lstStyle/>
            <a:p>
              <a:pPr algn="ctr" defTabSz="457200">
                <a:defRPr/>
              </a:pPr>
              <a:endParaRPr lang="en-US" sz="1000" b="1" dirty="0">
                <a:solidFill>
                  <a:prstClr val="white"/>
                </a:solidFill>
                <a:latin typeface="+mn-lt"/>
                <a:ea typeface="ＭＳ Ｐゴシック" pitchFamily="34" charset="-128"/>
                <a:cs typeface="Calibri" pitchFamily="34" charset="0"/>
              </a:endParaRPr>
            </a:p>
            <a:p>
              <a:pPr algn="ctr" defTabSz="457200">
                <a:defRPr/>
              </a:pPr>
              <a:endParaRPr lang="en-US" sz="1000" b="1" dirty="0">
                <a:solidFill>
                  <a:prstClr val="white"/>
                </a:solidFill>
                <a:latin typeface="+mn-lt"/>
                <a:ea typeface="ＭＳ Ｐゴシック" pitchFamily="34" charset="-128"/>
                <a:cs typeface="Calibri" pitchFamily="34" charset="0"/>
              </a:endParaRPr>
            </a:p>
            <a:p>
              <a:pPr algn="ctr" defTabSz="457200">
                <a:defRPr/>
              </a:pPr>
              <a:endParaRPr lang="en-US" sz="1000" b="1" dirty="0">
                <a:solidFill>
                  <a:prstClr val="white"/>
                </a:solidFill>
                <a:latin typeface="+mn-lt"/>
                <a:ea typeface="ＭＳ Ｐゴシック" pitchFamily="34" charset="-128"/>
                <a:cs typeface="Calibri" pitchFamily="34" charset="0"/>
              </a:endParaRP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Develop, review, and finalize the Use Case and Functional Requirements </a:t>
              </a:r>
            </a:p>
          </p:txBody>
        </p:sp>
        <p:sp>
          <p:nvSpPr>
            <p:cNvPr id="68" name="Rounded Rectangle 67"/>
            <p:cNvSpPr/>
            <p:nvPr/>
          </p:nvSpPr>
          <p:spPr>
            <a:xfrm>
              <a:off x="92075" y="2254250"/>
              <a:ext cx="1436688" cy="2057400"/>
            </a:xfrm>
            <a:prstGeom prst="roundRect">
              <a:avLst/>
            </a:prstGeom>
            <a:solidFill>
              <a:srgbClr val="AFDAE7">
                <a:alpha val="89804"/>
              </a:srgbClr>
            </a:solidFill>
            <a:ln w="9525" cap="flat" cmpd="sng" algn="ctr">
              <a:noFill/>
              <a:prstDash val="solid"/>
              <a:round/>
              <a:headEnd type="none" w="med" len="med"/>
              <a:tailEnd type="none" w="med" len="med"/>
            </a:ln>
            <a:effectLst/>
          </p:spPr>
          <p:txBody>
            <a:bodyPr/>
            <a:lstStyle/>
            <a:p>
              <a:pPr algn="ctr" defTabSz="457200">
                <a:defRPr/>
              </a:pPr>
              <a:r>
                <a:rPr lang="en-US" sz="1400" b="1" dirty="0">
                  <a:solidFill>
                    <a:prstClr val="white"/>
                  </a:solidFill>
                  <a:latin typeface="+mn-lt"/>
                  <a:ea typeface="ＭＳ Ｐゴシック" pitchFamily="34" charset="-128"/>
                  <a:cs typeface="Calibri" pitchFamily="34" charset="0"/>
                </a:rPr>
                <a:t>Pre-Planning</a:t>
              </a:r>
            </a:p>
            <a:p>
              <a:pPr algn="ctr" defTabSz="457200">
                <a:defRPr/>
              </a:pPr>
              <a:endParaRPr lang="en-US" sz="1000" b="1" dirty="0">
                <a:solidFill>
                  <a:prstClr val="white"/>
                </a:solidFill>
                <a:latin typeface="+mn-lt"/>
                <a:ea typeface="ＭＳ Ｐゴシック" pitchFamily="34" charset="-128"/>
                <a:cs typeface="Calibri" pitchFamily="34" charset="0"/>
              </a:endParaRP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Call for Participation</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Conduct Environmental Scan</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Success Criteria</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Stakeholder Engagement</a:t>
              </a:r>
              <a:r>
                <a:rPr lang="en-US" sz="1200" b="1" dirty="0">
                  <a:solidFill>
                    <a:prstClr val="black">
                      <a:lumMod val="65000"/>
                      <a:lumOff val="35000"/>
                    </a:prstClr>
                  </a:solidFill>
                  <a:latin typeface="+mn-lt"/>
                  <a:ea typeface="ＭＳ Ｐゴシック" pitchFamily="34" charset="-128"/>
                  <a:cs typeface="Calibri" pitchFamily="34" charset="0"/>
                </a:rPr>
                <a:t> </a:t>
              </a:r>
            </a:p>
          </p:txBody>
        </p:sp>
        <p:sp>
          <p:nvSpPr>
            <p:cNvPr id="69" name="Rounded Rectangle 68"/>
            <p:cNvSpPr/>
            <p:nvPr/>
          </p:nvSpPr>
          <p:spPr>
            <a:xfrm>
              <a:off x="4651375" y="3962400"/>
              <a:ext cx="2587625" cy="1752600"/>
            </a:xfrm>
            <a:prstGeom prst="roundRect">
              <a:avLst/>
            </a:prstGeom>
            <a:solidFill>
              <a:srgbClr val="3DA5C1">
                <a:alpha val="90000"/>
              </a:srgbClr>
            </a:solidFill>
            <a:ln w="9525" cap="flat" cmpd="sng" algn="ctr">
              <a:noFill/>
              <a:prstDash val="solid"/>
              <a:round/>
              <a:headEnd type="none" w="med" len="med"/>
              <a:tailEnd type="none" w="med" len="med"/>
            </a:ln>
            <a:effectLst/>
          </p:spPr>
          <p:txBody>
            <a:bodyPr/>
            <a:lstStyle/>
            <a:p>
              <a:pPr algn="ctr" defTabSz="457200">
                <a:defRPr/>
              </a:pPr>
              <a:endParaRPr lang="en-US" sz="1000" b="1" dirty="0">
                <a:solidFill>
                  <a:prstClr val="white"/>
                </a:solidFill>
                <a:latin typeface="+mn-lt"/>
                <a:ea typeface="ＭＳ Ｐゴシック" pitchFamily="34" charset="-128"/>
                <a:cs typeface="Calibri" pitchFamily="34" charset="0"/>
              </a:endParaRPr>
            </a:p>
            <a:p>
              <a:pPr algn="ctr" defTabSz="457200">
                <a:defRPr/>
              </a:pPr>
              <a:endParaRPr lang="en-US" sz="1000" b="1" dirty="0">
                <a:solidFill>
                  <a:prstClr val="white"/>
                </a:solidFill>
                <a:latin typeface="+mn-lt"/>
                <a:ea typeface="ＭＳ Ｐゴシック" pitchFamily="34" charset="-128"/>
                <a:cs typeface="Calibri" pitchFamily="34" charset="0"/>
              </a:endParaRP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Finalize Candidate Standards</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Standards Gap Analysis</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Technical &amp; Standards Design</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Develop Requirements Traceability </a:t>
              </a:r>
              <a:r>
                <a:rPr lang="en-US" sz="1100" b="1" dirty="0" smtClean="0">
                  <a:solidFill>
                    <a:prstClr val="black">
                      <a:lumMod val="65000"/>
                      <a:lumOff val="35000"/>
                    </a:prstClr>
                  </a:solidFill>
                  <a:latin typeface="+mn-lt"/>
                  <a:ea typeface="ＭＳ Ｐゴシック" pitchFamily="34" charset="-128"/>
                  <a:cs typeface="Calibri" pitchFamily="34" charset="0"/>
                </a:rPr>
                <a:t>Matrix</a:t>
              </a:r>
              <a:endParaRPr lang="en-US" sz="1100" b="1" dirty="0">
                <a:solidFill>
                  <a:prstClr val="black">
                    <a:lumMod val="65000"/>
                    <a:lumOff val="35000"/>
                  </a:prstClr>
                </a:solidFill>
                <a:latin typeface="+mn-lt"/>
                <a:ea typeface="ＭＳ Ｐゴシック" pitchFamily="34" charset="-128"/>
                <a:cs typeface="Calibri" pitchFamily="34" charset="0"/>
              </a:endParaRPr>
            </a:p>
          </p:txBody>
        </p:sp>
        <p:sp>
          <p:nvSpPr>
            <p:cNvPr id="67" name="Rounded Rectangle 66"/>
            <p:cNvSpPr/>
            <p:nvPr/>
          </p:nvSpPr>
          <p:spPr>
            <a:xfrm>
              <a:off x="1476375" y="3962400"/>
              <a:ext cx="1755775" cy="1676400"/>
            </a:xfrm>
            <a:prstGeom prst="roundRect">
              <a:avLst/>
            </a:prstGeom>
            <a:solidFill>
              <a:srgbClr val="96CFDE">
                <a:alpha val="90000"/>
              </a:srgbClr>
            </a:solidFill>
            <a:ln w="9525" cap="flat" cmpd="sng" algn="ctr">
              <a:noFill/>
              <a:prstDash val="solid"/>
              <a:round/>
              <a:headEnd type="none" w="med" len="med"/>
              <a:tailEnd type="none" w="med" len="med"/>
            </a:ln>
            <a:effectLst/>
          </p:spPr>
          <p:txBody>
            <a:bodyPr/>
            <a:lstStyle/>
            <a:p>
              <a:pPr algn="ctr" defTabSz="457200">
                <a:defRPr/>
              </a:pPr>
              <a:endParaRPr lang="en-US" sz="1000" b="1" dirty="0">
                <a:solidFill>
                  <a:prstClr val="white"/>
                </a:solidFill>
                <a:latin typeface="+mn-lt"/>
                <a:ea typeface="ＭＳ Ｐゴシック" pitchFamily="34" charset="-128"/>
                <a:cs typeface="Calibri" pitchFamily="34" charset="0"/>
              </a:endParaRPr>
            </a:p>
            <a:p>
              <a:pPr algn="ctr" defTabSz="457200">
                <a:defRPr/>
              </a:pPr>
              <a:endParaRPr lang="en-US" sz="1000" b="1" dirty="0">
                <a:solidFill>
                  <a:prstClr val="white"/>
                </a:solidFill>
                <a:latin typeface="+mn-lt"/>
                <a:ea typeface="ＭＳ Ｐゴシック" pitchFamily="34" charset="-128"/>
                <a:cs typeface="Calibri" pitchFamily="34" charset="0"/>
              </a:endParaRP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Launch initiative</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Review and Finalize Charter</a:t>
              </a:r>
            </a:p>
            <a:p>
              <a:pPr marL="117475" indent="-117475" defTabSz="457200">
                <a:spcAft>
                  <a:spcPts val="200"/>
                </a:spcAft>
                <a:buFont typeface="Arial" pitchFamily="34" charset="0"/>
                <a:buChar char="•"/>
                <a:defRPr/>
              </a:pPr>
              <a:r>
                <a:rPr lang="en-US" sz="1100" b="1" dirty="0">
                  <a:solidFill>
                    <a:prstClr val="black">
                      <a:lumMod val="65000"/>
                      <a:lumOff val="35000"/>
                    </a:prstClr>
                  </a:solidFill>
                  <a:latin typeface="+mn-lt"/>
                  <a:ea typeface="ＭＳ Ｐゴシック" pitchFamily="34" charset="-128"/>
                  <a:cs typeface="Calibri" pitchFamily="34" charset="0"/>
                </a:rPr>
                <a:t>Review initial Candidate Standards</a:t>
              </a:r>
            </a:p>
          </p:txBody>
        </p:sp>
        <p:sp>
          <p:nvSpPr>
            <p:cNvPr id="56345" name="AutoShape 62"/>
            <p:cNvSpPr>
              <a:spLocks noChangeAspect="1" noChangeArrowheads="1"/>
            </p:cNvSpPr>
            <p:nvPr/>
          </p:nvSpPr>
          <p:spPr bwMode="auto">
            <a:xfrm>
              <a:off x="1895475" y="2095500"/>
              <a:ext cx="220663" cy="201613"/>
            </a:xfrm>
            <a:prstGeom prst="diamond">
              <a:avLst/>
            </a:prstGeom>
            <a:solidFill>
              <a:srgbClr val="FFC000"/>
            </a:solidFill>
            <a:ln w="3175">
              <a:solidFill>
                <a:schemeClr val="tx1"/>
              </a:solidFill>
              <a:miter lim="800000"/>
              <a:headEnd/>
              <a:tailEnd/>
            </a:ln>
          </p:spPr>
          <p:txBody>
            <a:bodyPr wrap="none" anchor="ct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endParaRPr lang="en-US" altLang="en-US" sz="1200" dirty="0">
                <a:solidFill>
                  <a:srgbClr val="000000"/>
                </a:solidFill>
              </a:endParaRPr>
            </a:p>
          </p:txBody>
        </p:sp>
        <p:sp>
          <p:nvSpPr>
            <p:cNvPr id="56346" name="TextBox 27"/>
            <p:cNvSpPr txBox="1">
              <a:spLocks noChangeArrowheads="1"/>
            </p:cNvSpPr>
            <p:nvPr/>
          </p:nvSpPr>
          <p:spPr bwMode="auto">
            <a:xfrm>
              <a:off x="2046288" y="2057400"/>
              <a:ext cx="22637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200" i="1" dirty="0">
                  <a:solidFill>
                    <a:srgbClr val="000000"/>
                  </a:solidFill>
                </a:rPr>
                <a:t>Initiative Kick Off: 11/06/14</a:t>
              </a:r>
            </a:p>
          </p:txBody>
        </p:sp>
        <p:cxnSp>
          <p:nvCxnSpPr>
            <p:cNvPr id="29724" name="Straight Arrow Connector 2"/>
            <p:cNvCxnSpPr>
              <a:cxnSpLocks noChangeShapeType="1"/>
            </p:cNvCxnSpPr>
            <p:nvPr/>
          </p:nvCxnSpPr>
          <p:spPr bwMode="auto">
            <a:xfrm>
              <a:off x="7222198" y="1676400"/>
              <a:ext cx="1540802" cy="3175"/>
            </a:xfrm>
            <a:prstGeom prst="straightConnector1">
              <a:avLst/>
            </a:prstGeom>
            <a:noFill/>
            <a:ln w="25400">
              <a:solidFill>
                <a:srgbClr val="FF00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 name="TextBox 7"/>
            <p:cNvSpPr txBox="1"/>
            <p:nvPr/>
          </p:nvSpPr>
          <p:spPr>
            <a:xfrm>
              <a:off x="1511300" y="4064000"/>
              <a:ext cx="2146300" cy="292100"/>
            </a:xfrm>
            <a:prstGeom prst="rect">
              <a:avLst/>
            </a:prstGeom>
            <a:noFill/>
          </p:spPr>
          <p:txBody>
            <a:bodyPr>
              <a:spAutoFit/>
            </a:bodyPr>
            <a:lstStyle/>
            <a:p>
              <a:pPr>
                <a:defRPr/>
              </a:pPr>
              <a:r>
                <a:rPr lang="en-US" sz="1300" b="1" dirty="0">
                  <a:solidFill>
                    <a:schemeClr val="bg1"/>
                  </a:solidFill>
                  <a:latin typeface="+mn-lt"/>
                  <a:ea typeface="MS PGothic" charset="0"/>
                  <a:cs typeface="MS PGothic" charset="0"/>
                </a:rPr>
                <a:t>Phase 1: Pre-Discovery</a:t>
              </a:r>
            </a:p>
          </p:txBody>
        </p:sp>
        <p:sp>
          <p:nvSpPr>
            <p:cNvPr id="41" name="TextBox 40"/>
            <p:cNvSpPr txBox="1"/>
            <p:nvPr/>
          </p:nvSpPr>
          <p:spPr>
            <a:xfrm>
              <a:off x="2951162" y="2876550"/>
              <a:ext cx="2459038" cy="492125"/>
            </a:xfrm>
            <a:prstGeom prst="rect">
              <a:avLst/>
            </a:prstGeom>
            <a:noFill/>
          </p:spPr>
          <p:txBody>
            <a:bodyPr>
              <a:spAutoFit/>
            </a:bodyPr>
            <a:lstStyle/>
            <a:p>
              <a:pPr algn="ctr">
                <a:defRPr/>
              </a:pPr>
              <a:r>
                <a:rPr lang="en-US" sz="1300" b="1" dirty="0">
                  <a:solidFill>
                    <a:schemeClr val="bg1"/>
                  </a:solidFill>
                  <a:latin typeface="+mn-lt"/>
                  <a:ea typeface="MS PGothic" charset="0"/>
                  <a:cs typeface="MS PGothic" charset="0"/>
                </a:rPr>
                <a:t>Phase 2: Use Case Development</a:t>
              </a:r>
            </a:p>
            <a:p>
              <a:pPr algn="ctr">
                <a:defRPr/>
              </a:pPr>
              <a:r>
                <a:rPr lang="en-US" sz="1300" b="1" dirty="0">
                  <a:solidFill>
                    <a:schemeClr val="bg1"/>
                  </a:solidFill>
                  <a:latin typeface="+mn-lt"/>
                  <a:ea typeface="MS PGothic" charset="0"/>
                  <a:cs typeface="MS PGothic" charset="0"/>
                </a:rPr>
                <a:t>&amp; Functional Requirements</a:t>
              </a:r>
            </a:p>
          </p:txBody>
        </p:sp>
        <p:sp>
          <p:nvSpPr>
            <p:cNvPr id="42" name="TextBox 41"/>
            <p:cNvSpPr txBox="1"/>
            <p:nvPr/>
          </p:nvSpPr>
          <p:spPr>
            <a:xfrm>
              <a:off x="4724400" y="4075113"/>
              <a:ext cx="2938462" cy="292388"/>
            </a:xfrm>
            <a:prstGeom prst="rect">
              <a:avLst/>
            </a:prstGeom>
            <a:noFill/>
          </p:spPr>
          <p:txBody>
            <a:bodyPr>
              <a:spAutoFit/>
            </a:bodyPr>
            <a:lstStyle/>
            <a:p>
              <a:pPr>
                <a:defRPr/>
              </a:pPr>
              <a:r>
                <a:rPr lang="en-US" sz="1300" b="1" dirty="0" smtClean="0">
                  <a:solidFill>
                    <a:schemeClr val="bg1"/>
                  </a:solidFill>
                  <a:latin typeface="+mn-lt"/>
                  <a:ea typeface="MS PGothic" charset="0"/>
                  <a:cs typeface="MS PGothic" charset="0"/>
                </a:rPr>
                <a:t>Phase 3: Pilot Guide Development</a:t>
              </a:r>
              <a:endParaRPr lang="en-US" sz="1300" b="1" dirty="0">
                <a:solidFill>
                  <a:schemeClr val="bg1"/>
                </a:solidFill>
                <a:latin typeface="+mn-lt"/>
                <a:ea typeface="MS PGothic" charset="0"/>
                <a:cs typeface="MS PGothic" charset="0"/>
              </a:endParaRPr>
            </a:p>
          </p:txBody>
        </p:sp>
        <p:cxnSp>
          <p:nvCxnSpPr>
            <p:cNvPr id="29728" name="Straight Connector 3"/>
            <p:cNvCxnSpPr>
              <a:cxnSpLocks noChangeShapeType="1"/>
            </p:cNvCxnSpPr>
            <p:nvPr/>
          </p:nvCxnSpPr>
          <p:spPr bwMode="auto">
            <a:xfrm>
              <a:off x="7906112" y="1219200"/>
              <a:ext cx="0" cy="5489575"/>
            </a:xfrm>
            <a:prstGeom prst="line">
              <a:avLst/>
            </a:prstGeom>
            <a:noFill/>
            <a:ln w="38100">
              <a:solidFill>
                <a:srgbClr val="FF0000"/>
              </a:solidFill>
              <a:prstDash val="sysDash"/>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3" name="Straight Connector 15"/>
            <p:cNvCxnSpPr>
              <a:cxnSpLocks noChangeShapeType="1"/>
            </p:cNvCxnSpPr>
            <p:nvPr/>
          </p:nvCxnSpPr>
          <p:spPr bwMode="auto">
            <a:xfrm rot="5400000">
              <a:off x="7696200" y="1673225"/>
              <a:ext cx="304800" cy="0"/>
            </a:xfrm>
            <a:prstGeom prst="line">
              <a:avLst/>
            </a:prstGeom>
            <a:noFill/>
            <a:ln w="25400" algn="ctr">
              <a:solidFill>
                <a:schemeClr val="tx1">
                  <a:lumMod val="50000"/>
                  <a:lumOff val="50000"/>
                </a:schemeClr>
              </a:solidFill>
              <a:round/>
              <a:headEnd/>
              <a:tailEnd/>
            </a:ln>
            <a:effectLst/>
          </p:spPr>
        </p:cxnSp>
        <p:sp>
          <p:nvSpPr>
            <p:cNvPr id="35" name="TextBox 46"/>
            <p:cNvSpPr txBox="1">
              <a:spLocks noChangeArrowheads="1"/>
            </p:cNvSpPr>
            <p:nvPr/>
          </p:nvSpPr>
          <p:spPr bwMode="auto">
            <a:xfrm>
              <a:off x="7543800" y="1749425"/>
              <a:ext cx="1143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sz="2400">
                  <a:solidFill>
                    <a:schemeClr val="tx1"/>
                  </a:solidFill>
                  <a:latin typeface="Calibri" pitchFamily="34" charset="0"/>
                  <a:ea typeface="MS PGothic" pitchFamily="34" charset="-128"/>
                </a:defRPr>
              </a:lvl1pPr>
              <a:lvl2pPr marL="742950" indent="-285750" defTabSz="457200" eaLnBrk="0" hangingPunct="0">
                <a:defRPr sz="2400">
                  <a:solidFill>
                    <a:schemeClr val="tx1"/>
                  </a:solidFill>
                  <a:latin typeface="Calibri" pitchFamily="34" charset="0"/>
                  <a:ea typeface="MS PGothic" pitchFamily="34" charset="-128"/>
                </a:defRPr>
              </a:lvl2pPr>
              <a:lvl3pPr marL="1143000" indent="-228600" defTabSz="457200" eaLnBrk="0" hangingPunct="0">
                <a:defRPr sz="2400">
                  <a:solidFill>
                    <a:schemeClr val="tx1"/>
                  </a:solidFill>
                  <a:latin typeface="Calibri" pitchFamily="34" charset="0"/>
                  <a:ea typeface="MS PGothic" pitchFamily="34" charset="-128"/>
                </a:defRPr>
              </a:lvl3pPr>
              <a:lvl4pPr marL="1600200" indent="-228600" defTabSz="457200" eaLnBrk="0" hangingPunct="0">
                <a:defRPr sz="2400">
                  <a:solidFill>
                    <a:schemeClr val="tx1"/>
                  </a:solidFill>
                  <a:latin typeface="Calibri" pitchFamily="34" charset="0"/>
                  <a:ea typeface="MS PGothic" pitchFamily="34" charset="-128"/>
                </a:defRPr>
              </a:lvl4pPr>
              <a:lvl5pPr marL="2057400" indent="-228600" defTabSz="457200" eaLnBrk="0" hangingPunct="0">
                <a:defRPr sz="2400">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r>
                <a:rPr lang="en-US" altLang="en-US" sz="1400" b="1" dirty="0">
                  <a:solidFill>
                    <a:srgbClr val="000000"/>
                  </a:solidFill>
                </a:rPr>
                <a:t>Q4 ‘</a:t>
              </a:r>
              <a:r>
                <a:rPr lang="en-US" altLang="en-US" sz="1400" b="1" dirty="0" smtClean="0">
                  <a:solidFill>
                    <a:srgbClr val="000000"/>
                  </a:solidFill>
                </a:rPr>
                <a:t>16</a:t>
              </a:r>
              <a:endParaRPr lang="en-US" altLang="en-US" sz="1400" b="1" dirty="0">
                <a:solidFill>
                  <a:srgbClr val="000000"/>
                </a:solidFill>
              </a:endParaRPr>
            </a:p>
          </p:txBody>
        </p:sp>
      </p:grpSp>
    </p:spTree>
    <p:extLst>
      <p:ext uri="{BB962C8B-B14F-4D97-AF65-F5344CB8AC3E}">
        <p14:creationId xmlns:p14="http://schemas.microsoft.com/office/powerpoint/2010/main" val="280373398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939" y="0"/>
            <a:ext cx="8229600" cy="1020762"/>
          </a:xfrm>
        </p:spPr>
        <p:txBody>
          <a:bodyPr>
            <a:noAutofit/>
          </a:bodyPr>
          <a:lstStyle/>
          <a:p>
            <a:r>
              <a:rPr lang="en-US" sz="3200" b="1" dirty="0" smtClean="0"/>
              <a:t>Reminder:   Join the eLTSS Initiative</a:t>
            </a:r>
            <a:endParaRPr lang="en-US" sz="3200" b="1" dirty="0"/>
          </a:p>
        </p:txBody>
      </p:sp>
      <p:sp>
        <p:nvSpPr>
          <p:cNvPr id="3" name="Content Placeholder 2"/>
          <p:cNvSpPr>
            <a:spLocks noGrp="1"/>
          </p:cNvSpPr>
          <p:nvPr>
            <p:ph idx="1"/>
          </p:nvPr>
        </p:nvSpPr>
        <p:spPr>
          <a:xfrm>
            <a:off x="3144644" y="1065482"/>
            <a:ext cx="5865690" cy="1789230"/>
          </a:xfrm>
        </p:spPr>
        <p:txBody>
          <a:bodyPr>
            <a:normAutofit/>
          </a:bodyPr>
          <a:lstStyle/>
          <a:p>
            <a:pPr>
              <a:spcBef>
                <a:spcPts val="1800"/>
              </a:spcBef>
            </a:pPr>
            <a:r>
              <a:rPr lang="en-US" sz="2400" dirty="0">
                <a:cs typeface="Arial" pitchFamily="34" charset="0"/>
              </a:rPr>
              <a:t>To join the </a:t>
            </a:r>
            <a:r>
              <a:rPr lang="en-US" sz="2400" dirty="0" smtClean="0">
                <a:cs typeface="Arial" pitchFamily="34" charset="0"/>
              </a:rPr>
              <a:t>electronic Long Term Services and Supports (eLTSS) Initiative</a:t>
            </a:r>
            <a:r>
              <a:rPr lang="en-US" sz="2400" dirty="0">
                <a:cs typeface="Arial" pitchFamily="34" charset="0"/>
              </a:rPr>
              <a:t>, go here: </a:t>
            </a:r>
            <a:r>
              <a:rPr lang="en-US" dirty="0" smtClean="0">
                <a:cs typeface="Arial" pitchFamily="34" charset="0"/>
                <a:hlinkClick r:id="rId2"/>
              </a:rPr>
              <a:t>https://oncprojectracking.healthit.gov/wiki/display/TechLabSC/Join+eLTSS</a:t>
            </a:r>
            <a:r>
              <a:rPr lang="en-US" dirty="0" smtClean="0">
                <a:cs typeface="Arial" pitchFamily="34" charset="0"/>
              </a:rPr>
              <a:t> </a:t>
            </a:r>
            <a:endParaRPr lang="en-US" dirty="0">
              <a:cs typeface="Arial" pitchFamily="34" charset="0"/>
            </a:endParaRPr>
          </a:p>
        </p:txBody>
      </p:sp>
      <p:pic>
        <p:nvPicPr>
          <p:cNvPr id="7" name="Picture 6" descr="wiki_nav.png"/>
          <p:cNvPicPr>
            <a:picLocks noChangeAspect="1"/>
          </p:cNvPicPr>
          <p:nvPr/>
        </p:nvPicPr>
        <p:blipFill>
          <a:blip r:embed="rId3"/>
          <a:stretch>
            <a:fillRect/>
          </a:stretch>
        </p:blipFill>
        <p:spPr>
          <a:xfrm>
            <a:off x="302143" y="1048218"/>
            <a:ext cx="2786745" cy="5491868"/>
          </a:xfrm>
          <a:prstGeom prst="rect">
            <a:avLst/>
          </a:prstGeom>
          <a:effectLst>
            <a:outerShdw blurRad="63500" sx="102000" sy="102000" algn="ctr" rotWithShape="0">
              <a:prstClr val="black">
                <a:alpha val="40000"/>
              </a:prstClr>
            </a:outerShdw>
          </a:effectLst>
        </p:spPr>
      </p:pic>
      <p:sp>
        <p:nvSpPr>
          <p:cNvPr id="8" name="Oval 7"/>
          <p:cNvSpPr/>
          <p:nvPr/>
        </p:nvSpPr>
        <p:spPr>
          <a:xfrm>
            <a:off x="586503" y="4382428"/>
            <a:ext cx="1587986" cy="491929"/>
          </a:xfrm>
          <a:prstGeom prst="ellipse">
            <a:avLst/>
          </a:prstGeom>
          <a:noFill/>
          <a:ln w="254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ontent Placeholder 2"/>
          <p:cNvSpPr txBox="1">
            <a:spLocks/>
          </p:cNvSpPr>
          <p:nvPr/>
        </p:nvSpPr>
        <p:spPr>
          <a:xfrm>
            <a:off x="3434566" y="2875321"/>
            <a:ext cx="5531007" cy="3770795"/>
          </a:xfrm>
          <a:prstGeom prst="rect">
            <a:avLst/>
          </a:prstGeom>
        </p:spPr>
        <p:txBody>
          <a:bodyPr vert="horz" lIns="91440" tIns="45720" rIns="91440" bIns="45720" rtlCol="0">
            <a:normAutofit lnSpcReduction="10000"/>
          </a:bodyPr>
          <a:lstStyle/>
          <a:p>
            <a:pPr marL="342900" lvl="0" indent="-342900">
              <a:lnSpc>
                <a:spcPct val="110000"/>
              </a:lnSpc>
              <a:spcBef>
                <a:spcPts val="1800"/>
              </a:spcBef>
              <a:spcAft>
                <a:spcPts val="400"/>
              </a:spcAft>
              <a:buClr>
                <a:schemeClr val="accent5"/>
              </a:buClr>
              <a:buFont typeface="Arial"/>
              <a:buChar char="•"/>
            </a:pPr>
            <a:r>
              <a:rPr lang="en-US" sz="2200" dirty="0" smtClean="0">
                <a:solidFill>
                  <a:schemeClr val="tx2"/>
                </a:solidFill>
                <a:cs typeface="Arial" pitchFamily="34" charset="0"/>
              </a:rPr>
              <a:t>Registered Members are included on all initiative  communications, updates and announcements. </a:t>
            </a:r>
          </a:p>
          <a:p>
            <a:pPr marL="342900" lvl="0" indent="-342900">
              <a:lnSpc>
                <a:spcPct val="110000"/>
              </a:lnSpc>
              <a:spcBef>
                <a:spcPts val="1800"/>
              </a:spcBef>
              <a:spcAft>
                <a:spcPts val="400"/>
              </a:spcAft>
              <a:buClr>
                <a:schemeClr val="accent5"/>
              </a:buClr>
              <a:buFont typeface="Arial"/>
              <a:buChar char="•"/>
            </a:pPr>
            <a:r>
              <a:rPr kumimoji="0" lang="en-US" sz="2200" b="0" i="0" u="none" strike="noStrike" kern="1200" cap="none" spc="0" normalizeH="0" baseline="0" noProof="0" dirty="0" smtClean="0">
                <a:ln>
                  <a:noFill/>
                </a:ln>
                <a:solidFill>
                  <a:schemeClr val="tx2"/>
                </a:solidFill>
                <a:effectLst/>
                <a:uLnTx/>
                <a:uFillTx/>
                <a:latin typeface="+mn-lt"/>
                <a:ea typeface="+mn-ea"/>
                <a:cs typeface="Arial" pitchFamily="34" charset="0"/>
              </a:rPr>
              <a:t>You may join as an Interested Party or Committed Member (descriptions</a:t>
            </a:r>
            <a:r>
              <a:rPr kumimoji="0" lang="en-US" sz="2200" b="0" i="0" u="none" strike="noStrike" kern="1200" cap="none" spc="0" normalizeH="0" noProof="0" dirty="0" smtClean="0">
                <a:ln>
                  <a:noFill/>
                </a:ln>
                <a:solidFill>
                  <a:schemeClr val="tx2"/>
                </a:solidFill>
                <a:effectLst/>
                <a:uLnTx/>
                <a:uFillTx/>
                <a:latin typeface="+mn-lt"/>
                <a:ea typeface="+mn-ea"/>
                <a:cs typeface="Arial" pitchFamily="34" charset="0"/>
              </a:rPr>
              <a:t> of each are </a:t>
            </a:r>
            <a:r>
              <a:rPr kumimoji="0" lang="en-US" sz="2200" b="0" i="0" u="none" strike="noStrike" kern="1200" cap="none" spc="0" normalizeH="0" noProof="0" smtClean="0">
                <a:ln>
                  <a:noFill/>
                </a:ln>
                <a:solidFill>
                  <a:schemeClr val="tx2"/>
                </a:solidFill>
                <a:effectLst/>
                <a:uLnTx/>
                <a:uFillTx/>
                <a:latin typeface="+mn-lt"/>
                <a:ea typeface="+mn-ea"/>
                <a:cs typeface="Arial" pitchFamily="34" charset="0"/>
              </a:rPr>
              <a:t>on the wiki</a:t>
            </a:r>
            <a:r>
              <a:rPr kumimoji="0" lang="en-US" sz="2200" b="0" i="0" u="none" strike="noStrike" kern="1200" cap="none" spc="0" normalizeH="0" noProof="0" dirty="0" smtClean="0">
                <a:ln>
                  <a:noFill/>
                </a:ln>
                <a:solidFill>
                  <a:schemeClr val="tx2"/>
                </a:solidFill>
                <a:effectLst/>
                <a:uLnTx/>
                <a:uFillTx/>
                <a:latin typeface="+mn-lt"/>
                <a:ea typeface="+mn-ea"/>
                <a:cs typeface="Arial" pitchFamily="34" charset="0"/>
              </a:rPr>
              <a:t>)</a:t>
            </a:r>
            <a:r>
              <a:rPr kumimoji="0" lang="en-US" sz="2200" b="0" i="0" u="none" strike="noStrike" kern="1200" cap="none" spc="0" normalizeH="0" baseline="0" noProof="0" dirty="0" smtClean="0">
                <a:ln>
                  <a:noFill/>
                </a:ln>
                <a:solidFill>
                  <a:schemeClr val="tx2"/>
                </a:solidFill>
                <a:effectLst/>
                <a:uLnTx/>
                <a:uFillTx/>
                <a:latin typeface="+mn-lt"/>
                <a:ea typeface="+mn-ea"/>
                <a:cs typeface="Arial" pitchFamily="34" charset="0"/>
              </a:rPr>
              <a:t>.</a:t>
            </a:r>
          </a:p>
          <a:p>
            <a:pPr marL="342900" lvl="0" indent="-342900">
              <a:lnSpc>
                <a:spcPct val="110000"/>
              </a:lnSpc>
              <a:spcBef>
                <a:spcPts val="1800"/>
              </a:spcBef>
              <a:spcAft>
                <a:spcPts val="400"/>
              </a:spcAft>
              <a:buClr>
                <a:schemeClr val="accent5"/>
              </a:buClr>
              <a:buFont typeface="Arial"/>
              <a:buChar char="•"/>
            </a:pPr>
            <a:r>
              <a:rPr lang="en-US" sz="2200" dirty="0" smtClean="0">
                <a:solidFill>
                  <a:schemeClr val="tx2"/>
                </a:solidFill>
                <a:cs typeface="Arial" pitchFamily="34" charset="0"/>
              </a:rPr>
              <a:t>Thank you!  Your commitment and participation are critical to the success of this initiative.</a:t>
            </a:r>
            <a:endParaRPr kumimoji="0" lang="en-US" sz="2200" b="0" i="0" u="none" strike="noStrike" kern="1200" cap="none" spc="0" normalizeH="0" baseline="0" noProof="0" dirty="0">
              <a:ln>
                <a:noFill/>
              </a:ln>
              <a:solidFill>
                <a:schemeClr val="tx2"/>
              </a:solidFill>
              <a:effectLst/>
              <a:uLnTx/>
              <a:uFillTx/>
              <a:latin typeface="+mn-lt"/>
              <a:ea typeface="+mn-ea"/>
              <a:cs typeface="Arial" pitchFamily="34" charset="0"/>
            </a:endParaRPr>
          </a:p>
        </p:txBody>
      </p:sp>
    </p:spTree>
    <p:extLst>
      <p:ext uri="{BB962C8B-B14F-4D97-AF65-F5344CB8AC3E}">
        <p14:creationId xmlns:p14="http://schemas.microsoft.com/office/powerpoint/2010/main" val="11913094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0709" y="46637"/>
            <a:ext cx="8357871" cy="758877"/>
          </a:xfrm>
        </p:spPr>
        <p:txBody>
          <a:bodyPr>
            <a:noAutofit/>
          </a:bodyPr>
          <a:lstStyle/>
          <a:p>
            <a:r>
              <a:rPr lang="en-US" sz="3200" b="1" dirty="0" smtClean="0"/>
              <a:t>Key Inputs to Person-Centered Plan: </a:t>
            </a:r>
            <a:br>
              <a:rPr lang="en-US" sz="3200" b="1" dirty="0" smtClean="0"/>
            </a:br>
            <a:r>
              <a:rPr lang="en-US" sz="3200" b="1" dirty="0" smtClean="0"/>
              <a:t>Person-Centered Profile</a:t>
            </a:r>
            <a:endParaRPr lang="en-US" sz="3200" b="1" dirty="0"/>
          </a:p>
        </p:txBody>
      </p:sp>
      <p:grpSp>
        <p:nvGrpSpPr>
          <p:cNvPr id="20" name="Group 19"/>
          <p:cNvGrpSpPr/>
          <p:nvPr/>
        </p:nvGrpSpPr>
        <p:grpSpPr>
          <a:xfrm>
            <a:off x="65295" y="921317"/>
            <a:ext cx="8986016" cy="5932252"/>
            <a:chOff x="65295" y="921317"/>
            <a:chExt cx="8986016" cy="5932252"/>
          </a:xfrm>
        </p:grpSpPr>
        <p:sp>
          <p:nvSpPr>
            <p:cNvPr id="10" name="Oval 9"/>
            <p:cNvSpPr/>
            <p:nvPr/>
          </p:nvSpPr>
          <p:spPr>
            <a:xfrm>
              <a:off x="65295" y="2227832"/>
              <a:ext cx="3216283" cy="4074851"/>
            </a:xfrm>
            <a:prstGeom prst="ellipse">
              <a:avLst/>
            </a:prstGeom>
            <a:solidFill>
              <a:schemeClr val="accent4">
                <a:lumMod val="60000"/>
                <a:lumOff val="40000"/>
              </a:schemeClr>
            </a:solidFill>
            <a:ln>
              <a:solidFill>
                <a:schemeClr val="accent4">
                  <a:lumMod val="50000"/>
                </a:schemeClr>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defTabSz="400050">
                <a:lnSpc>
                  <a:spcPct val="90000"/>
                </a:lnSpc>
                <a:spcBef>
                  <a:spcPct val="0"/>
                </a:spcBef>
                <a:spcAft>
                  <a:spcPct val="35000"/>
                </a:spcAft>
              </a:pPr>
              <a:endParaRPr lang="en-US" sz="900" b="1" dirty="0" smtClean="0">
                <a:solidFill>
                  <a:schemeClr val="tx1"/>
                </a:solidFill>
              </a:endParaRPr>
            </a:p>
            <a:p>
              <a:pPr lvl="0" algn="ctr" defTabSz="400050">
                <a:lnSpc>
                  <a:spcPct val="90000"/>
                </a:lnSpc>
                <a:spcBef>
                  <a:spcPct val="0"/>
                </a:spcBef>
                <a:spcAft>
                  <a:spcPct val="35000"/>
                </a:spcAft>
              </a:pPr>
              <a:r>
                <a:rPr lang="en-US" sz="1100" b="1" dirty="0" smtClean="0">
                  <a:solidFill>
                    <a:schemeClr val="tx1"/>
                  </a:solidFill>
                </a:rPr>
                <a:t>PEOPLE WHO HELP ROBERT BEST</a:t>
              </a:r>
            </a:p>
            <a:p>
              <a:pPr lvl="0" algn="ctr" defTabSz="400050">
                <a:lnSpc>
                  <a:spcPct val="90000"/>
                </a:lnSpc>
                <a:spcBef>
                  <a:spcPct val="0"/>
                </a:spcBef>
                <a:spcAft>
                  <a:spcPct val="35000"/>
                </a:spcAft>
              </a:pPr>
              <a:endParaRPr lang="en-US" sz="900" b="1" dirty="0" smtClean="0">
                <a:solidFill>
                  <a:schemeClr val="tx1"/>
                </a:solidFill>
              </a:endParaRPr>
            </a:p>
            <a:p>
              <a:pPr lvl="0" algn="ctr" defTabSz="400050">
                <a:lnSpc>
                  <a:spcPct val="90000"/>
                </a:lnSpc>
                <a:spcBef>
                  <a:spcPct val="0"/>
                </a:spcBef>
                <a:spcAft>
                  <a:spcPct val="35000"/>
                </a:spcAft>
              </a:pPr>
              <a:r>
                <a:rPr lang="en-US" sz="900" b="1" dirty="0" smtClean="0">
                  <a:solidFill>
                    <a:schemeClr val="tx1"/>
                  </a:solidFill>
                </a:rPr>
                <a:t>Tell me when I do well</a:t>
              </a:r>
            </a:p>
            <a:p>
              <a:pPr lvl="0" algn="ctr" defTabSz="400050">
                <a:lnSpc>
                  <a:spcPct val="90000"/>
                </a:lnSpc>
                <a:spcBef>
                  <a:spcPct val="0"/>
                </a:spcBef>
                <a:spcAft>
                  <a:spcPct val="35000"/>
                </a:spcAft>
              </a:pPr>
              <a:r>
                <a:rPr lang="en-US" sz="900" b="1" dirty="0" smtClean="0">
                  <a:solidFill>
                    <a:schemeClr val="tx1"/>
                  </a:solidFill>
                </a:rPr>
                <a:t>Cheerful and outgoing</a:t>
              </a:r>
            </a:p>
            <a:p>
              <a:pPr lvl="0" algn="ctr" defTabSz="400050">
                <a:lnSpc>
                  <a:spcPct val="90000"/>
                </a:lnSpc>
                <a:spcBef>
                  <a:spcPct val="0"/>
                </a:spcBef>
                <a:spcAft>
                  <a:spcPct val="35000"/>
                </a:spcAft>
              </a:pPr>
              <a:r>
                <a:rPr lang="en-US" sz="900" b="1" dirty="0" smtClean="0">
                  <a:solidFill>
                    <a:schemeClr val="tx1"/>
                  </a:solidFill>
                </a:rPr>
                <a:t>Assist me to do things for myself</a:t>
              </a:r>
            </a:p>
            <a:p>
              <a:pPr lvl="0" algn="ctr" defTabSz="400050">
                <a:lnSpc>
                  <a:spcPct val="90000"/>
                </a:lnSpc>
                <a:spcBef>
                  <a:spcPct val="0"/>
                </a:spcBef>
                <a:spcAft>
                  <a:spcPct val="35000"/>
                </a:spcAft>
              </a:pPr>
              <a:r>
                <a:rPr lang="en-US" sz="900" b="1" dirty="0" smtClean="0">
                  <a:solidFill>
                    <a:schemeClr val="tx1"/>
                  </a:solidFill>
                </a:rPr>
                <a:t>Help me do what I like to do</a:t>
              </a:r>
            </a:p>
            <a:p>
              <a:pPr lvl="0" algn="ctr" defTabSz="400050">
                <a:lnSpc>
                  <a:spcPct val="90000"/>
                </a:lnSpc>
                <a:spcBef>
                  <a:spcPct val="0"/>
                </a:spcBef>
                <a:spcAft>
                  <a:spcPct val="35000"/>
                </a:spcAft>
              </a:pPr>
              <a:r>
                <a:rPr lang="en-US" sz="900" b="1" dirty="0" smtClean="0">
                  <a:solidFill>
                    <a:schemeClr val="tx1"/>
                  </a:solidFill>
                </a:rPr>
                <a:t>Use positive language (not “don't...”)</a:t>
              </a:r>
            </a:p>
            <a:p>
              <a:pPr lvl="0" algn="ctr" defTabSz="400050">
                <a:lnSpc>
                  <a:spcPct val="90000"/>
                </a:lnSpc>
                <a:spcBef>
                  <a:spcPct val="0"/>
                </a:spcBef>
                <a:spcAft>
                  <a:spcPct val="35000"/>
                </a:spcAft>
              </a:pPr>
              <a:r>
                <a:rPr lang="en-US" sz="900" b="1" dirty="0" smtClean="0">
                  <a:solidFill>
                    <a:schemeClr val="tx1"/>
                  </a:solidFill>
                </a:rPr>
                <a:t>Tell me the plan</a:t>
              </a:r>
            </a:p>
            <a:p>
              <a:pPr lvl="0" algn="ctr" defTabSz="400050">
                <a:lnSpc>
                  <a:spcPct val="90000"/>
                </a:lnSpc>
                <a:spcBef>
                  <a:spcPct val="0"/>
                </a:spcBef>
                <a:spcAft>
                  <a:spcPct val="35000"/>
                </a:spcAft>
              </a:pPr>
              <a:r>
                <a:rPr lang="en-US" sz="900" b="1" dirty="0" smtClean="0">
                  <a:solidFill>
                    <a:schemeClr val="tx1"/>
                  </a:solidFill>
                </a:rPr>
                <a:t>Keep my house clean and neat</a:t>
              </a:r>
            </a:p>
            <a:p>
              <a:pPr lvl="0" algn="ctr" defTabSz="400050">
                <a:lnSpc>
                  <a:spcPct val="90000"/>
                </a:lnSpc>
                <a:spcBef>
                  <a:spcPct val="0"/>
                </a:spcBef>
                <a:spcAft>
                  <a:spcPct val="35000"/>
                </a:spcAft>
              </a:pPr>
              <a:r>
                <a:rPr lang="en-US" sz="900" b="1" dirty="0" smtClean="0">
                  <a:solidFill>
                    <a:schemeClr val="tx1"/>
                  </a:solidFill>
                </a:rPr>
                <a:t>Communicate and keep my mom in the loop</a:t>
              </a:r>
            </a:p>
            <a:p>
              <a:pPr lvl="0" algn="ctr" defTabSz="400050">
                <a:lnSpc>
                  <a:spcPct val="90000"/>
                </a:lnSpc>
                <a:spcBef>
                  <a:spcPct val="0"/>
                </a:spcBef>
                <a:spcAft>
                  <a:spcPct val="35000"/>
                </a:spcAft>
              </a:pPr>
              <a:r>
                <a:rPr lang="en-US" sz="900" b="1" dirty="0" smtClean="0">
                  <a:solidFill>
                    <a:schemeClr val="tx1"/>
                  </a:solidFill>
                </a:rPr>
                <a:t>Minimize waiting for things to happen</a:t>
              </a:r>
            </a:p>
            <a:p>
              <a:pPr lvl="0" algn="ctr" defTabSz="400050">
                <a:lnSpc>
                  <a:spcPct val="90000"/>
                </a:lnSpc>
                <a:spcBef>
                  <a:spcPct val="0"/>
                </a:spcBef>
                <a:spcAft>
                  <a:spcPct val="35000"/>
                </a:spcAft>
              </a:pPr>
              <a:r>
                <a:rPr lang="en-US" sz="900" b="1" dirty="0" smtClean="0">
                  <a:solidFill>
                    <a:schemeClr val="tx1"/>
                  </a:solidFill>
                </a:rPr>
                <a:t>Know I may have a seizure</a:t>
              </a:r>
            </a:p>
            <a:p>
              <a:pPr lvl="0" algn="ctr" defTabSz="400050">
                <a:lnSpc>
                  <a:spcPct val="90000"/>
                </a:lnSpc>
                <a:spcBef>
                  <a:spcPct val="0"/>
                </a:spcBef>
                <a:spcAft>
                  <a:spcPct val="35000"/>
                </a:spcAft>
              </a:pPr>
              <a:r>
                <a:rPr lang="en-US" sz="900" b="1" dirty="0" smtClean="0">
                  <a:solidFill>
                    <a:schemeClr val="tx1"/>
                  </a:solidFill>
                </a:rPr>
                <a:t>Identify fun activities</a:t>
              </a:r>
            </a:p>
            <a:p>
              <a:pPr lvl="0" algn="ctr" defTabSz="400050">
                <a:lnSpc>
                  <a:spcPct val="90000"/>
                </a:lnSpc>
                <a:spcBef>
                  <a:spcPct val="0"/>
                </a:spcBef>
                <a:spcAft>
                  <a:spcPct val="35000"/>
                </a:spcAft>
              </a:pPr>
              <a:r>
                <a:rPr lang="en-US" sz="900" b="1" dirty="0" smtClean="0">
                  <a:solidFill>
                    <a:schemeClr val="tx1"/>
                  </a:solidFill>
                </a:rPr>
                <a:t>Professional</a:t>
              </a:r>
            </a:p>
            <a:p>
              <a:pPr lvl="0" algn="ctr" defTabSz="400050">
                <a:lnSpc>
                  <a:spcPct val="90000"/>
                </a:lnSpc>
                <a:spcBef>
                  <a:spcPct val="0"/>
                </a:spcBef>
                <a:spcAft>
                  <a:spcPct val="35000"/>
                </a:spcAft>
              </a:pPr>
              <a:r>
                <a:rPr lang="en-US" sz="900" b="1" dirty="0" smtClean="0">
                  <a:solidFill>
                    <a:schemeClr val="tx1"/>
                  </a:solidFill>
                </a:rPr>
                <a:t>Stay with me</a:t>
              </a:r>
            </a:p>
            <a:p>
              <a:pPr lvl="0" algn="ctr" defTabSz="400050">
                <a:lnSpc>
                  <a:spcPct val="90000"/>
                </a:lnSpc>
                <a:spcBef>
                  <a:spcPct val="0"/>
                </a:spcBef>
                <a:spcAft>
                  <a:spcPct val="35000"/>
                </a:spcAft>
              </a:pPr>
              <a:r>
                <a:rPr lang="en-US" sz="900" b="1" dirty="0" smtClean="0">
                  <a:solidFill>
                    <a:schemeClr val="tx1"/>
                  </a:solidFill>
                </a:rPr>
                <a:t>Think ahead</a:t>
              </a:r>
            </a:p>
            <a:p>
              <a:pPr lvl="0" algn="ctr" defTabSz="400050">
                <a:lnSpc>
                  <a:spcPct val="90000"/>
                </a:lnSpc>
                <a:spcBef>
                  <a:spcPct val="0"/>
                </a:spcBef>
                <a:spcAft>
                  <a:spcPct val="35000"/>
                </a:spcAft>
              </a:pPr>
              <a:r>
                <a:rPr lang="en-US" sz="900" b="1" dirty="0" smtClean="0">
                  <a:solidFill>
                    <a:schemeClr val="tx1"/>
                  </a:solidFill>
                </a:rPr>
                <a:t>Safe driver</a:t>
              </a:r>
            </a:p>
            <a:p>
              <a:pPr lvl="0" algn="ctr" defTabSz="400050">
                <a:lnSpc>
                  <a:spcPct val="90000"/>
                </a:lnSpc>
                <a:spcBef>
                  <a:spcPct val="0"/>
                </a:spcBef>
                <a:spcAft>
                  <a:spcPct val="35000"/>
                </a:spcAft>
              </a:pPr>
              <a:r>
                <a:rPr lang="en-US" sz="900" b="1" dirty="0" smtClean="0">
                  <a:solidFill>
                    <a:schemeClr val="tx1"/>
                  </a:solidFill>
                </a:rPr>
                <a:t>Engage me</a:t>
              </a:r>
            </a:p>
            <a:p>
              <a:pPr lvl="0" algn="ctr" defTabSz="400050">
                <a:lnSpc>
                  <a:spcPct val="90000"/>
                </a:lnSpc>
                <a:spcBef>
                  <a:spcPct val="0"/>
                </a:spcBef>
                <a:spcAft>
                  <a:spcPct val="35000"/>
                </a:spcAft>
              </a:pPr>
              <a:r>
                <a:rPr lang="en-US" sz="900" b="1" dirty="0" smtClean="0">
                  <a:solidFill>
                    <a:schemeClr val="tx1"/>
                  </a:solidFill>
                </a:rPr>
                <a:t>Are on time</a:t>
              </a:r>
              <a:endParaRPr lang="en-US" sz="900" b="1" dirty="0">
                <a:solidFill>
                  <a:schemeClr val="tx1"/>
                </a:solidFill>
              </a:endParaRPr>
            </a:p>
          </p:txBody>
        </p:sp>
        <p:sp>
          <p:nvSpPr>
            <p:cNvPr id="15" name="Oval 14"/>
            <p:cNvSpPr/>
            <p:nvPr/>
          </p:nvSpPr>
          <p:spPr>
            <a:xfrm>
              <a:off x="3091078" y="4456604"/>
              <a:ext cx="2903210" cy="2396965"/>
            </a:xfrm>
            <a:prstGeom prst="ellipse">
              <a:avLst/>
            </a:prstGeom>
            <a:solidFill>
              <a:srgbClr val="B6ACBE"/>
            </a:solidFill>
            <a:ln>
              <a:solidFill>
                <a:srgbClr val="7030A0"/>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spcAft>
                  <a:spcPts val="200"/>
                </a:spcAft>
              </a:pPr>
              <a:r>
                <a:rPr lang="en-US" sz="1100" b="1" dirty="0" smtClean="0">
                  <a:solidFill>
                    <a:schemeClr val="tx1"/>
                  </a:solidFill>
                </a:rPr>
                <a:t>WHAT PEOPLE LIKE </a:t>
              </a:r>
            </a:p>
            <a:p>
              <a:pPr lvl="0" algn="ctr">
                <a:spcAft>
                  <a:spcPts val="200"/>
                </a:spcAft>
              </a:pPr>
              <a:r>
                <a:rPr lang="en-US" sz="1100" b="1" dirty="0" smtClean="0">
                  <a:solidFill>
                    <a:schemeClr val="tx1"/>
                  </a:solidFill>
                </a:rPr>
                <a:t>AND ADMIRE ABOUT ROBERT</a:t>
              </a:r>
            </a:p>
            <a:p>
              <a:pPr lvl="0" algn="ctr">
                <a:spcAft>
                  <a:spcPts val="200"/>
                </a:spcAft>
              </a:pPr>
              <a:endParaRPr lang="en-US" sz="600" b="1" dirty="0" smtClean="0">
                <a:solidFill>
                  <a:schemeClr val="tx1"/>
                </a:solidFill>
              </a:endParaRPr>
            </a:p>
            <a:p>
              <a:pPr lvl="0" algn="ctr">
                <a:spcAft>
                  <a:spcPts val="150"/>
                </a:spcAft>
              </a:pPr>
              <a:r>
                <a:rPr lang="en-US" sz="900" b="1" dirty="0" smtClean="0">
                  <a:solidFill>
                    <a:schemeClr val="tx1"/>
                  </a:solidFill>
                </a:rPr>
                <a:t>Say what I want, decisive</a:t>
              </a:r>
            </a:p>
            <a:p>
              <a:pPr lvl="0" algn="ctr">
                <a:spcAft>
                  <a:spcPts val="150"/>
                </a:spcAft>
              </a:pPr>
              <a:r>
                <a:rPr lang="en-US" sz="900" b="1" dirty="0" smtClean="0">
                  <a:solidFill>
                    <a:schemeClr val="tx1"/>
                  </a:solidFill>
                </a:rPr>
                <a:t>Good memory</a:t>
              </a:r>
            </a:p>
            <a:p>
              <a:pPr lvl="0" algn="ctr">
                <a:spcAft>
                  <a:spcPts val="150"/>
                </a:spcAft>
              </a:pPr>
              <a:r>
                <a:rPr lang="en-US" sz="900" b="1" dirty="0" smtClean="0">
                  <a:solidFill>
                    <a:schemeClr val="tx1"/>
                  </a:solidFill>
                </a:rPr>
                <a:t>Like everyone</a:t>
              </a:r>
            </a:p>
            <a:p>
              <a:pPr lvl="0" algn="ctr">
                <a:spcAft>
                  <a:spcPts val="150"/>
                </a:spcAft>
              </a:pPr>
              <a:r>
                <a:rPr lang="en-US" sz="900" b="1" dirty="0" smtClean="0">
                  <a:solidFill>
                    <a:schemeClr val="tx1"/>
                  </a:solidFill>
                </a:rPr>
                <a:t>Handsome and polite</a:t>
              </a:r>
            </a:p>
            <a:p>
              <a:pPr lvl="0" algn="ctr">
                <a:spcAft>
                  <a:spcPts val="150"/>
                </a:spcAft>
              </a:pPr>
              <a:r>
                <a:rPr lang="en-US" sz="900" b="1" dirty="0" smtClean="0">
                  <a:solidFill>
                    <a:schemeClr val="tx1"/>
                  </a:solidFill>
                </a:rPr>
                <a:t>High energy, adventurous</a:t>
              </a:r>
            </a:p>
            <a:p>
              <a:pPr lvl="0" algn="ctr">
                <a:spcAft>
                  <a:spcPts val="150"/>
                </a:spcAft>
              </a:pPr>
              <a:r>
                <a:rPr lang="en-US" sz="900" b="1" dirty="0" smtClean="0">
                  <a:solidFill>
                    <a:schemeClr val="tx1"/>
                  </a:solidFill>
                </a:rPr>
                <a:t>Love my family</a:t>
              </a:r>
            </a:p>
            <a:p>
              <a:pPr lvl="0" algn="ctr">
                <a:spcAft>
                  <a:spcPts val="150"/>
                </a:spcAft>
              </a:pPr>
              <a:r>
                <a:rPr lang="en-US" sz="900" b="1" dirty="0" smtClean="0">
                  <a:solidFill>
                    <a:schemeClr val="tx1"/>
                  </a:solidFill>
                </a:rPr>
                <a:t>Deep thinker</a:t>
              </a:r>
            </a:p>
            <a:p>
              <a:pPr lvl="0" algn="ctr">
                <a:spcAft>
                  <a:spcPts val="150"/>
                </a:spcAft>
              </a:pPr>
              <a:r>
                <a:rPr lang="en-US" sz="900" b="1" dirty="0" smtClean="0">
                  <a:solidFill>
                    <a:schemeClr val="tx1"/>
                  </a:solidFill>
                </a:rPr>
                <a:t>Nice dresser</a:t>
              </a:r>
            </a:p>
            <a:p>
              <a:pPr lvl="0" algn="ctr">
                <a:spcAft>
                  <a:spcPts val="150"/>
                </a:spcAft>
              </a:pPr>
              <a:r>
                <a:rPr lang="en-US" sz="900" b="1" dirty="0" smtClean="0">
                  <a:solidFill>
                    <a:schemeClr val="tx1"/>
                  </a:solidFill>
                </a:rPr>
                <a:t>Mellow</a:t>
              </a:r>
            </a:p>
            <a:p>
              <a:pPr lvl="0" algn="ctr">
                <a:spcAft>
                  <a:spcPts val="150"/>
                </a:spcAft>
              </a:pPr>
              <a:r>
                <a:rPr lang="en-US" sz="900" b="1" dirty="0" smtClean="0">
                  <a:solidFill>
                    <a:schemeClr val="tx1"/>
                  </a:solidFill>
                </a:rPr>
                <a:t>Funny</a:t>
              </a:r>
            </a:p>
            <a:p>
              <a:pPr lvl="0" algn="ctr">
                <a:spcAft>
                  <a:spcPts val="150"/>
                </a:spcAft>
              </a:pPr>
              <a:r>
                <a:rPr lang="en-US" sz="900" b="1" dirty="0" smtClean="0">
                  <a:solidFill>
                    <a:schemeClr val="tx1"/>
                  </a:solidFill>
                </a:rPr>
                <a:t>Like to "chill"</a:t>
              </a:r>
            </a:p>
          </p:txBody>
        </p:sp>
        <p:sp>
          <p:nvSpPr>
            <p:cNvPr id="16" name="Oval 15"/>
            <p:cNvSpPr/>
            <p:nvPr/>
          </p:nvSpPr>
          <p:spPr>
            <a:xfrm>
              <a:off x="5832623" y="2227831"/>
              <a:ext cx="3218688" cy="4074851"/>
            </a:xfrm>
            <a:prstGeom prst="ellipse">
              <a:avLst/>
            </a:prstGeom>
            <a:solidFill>
              <a:srgbClr val="B1CC9E"/>
            </a:solidFill>
            <a:ln>
              <a:solidFill>
                <a:srgbClr val="3B7746"/>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b="1" dirty="0" smtClean="0">
                  <a:solidFill>
                    <a:schemeClr val="tx1"/>
                  </a:solidFill>
                </a:rPr>
                <a:t>SUPPORTS ROBERT NEEDS TO BE HAPPY, HEALTHY, AND SAFE</a:t>
              </a:r>
            </a:p>
            <a:p>
              <a:pPr lvl="0" algn="ctr"/>
              <a:endParaRPr lang="en-US" sz="900" b="1" dirty="0" smtClean="0">
                <a:solidFill>
                  <a:schemeClr val="tx1"/>
                </a:solidFill>
              </a:endParaRPr>
            </a:p>
            <a:p>
              <a:pPr lvl="0" algn="ctr">
                <a:spcAft>
                  <a:spcPts val="378"/>
                </a:spcAft>
              </a:pPr>
              <a:r>
                <a:rPr lang="en-US" sz="900" b="1" dirty="0" smtClean="0">
                  <a:solidFill>
                    <a:schemeClr val="tx1"/>
                  </a:solidFill>
                </a:rPr>
                <a:t>Medication on time</a:t>
              </a:r>
            </a:p>
            <a:p>
              <a:pPr lvl="0" algn="ctr">
                <a:spcAft>
                  <a:spcPts val="378"/>
                </a:spcAft>
              </a:pPr>
              <a:r>
                <a:rPr lang="en-US" sz="900" b="1" dirty="0" smtClean="0">
                  <a:solidFill>
                    <a:schemeClr val="tx1"/>
                  </a:solidFill>
                </a:rPr>
                <a:t>Careful in parking lots</a:t>
              </a:r>
            </a:p>
            <a:p>
              <a:pPr lvl="0" algn="ctr">
                <a:spcAft>
                  <a:spcPts val="378"/>
                </a:spcAft>
              </a:pPr>
              <a:r>
                <a:rPr lang="en-US" sz="900" b="1" dirty="0" smtClean="0">
                  <a:solidFill>
                    <a:schemeClr val="tx1"/>
                  </a:solidFill>
                </a:rPr>
                <a:t>Help in bathroom</a:t>
              </a:r>
            </a:p>
            <a:p>
              <a:pPr lvl="0" algn="ctr">
                <a:spcAft>
                  <a:spcPts val="378"/>
                </a:spcAft>
              </a:pPr>
              <a:r>
                <a:rPr lang="en-US" sz="900" b="1" dirty="0" smtClean="0">
                  <a:solidFill>
                    <a:schemeClr val="tx1"/>
                  </a:solidFill>
                </a:rPr>
                <a:t>Seat belt on</a:t>
              </a:r>
            </a:p>
            <a:p>
              <a:pPr lvl="0" algn="ctr">
                <a:spcAft>
                  <a:spcPts val="378"/>
                </a:spcAft>
              </a:pPr>
              <a:r>
                <a:rPr lang="en-US" sz="900" b="1" dirty="0" smtClean="0">
                  <a:solidFill>
                    <a:schemeClr val="tx1"/>
                  </a:solidFill>
                </a:rPr>
                <a:t>Wear ID bracelet</a:t>
              </a:r>
            </a:p>
            <a:p>
              <a:pPr lvl="0" algn="ctr">
                <a:spcAft>
                  <a:spcPts val="378"/>
                </a:spcAft>
              </a:pPr>
              <a:r>
                <a:rPr lang="en-US" sz="900" b="1" dirty="0" smtClean="0">
                  <a:solidFill>
                    <a:schemeClr val="tx1"/>
                  </a:solidFill>
                </a:rPr>
                <a:t>Use bathroom a lot</a:t>
              </a:r>
            </a:p>
            <a:p>
              <a:pPr lvl="0" algn="ctr">
                <a:spcAft>
                  <a:spcPts val="378"/>
                </a:spcAft>
              </a:pPr>
              <a:r>
                <a:rPr lang="en-US" sz="900" b="1" dirty="0" smtClean="0">
                  <a:solidFill>
                    <a:schemeClr val="tx1"/>
                  </a:solidFill>
                </a:rPr>
                <a:t>Call Mom if problem or question(s) 410.733.9539</a:t>
              </a:r>
            </a:p>
            <a:p>
              <a:pPr lvl="0" algn="ctr">
                <a:spcAft>
                  <a:spcPts val="378"/>
                </a:spcAft>
              </a:pPr>
              <a:r>
                <a:rPr lang="en-US" sz="900" b="1" dirty="0" smtClean="0">
                  <a:solidFill>
                    <a:schemeClr val="tx1"/>
                  </a:solidFill>
                </a:rPr>
                <a:t>Deep breaths if agitated</a:t>
              </a:r>
            </a:p>
            <a:p>
              <a:pPr lvl="0" algn="ctr">
                <a:spcAft>
                  <a:spcPts val="378"/>
                </a:spcAft>
              </a:pPr>
              <a:r>
                <a:rPr lang="en-US" sz="900" b="1" dirty="0" smtClean="0">
                  <a:solidFill>
                    <a:schemeClr val="tx1"/>
                  </a:solidFill>
                </a:rPr>
                <a:t>Safe seizures</a:t>
              </a:r>
            </a:p>
            <a:p>
              <a:pPr lvl="0" algn="ctr">
                <a:spcAft>
                  <a:spcPts val="378"/>
                </a:spcAft>
              </a:pPr>
              <a:r>
                <a:rPr lang="en-US" sz="900" b="1" dirty="0" smtClean="0">
                  <a:solidFill>
                    <a:schemeClr val="tx1"/>
                  </a:solidFill>
                </a:rPr>
                <a:t>Suntan lotion</a:t>
              </a:r>
            </a:p>
            <a:p>
              <a:pPr lvl="0" algn="ctr">
                <a:spcAft>
                  <a:spcPts val="378"/>
                </a:spcAft>
              </a:pPr>
              <a:r>
                <a:rPr lang="en-US" sz="900" b="1" dirty="0" smtClean="0">
                  <a:solidFill>
                    <a:schemeClr val="tx1"/>
                  </a:solidFill>
                </a:rPr>
                <a:t>Food cut up</a:t>
              </a:r>
            </a:p>
            <a:p>
              <a:pPr lvl="0" algn="ctr">
                <a:spcAft>
                  <a:spcPts val="378"/>
                </a:spcAft>
              </a:pPr>
              <a:r>
                <a:rPr lang="en-US" sz="900" b="1" dirty="0" smtClean="0">
                  <a:solidFill>
                    <a:schemeClr val="tx1"/>
                  </a:solidFill>
                </a:rPr>
                <a:t>Teeth clean</a:t>
              </a:r>
            </a:p>
            <a:p>
              <a:pPr lvl="0" algn="ctr">
                <a:spcAft>
                  <a:spcPts val="378"/>
                </a:spcAft>
              </a:pPr>
              <a:r>
                <a:rPr lang="en-US" sz="900" b="1" dirty="0" smtClean="0">
                  <a:solidFill>
                    <a:schemeClr val="tx1"/>
                  </a:solidFill>
                </a:rPr>
                <a:t>No balcony use</a:t>
              </a:r>
            </a:p>
            <a:p>
              <a:pPr lvl="0" algn="ctr">
                <a:spcAft>
                  <a:spcPts val="378"/>
                </a:spcAft>
              </a:pPr>
              <a:r>
                <a:rPr lang="en-US" sz="900" b="1" dirty="0" smtClean="0">
                  <a:solidFill>
                    <a:schemeClr val="tx1"/>
                  </a:solidFill>
                </a:rPr>
                <a:t>Nurse Lara: 443.677.7130</a:t>
              </a:r>
            </a:p>
          </p:txBody>
        </p:sp>
        <p:sp>
          <p:nvSpPr>
            <p:cNvPr id="19" name="Rounded Rectangle 18"/>
            <p:cNvSpPr/>
            <p:nvPr/>
          </p:nvSpPr>
          <p:spPr>
            <a:xfrm>
              <a:off x="2181225" y="975223"/>
              <a:ext cx="4724400" cy="1280160"/>
            </a:xfrm>
            <a:prstGeom prst="roundRect">
              <a:avLst/>
            </a:prstGeom>
            <a:solidFill>
              <a:schemeClr val="tx2">
                <a:lumMod val="20000"/>
                <a:lumOff val="80000"/>
              </a:schemeClr>
            </a:solidFill>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numCol="2" rtlCol="0" anchor="ctr"/>
            <a:lstStyle/>
            <a:p>
              <a:pPr lvl="0" algn="ctr"/>
              <a:endParaRPr lang="en-US" sz="900" b="1" dirty="0" smtClean="0">
                <a:solidFill>
                  <a:schemeClr val="tx1"/>
                </a:solidFill>
              </a:endParaRPr>
            </a:p>
            <a:p>
              <a:pPr lvl="0" algn="ctr"/>
              <a:endParaRPr lang="en-US" sz="900" b="1" dirty="0" smtClean="0">
                <a:solidFill>
                  <a:schemeClr val="tx1"/>
                </a:solidFill>
              </a:endParaRPr>
            </a:p>
            <a:p>
              <a:pPr lvl="0" algn="ctr"/>
              <a:r>
                <a:rPr lang="en-US" sz="900" b="1" dirty="0" smtClean="0">
                  <a:solidFill>
                    <a:schemeClr val="tx1"/>
                  </a:solidFill>
                </a:rPr>
                <a:t>Having a straw to hold</a:t>
              </a:r>
            </a:p>
            <a:p>
              <a:pPr lvl="0" algn="ctr"/>
              <a:r>
                <a:rPr lang="en-US" sz="900" b="1" dirty="0" smtClean="0">
                  <a:solidFill>
                    <a:schemeClr val="tx1"/>
                  </a:solidFill>
                </a:rPr>
                <a:t>Using my </a:t>
              </a:r>
              <a:r>
                <a:rPr lang="en-US" sz="900" b="1" dirty="0" err="1" smtClean="0">
                  <a:solidFill>
                    <a:schemeClr val="tx1"/>
                  </a:solidFill>
                </a:rPr>
                <a:t>iPad</a:t>
              </a:r>
              <a:r>
                <a:rPr lang="en-US" sz="900" b="1" dirty="0" smtClean="0">
                  <a:solidFill>
                    <a:schemeClr val="tx1"/>
                  </a:solidFill>
                </a:rPr>
                <a:t> apps</a:t>
              </a:r>
            </a:p>
            <a:p>
              <a:pPr lvl="0" algn="ctr"/>
              <a:r>
                <a:rPr lang="en-US" sz="900" b="1" dirty="0" smtClean="0">
                  <a:solidFill>
                    <a:schemeClr val="tx1"/>
                  </a:solidFill>
                </a:rPr>
                <a:t>Out and about </a:t>
              </a:r>
            </a:p>
            <a:p>
              <a:pPr lvl="0" algn="ctr"/>
              <a:r>
                <a:rPr lang="en-US" sz="900" b="1" dirty="0" smtClean="0">
                  <a:solidFill>
                    <a:schemeClr val="tx1"/>
                  </a:solidFill>
                </a:rPr>
                <a:t>Swimming</a:t>
              </a:r>
            </a:p>
            <a:p>
              <a:pPr lvl="0" algn="ctr"/>
              <a:r>
                <a:rPr lang="en-US" sz="900" b="1" dirty="0" smtClean="0">
                  <a:solidFill>
                    <a:schemeClr val="tx1"/>
                  </a:solidFill>
                </a:rPr>
                <a:t>Music </a:t>
              </a:r>
            </a:p>
            <a:p>
              <a:pPr lvl="0" algn="ctr"/>
              <a:r>
                <a:rPr lang="en-US" sz="900" b="1" dirty="0" smtClean="0">
                  <a:solidFill>
                    <a:schemeClr val="tx1"/>
                  </a:solidFill>
                </a:rPr>
                <a:t>Healthy food</a:t>
              </a:r>
            </a:p>
            <a:p>
              <a:pPr lvl="0" algn="ctr"/>
              <a:endParaRPr lang="en-US" sz="900" b="1" dirty="0" smtClean="0">
                <a:solidFill>
                  <a:schemeClr val="tx1"/>
                </a:solidFill>
              </a:endParaRPr>
            </a:p>
            <a:p>
              <a:pPr lvl="0" algn="ctr"/>
              <a:endParaRPr lang="en-US" sz="900" b="1" dirty="0" smtClean="0">
                <a:solidFill>
                  <a:schemeClr val="tx1"/>
                </a:solidFill>
              </a:endParaRPr>
            </a:p>
            <a:p>
              <a:pPr lvl="0" algn="ctr"/>
              <a:endParaRPr lang="en-US" sz="900" b="1" dirty="0" smtClean="0">
                <a:solidFill>
                  <a:schemeClr val="tx1"/>
                </a:solidFill>
              </a:endParaRPr>
            </a:p>
            <a:p>
              <a:pPr lvl="0" algn="ctr"/>
              <a:endParaRPr lang="en-US" sz="900" b="1" dirty="0" smtClean="0">
                <a:solidFill>
                  <a:schemeClr val="tx1"/>
                </a:solidFill>
              </a:endParaRPr>
            </a:p>
            <a:p>
              <a:pPr lvl="0" algn="ctr"/>
              <a:r>
                <a:rPr lang="en-US" sz="900" b="1" dirty="0" smtClean="0">
                  <a:solidFill>
                    <a:schemeClr val="tx1"/>
                  </a:solidFill>
                </a:rPr>
                <a:t>Looking sharp</a:t>
              </a:r>
            </a:p>
            <a:p>
              <a:pPr lvl="0" algn="ctr"/>
              <a:r>
                <a:rPr lang="en-US" sz="900" b="1" dirty="0" smtClean="0">
                  <a:solidFill>
                    <a:schemeClr val="tx1"/>
                  </a:solidFill>
                </a:rPr>
                <a:t>Drinking water</a:t>
              </a:r>
            </a:p>
            <a:p>
              <a:pPr lvl="0" algn="ctr"/>
              <a:r>
                <a:rPr lang="en-US" sz="900" b="1" dirty="0" smtClean="0">
                  <a:solidFill>
                    <a:schemeClr val="tx1"/>
                  </a:solidFill>
                </a:rPr>
                <a:t>Eating out</a:t>
              </a:r>
            </a:p>
            <a:p>
              <a:pPr lvl="0" algn="ctr"/>
              <a:r>
                <a:rPr lang="en-US" sz="900" b="1" dirty="0" smtClean="0">
                  <a:solidFill>
                    <a:schemeClr val="tx1"/>
                  </a:solidFill>
                </a:rPr>
                <a:t>Church</a:t>
              </a:r>
            </a:p>
            <a:p>
              <a:pPr lvl="0" algn="ctr"/>
              <a:r>
                <a:rPr lang="en-US" sz="900" b="1" dirty="0" smtClean="0">
                  <a:solidFill>
                    <a:schemeClr val="tx1"/>
                  </a:solidFill>
                </a:rPr>
                <a:t>Family</a:t>
              </a:r>
            </a:p>
            <a:p>
              <a:pPr lvl="0" algn="ctr"/>
              <a:r>
                <a:rPr lang="en-US" sz="900" b="1" dirty="0" smtClean="0">
                  <a:solidFill>
                    <a:schemeClr val="tx1"/>
                  </a:solidFill>
                </a:rPr>
                <a:t>Recreation, sports</a:t>
              </a:r>
            </a:p>
            <a:p>
              <a:pPr lvl="0" algn="ctr"/>
              <a:r>
                <a:rPr lang="en-US" sz="900" b="1" dirty="0" smtClean="0">
                  <a:solidFill>
                    <a:schemeClr val="tx1"/>
                  </a:solidFill>
                </a:rPr>
                <a:t>Volunteer, Job</a:t>
              </a:r>
            </a:p>
            <a:p>
              <a:pPr algn="ctr"/>
              <a:endParaRPr lang="en-US" sz="900" dirty="0">
                <a:solidFill>
                  <a:schemeClr val="tx1"/>
                </a:solidFill>
              </a:endParaRPr>
            </a:p>
          </p:txBody>
        </p:sp>
        <p:sp>
          <p:nvSpPr>
            <p:cNvPr id="18" name="TextBox 17"/>
            <p:cNvSpPr txBox="1"/>
            <p:nvPr/>
          </p:nvSpPr>
          <p:spPr>
            <a:xfrm>
              <a:off x="2905943" y="921317"/>
              <a:ext cx="3278846" cy="369332"/>
            </a:xfrm>
            <a:prstGeom prst="rect">
              <a:avLst/>
            </a:prstGeom>
            <a:noFill/>
          </p:spPr>
          <p:txBody>
            <a:bodyPr wrap="none" rtlCol="0">
              <a:spAutoFit/>
            </a:bodyPr>
            <a:lstStyle/>
            <a:p>
              <a:r>
                <a:rPr lang="en-US" dirty="0" smtClean="0"/>
                <a:t>WHAT IS IMPORTANT TO ROBERT</a:t>
              </a: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rcRect l="13979" t="13195" r="22984" b="4545"/>
            <a:stretch>
              <a:fillRect/>
            </a:stretch>
          </p:blipFill>
          <p:spPr bwMode="auto">
            <a:xfrm>
              <a:off x="3771900" y="2065907"/>
              <a:ext cx="1422831" cy="2306913"/>
            </a:xfrm>
            <a:prstGeom prst="rect">
              <a:avLst/>
            </a:prstGeom>
            <a:noFill/>
            <a:ln w="9525">
              <a:solidFill>
                <a:srgbClr val="002060"/>
              </a:solidFill>
              <a:miter lim="800000"/>
              <a:headEnd/>
              <a:tailEnd/>
            </a:ln>
            <a:effectLst>
              <a:outerShdw blurRad="63500" sx="102000" sy="102000" algn="ctr" rotWithShape="0">
                <a:prstClr val="black">
                  <a:alpha val="40000"/>
                </a:prstClr>
              </a:outerShdw>
            </a:effectLst>
          </p:spPr>
        </p:pic>
      </p:grpSp>
    </p:spTree>
    <p:extLst>
      <p:ext uri="{BB962C8B-B14F-4D97-AF65-F5344CB8AC3E}">
        <p14:creationId xmlns:p14="http://schemas.microsoft.com/office/powerpoint/2010/main" val="2158601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NC 1">
      <a:dk1>
        <a:srgbClr val="3C3C3B"/>
      </a:dk1>
      <a:lt1>
        <a:sysClr val="window" lastClr="FFFFFF"/>
      </a:lt1>
      <a:dk2>
        <a:srgbClr val="07538F"/>
      </a:dk2>
      <a:lt2>
        <a:srgbClr val="FFEBAF"/>
      </a:lt2>
      <a:accent1>
        <a:srgbClr val="056DB1"/>
      </a:accent1>
      <a:accent2>
        <a:srgbClr val="00A8E1"/>
      </a:accent2>
      <a:accent3>
        <a:srgbClr val="FFC425"/>
      </a:accent3>
      <a:accent4>
        <a:srgbClr val="EA9C1C"/>
      </a:accent4>
      <a:accent5>
        <a:srgbClr val="ED1C24"/>
      </a:accent5>
      <a:accent6>
        <a:srgbClr val="16B0A5"/>
      </a:accent6>
      <a:hlink>
        <a:srgbClr val="0000FF"/>
      </a:hlink>
      <a:folHlink>
        <a:srgbClr val="68306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B276EA3E56A1F42A379CF48D9857060" ma:contentTypeVersion="10" ma:contentTypeDescription="Create a new document." ma:contentTypeScope="" ma:versionID="7219703b9a2c4f6cbea218b286d1fcdd">
  <xsd:schema xmlns:xsd="http://www.w3.org/2001/XMLSchema" xmlns:xs="http://www.w3.org/2001/XMLSchema" xmlns:p="http://schemas.microsoft.com/office/2006/metadata/properties" xmlns:ns2="104ac536-2e3c-4ac9-b234-18e9be322d0c" xmlns:ns3="0460abca-03e2-4a8b-bc48-cdd6cbafc9ad" targetNamespace="http://schemas.microsoft.com/office/2006/metadata/properties" ma:root="true" ma:fieldsID="6bab689b723ffe52d9cd8c8a345144c7" ns2:_="" ns3:_="">
    <xsd:import namespace="104ac536-2e3c-4ac9-b234-18e9be322d0c"/>
    <xsd:import namespace="0460abca-03e2-4a8b-bc48-cdd6cbafc9ad"/>
    <xsd:element name="properties">
      <xsd:complexType>
        <xsd:sequence>
          <xsd:element name="documentManagement">
            <xsd:complexType>
              <xsd:all>
                <xsd:element ref="ns2:TaxCatchAll" minOccurs="0"/>
                <xsd:element ref="ns3:TAGSTaxHTField0"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4ac536-2e3c-4ac9-b234-18e9be322d0c"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5fbad4d5-7ffe-4cc6-b42b-c4a43df7fd08}" ma:internalName="TaxCatchAll" ma:showField="CatchAllData" ma:web="104ac536-2e3c-4ac9-b234-18e9be322d0c">
      <xsd:complexType>
        <xsd:complexContent>
          <xsd:extension base="dms:MultiChoiceLookup">
            <xsd:sequence>
              <xsd:element name="Value" type="dms:Lookup" maxOccurs="unbounded" minOccurs="0" nillable="true"/>
            </xsd:sequence>
          </xsd:extension>
        </xsd:complexContent>
      </xsd:complexType>
    </xsd:element>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460abca-03e2-4a8b-bc48-cdd6cbafc9ad" elementFormDefault="qualified">
    <xsd:import namespace="http://schemas.microsoft.com/office/2006/documentManagement/types"/>
    <xsd:import namespace="http://schemas.microsoft.com/office/infopath/2007/PartnerControls"/>
    <xsd:element name="TAGSTaxHTField0" ma:index="10" nillable="true" ma:taxonomy="true" ma:internalName="TAGSTaxHTField0" ma:taxonomyFieldName="TAGS" ma:displayName="TAGS" ma:readOnly="false" ma:default="" ma:fieldId="{2978e282-68a9-41df-9202-2cb32714e465}" ma:taxonomyMulti="true" ma:sspId="103c0b3b-82f9-46c0-9c43-22d63ed4aa74" ma:termSetId="4bd4d5db-2a54-44bc-89ef-e540a0df3c8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104ac536-2e3c-4ac9-b234-18e9be322d0c">FMEJVNC76M2R-136-1982</_dlc_DocId>
    <TAGSTaxHTField0 xmlns="0460abca-03e2-4a8b-bc48-cdd6cbafc9ad">
      <Terms xmlns="http://schemas.microsoft.com/office/infopath/2007/PartnerControls"/>
    </TAGSTaxHTField0>
    <TaxCatchAll xmlns="104ac536-2e3c-4ac9-b234-18e9be322d0c"/>
    <_dlc_DocIdUrl xmlns="104ac536-2e3c-4ac9-b234-18e9be322d0c">
      <Url>http://oncintranet.hhs.gov/division/pdnc/ooc/_layouts/DocIdRedir.aspx?ID=FMEJVNC76M2R-136-1982</Url>
      <Description>FMEJVNC76M2R-136-1982</Description>
    </_dlc_DocIdUrl>
  </documentManagement>
</p:properties>
</file>

<file path=customXml/itemProps1.xml><?xml version="1.0" encoding="utf-8"?>
<ds:datastoreItem xmlns:ds="http://schemas.openxmlformats.org/officeDocument/2006/customXml" ds:itemID="{CE791015-B97B-4BB9-9954-8EBA5955142F}">
  <ds:schemaRefs>
    <ds:schemaRef ds:uri="http://schemas.microsoft.com/sharepoint/v3/contenttype/forms"/>
  </ds:schemaRefs>
</ds:datastoreItem>
</file>

<file path=customXml/itemProps2.xml><?xml version="1.0" encoding="utf-8"?>
<ds:datastoreItem xmlns:ds="http://schemas.openxmlformats.org/officeDocument/2006/customXml" ds:itemID="{A2C49151-65FD-497F-92C4-36DE094A22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4ac536-2e3c-4ac9-b234-18e9be322d0c"/>
    <ds:schemaRef ds:uri="0460abca-03e2-4a8b-bc48-cdd6cbafc9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404EC37-1406-4F03-BF44-D2C98F7941FA}">
  <ds:schemaRefs>
    <ds:schemaRef ds:uri="http://schemas.microsoft.com/sharepoint/events"/>
  </ds:schemaRefs>
</ds:datastoreItem>
</file>

<file path=customXml/itemProps4.xml><?xml version="1.0" encoding="utf-8"?>
<ds:datastoreItem xmlns:ds="http://schemas.openxmlformats.org/officeDocument/2006/customXml" ds:itemID="{014C3E14-501D-42BC-A629-74E6EBB7B91A}">
  <ds:schemaRefs>
    <ds:schemaRef ds:uri="http://purl.org/dc/elements/1.1/"/>
    <ds:schemaRef ds:uri="http://purl.org/dc/terms/"/>
    <ds:schemaRef ds:uri="http://schemas.microsoft.com/office/2006/documentManagement/types"/>
    <ds:schemaRef ds:uri="104ac536-2e3c-4ac9-b234-18e9be322d0c"/>
    <ds:schemaRef ds:uri="http://schemas.microsoft.com/office/2006/metadata/properties"/>
    <ds:schemaRef ds:uri="http://schemas.microsoft.com/office/infopath/2007/PartnerControls"/>
    <ds:schemaRef ds:uri="http://www.w3.org/XML/1998/namespace"/>
    <ds:schemaRef ds:uri="http://purl.org/dc/dcmitype/"/>
    <ds:schemaRef ds:uri="0460abca-03e2-4a8b-bc48-cdd6cbafc9ad"/>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38719</TotalTime>
  <Words>2318</Words>
  <Application>Microsoft Macintosh PowerPoint</Application>
  <PresentationFormat>On-screen Show (4:3)</PresentationFormat>
  <Paragraphs>327</Paragraphs>
  <Slides>22</Slides>
  <Notes>7</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electronic Long-Term Services &amp; Supports (eLTSS) Initiative</vt:lpstr>
      <vt:lpstr>Meeting Etiquette</vt:lpstr>
      <vt:lpstr>Agenda</vt:lpstr>
      <vt:lpstr>Announcements</vt:lpstr>
      <vt:lpstr>Announcements, cont’d...</vt:lpstr>
      <vt:lpstr>Announcements, cont’d...</vt:lpstr>
      <vt:lpstr>PowerPoint Presentation</vt:lpstr>
      <vt:lpstr>Reminder:   Join the eLTSS Initiative</vt:lpstr>
      <vt:lpstr>Key Inputs to Person-Centered Plan:  Person-Centered Profile</vt:lpstr>
      <vt:lpstr>PowerPoint Presentation</vt:lpstr>
      <vt:lpstr>PowerPoint Presentation</vt:lpstr>
      <vt:lpstr>Colorado Medicaid - Weekly Update</vt:lpstr>
      <vt:lpstr> CT TEFT Update</vt:lpstr>
      <vt:lpstr> GA Weekly Update</vt:lpstr>
      <vt:lpstr> Kentucky eLTSS Pilot 2 Update</vt:lpstr>
      <vt:lpstr> DHMH Maryland Weekly Update</vt:lpstr>
      <vt:lpstr>Minnesota Weekly Update</vt:lpstr>
      <vt:lpstr>Pilot Working Session</vt:lpstr>
      <vt:lpstr>Round 2 Pilots Timeline</vt:lpstr>
      <vt:lpstr>Tentative Meeting Schedule</vt:lpstr>
      <vt:lpstr>FACA Meetings (Federal Advisory Committees)</vt:lpstr>
      <vt:lpstr>eLTSS Initiative: Project Team Leads</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Shannon Leigh</dc:creator>
  <cp:lastModifiedBy>sture user</cp:lastModifiedBy>
  <cp:revision>620</cp:revision>
  <cp:lastPrinted>2016-08-02T19:46:54Z</cp:lastPrinted>
  <dcterms:created xsi:type="dcterms:W3CDTF">2015-09-21T17:30:13Z</dcterms:created>
  <dcterms:modified xsi:type="dcterms:W3CDTF">2017-01-19T15:22:48Z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29b84780-dad3-483c-874e-2ad61d6375ea</vt:lpwstr>
  </property>
  <property fmtid="{D5CDD505-2E9C-101B-9397-08002B2CF9AE}" pid="3" name="ContentTypeId">
    <vt:lpwstr>0x010100EB276EA3E56A1F42A379CF48D9857060</vt:lpwstr>
  </property>
  <property fmtid="{D5CDD505-2E9C-101B-9397-08002B2CF9AE}" pid="4" name="TAGS">
    <vt:lpwstr/>
  </property>
</Properties>
</file>