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5854"/>
    <p:restoredTop sz="94690"/>
  </p:normalViewPr>
  <p:slideViewPr>
    <p:cSldViewPr snapToObjects="1">
      <p:cViewPr varScale="1">
        <p:scale>
          <a:sx n="126" d="100"/>
          <a:sy n="126" d="100"/>
        </p:scale>
        <p:origin x="936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DD8DC9-EDBC-574F-A44D-3DB1492CAA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17566F4-2EF3-1948-BEDD-3906E3BCD1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864364-1089-1647-8107-A65A228E95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87834-B428-3A40-9427-CFA203A5E909}" type="datetimeFigureOut">
              <a:rPr lang="en-US" smtClean="0"/>
              <a:t>4/19/18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1BD803-B939-4546-B3F3-742EF0FED5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DD1DF6-2CBC-8846-AC18-06560EF883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061F7-2119-0245-92E3-82FC27763C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572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B7EB93-EBD4-DA43-8621-A9EFA52E96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328E52C-00D5-FE46-892C-978A932B83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78C810-700E-4A41-B4F0-89CC675FF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87834-B428-3A40-9427-CFA203A5E909}" type="datetimeFigureOut">
              <a:rPr lang="en-US" smtClean="0"/>
              <a:t>4/19/18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1690B5-86A0-C246-B423-BC596FA245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16DF6F-89BE-7E4F-8820-7D816D89A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061F7-2119-0245-92E3-82FC27763C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9112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CDD2830-F1C4-1C44-8770-EAB6DF0265F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93CD1A6-C409-C74C-8D26-79047F602AD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E99E4E-E352-8C4C-92A0-05344BCEC0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87834-B428-3A40-9427-CFA203A5E909}" type="datetimeFigureOut">
              <a:rPr lang="en-US" smtClean="0"/>
              <a:t>4/19/18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B72A9-3436-8B4B-953A-761DD2E21C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4C0291-916E-FE41-BFCC-704218EE9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061F7-2119-0245-92E3-82FC27763C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43436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3F1D25-3A97-5645-92AC-856F42C8BA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F49C30-0744-FF4C-9C1D-A20946851A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B5C495-DBDF-224E-AA01-21D71D80FD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87834-B428-3A40-9427-CFA203A5E909}" type="datetimeFigureOut">
              <a:rPr lang="en-US" smtClean="0"/>
              <a:t>4/19/18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CDA61E-A2B7-F14F-9F9D-E7DB337144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B927C5-24D0-D346-8884-BF0B616E18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061F7-2119-0245-92E3-82FC27763C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742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C584D5-1815-C24A-97A4-2B14B7F6BF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2D8AC1-78AA-8646-B1C4-0E31C1A0B6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496D18-A10F-4D43-9663-F4B0E5E629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87834-B428-3A40-9427-CFA203A5E909}" type="datetimeFigureOut">
              <a:rPr lang="en-US" smtClean="0"/>
              <a:t>4/19/18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F29998-C880-6140-A023-A60740BD1C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9EA126-53E1-3242-859F-889AA5B6D9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061F7-2119-0245-92E3-82FC27763C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4703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78F2F2-536C-8D46-AF46-AF2A81FA8E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37FA46-920E-F046-BD8F-7AF2F73BFF5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A0CC8F1-FBFF-B14F-988B-B3754A5EE5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8C67B8-668E-E245-8500-C41F22E3F8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87834-B428-3A40-9427-CFA203A5E909}" type="datetimeFigureOut">
              <a:rPr lang="en-US" smtClean="0"/>
              <a:t>4/19/18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382E7C1-5ACC-DB4D-B136-6601F83C6D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CA362A-792E-3A43-86AE-FDE9BA52E3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061F7-2119-0245-92E3-82FC27763C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0816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E7447D-3DFF-8D43-B6B1-D6F1696F98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09959D-97E3-9F46-9F4E-A6CE9ECE28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6A1B2A0-224D-8547-BD51-A34BE241BA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0DA52D1-8173-CA4E-AB4B-A7BE7DE6196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6C5B7B7-7324-BA45-8684-9F2E4CD848A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B99E744-6F29-5E4C-882A-8047E59C9B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87834-B428-3A40-9427-CFA203A5E909}" type="datetimeFigureOut">
              <a:rPr lang="en-US" smtClean="0"/>
              <a:t>4/19/18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F48CCDA-7738-FF4D-8A1F-740727DD3D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2AF7562-516D-8C4A-A4A1-4716114FAB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061F7-2119-0245-92E3-82FC27763C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2320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CB5643-C4AF-6649-BA83-819FD01A30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C872FD9-88B2-6047-AA89-AE3EB29FA8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87834-B428-3A40-9427-CFA203A5E909}" type="datetimeFigureOut">
              <a:rPr lang="en-US" smtClean="0"/>
              <a:t>4/19/18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2DBCE9B-B07E-524F-BE02-B0DEBD5B77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539BA5-D987-4B4B-A2EE-C41C7EF5CB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061F7-2119-0245-92E3-82FC27763C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583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38228E-6613-5741-BB05-BECC1E4B5C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87834-B428-3A40-9427-CFA203A5E909}" type="datetimeFigureOut">
              <a:rPr lang="en-US" smtClean="0"/>
              <a:t>4/19/18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9B142C6-EE1D-AC46-9AA8-B460BEC4CD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D2A95C-E3F8-FE42-A88B-70E8B5CC0F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061F7-2119-0245-92E3-82FC27763C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6247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80A0EB-6A20-EF4F-8EFE-AE281199B0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6CF3BD-13B5-3E40-A5CE-1D86CF62F5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1E5C38E-CB56-F949-AEA6-8214AFA5D8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4CC8A4-399F-FF43-A0A0-36E4E341CD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87834-B428-3A40-9427-CFA203A5E909}" type="datetimeFigureOut">
              <a:rPr lang="en-US" smtClean="0"/>
              <a:t>4/19/18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8D5F79F-BFDF-6242-AE94-F5B88C3348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865B783-5271-CB4D-801A-272E7DDBA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061F7-2119-0245-92E3-82FC27763C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6052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64495-AD98-8346-A872-A54B80ED60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E0654CB-B661-7B46-B880-13F91DB2BC0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0F66139-2D33-6B41-AB0A-D589344809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8A713D-F0D7-7B46-B01E-1237D19563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87834-B428-3A40-9427-CFA203A5E909}" type="datetimeFigureOut">
              <a:rPr lang="en-US" smtClean="0"/>
              <a:t>4/19/18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7BFDFE-56AE-3E42-AE7D-3B77FCB90F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BA6F61-159D-4B4F-9254-EC40F407A0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061F7-2119-0245-92E3-82FC27763C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03231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C72D3E-B18E-2946-A306-6ADCB4E29E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9F59F8-2457-7C41-9DCA-019E105BDC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9505E7-45B9-5544-B221-90F67492A2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F87834-B428-3A40-9427-CFA203A5E909}" type="datetimeFigureOut">
              <a:rPr lang="en-US" smtClean="0"/>
              <a:t>4/19/18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D0F310-EE40-2242-B2AC-E4ACC09558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B698AB-4B93-BD46-BDA1-276C36AFCD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2061F7-2119-0245-92E3-82FC27763C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2341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9DC6167C-608F-794D-BA32-F57C61D96649}"/>
              </a:ext>
            </a:extLst>
          </p:cNvPr>
          <p:cNvSpPr txBox="1"/>
          <p:nvPr/>
        </p:nvSpPr>
        <p:spPr>
          <a:xfrm>
            <a:off x="533400" y="2249269"/>
            <a:ext cx="8799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A. 1/19/17</a:t>
            </a:r>
          </a:p>
          <a:p>
            <a:r>
              <a:rPr lang="en-US" sz="1200" dirty="0" err="1"/>
              <a:t>Enc</a:t>
            </a:r>
            <a:endParaRPr lang="en-US" sz="1200" dirty="0"/>
          </a:p>
          <a:p>
            <a:r>
              <a:rPr lang="en-US" sz="1200" dirty="0"/>
              <a:t>BMI, OOR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A9D556BE-8930-1745-8501-D333207F3564}"/>
              </a:ext>
            </a:extLst>
          </p:cNvPr>
          <p:cNvGrpSpPr/>
          <p:nvPr/>
        </p:nvGrpSpPr>
        <p:grpSpPr>
          <a:xfrm>
            <a:off x="240792" y="990600"/>
            <a:ext cx="11710416" cy="457200"/>
            <a:chOff x="240792" y="3276600"/>
            <a:chExt cx="11710416" cy="457200"/>
          </a:xfrm>
        </p:grpSpPr>
        <p:sp>
          <p:nvSpPr>
            <p:cNvPr id="38" name="Right Arrow 37">
              <a:extLst>
                <a:ext uri="{FF2B5EF4-FFF2-40B4-BE49-F238E27FC236}">
                  <a16:creationId xmlns:a16="http://schemas.microsoft.com/office/drawing/2014/main" id="{FDA8E228-BD48-A845-967D-F6B4EBC3FF57}"/>
                </a:ext>
              </a:extLst>
            </p:cNvPr>
            <p:cNvSpPr/>
            <p:nvPr/>
          </p:nvSpPr>
          <p:spPr>
            <a:xfrm flipH="1">
              <a:off x="240792" y="3276600"/>
              <a:ext cx="978408" cy="457200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ight Arrow 33">
              <a:extLst>
                <a:ext uri="{FF2B5EF4-FFF2-40B4-BE49-F238E27FC236}">
                  <a16:creationId xmlns:a16="http://schemas.microsoft.com/office/drawing/2014/main" id="{40ED4F8D-521E-8F48-A4AF-C3DDEEAE733A}"/>
                </a:ext>
              </a:extLst>
            </p:cNvPr>
            <p:cNvSpPr/>
            <p:nvPr/>
          </p:nvSpPr>
          <p:spPr>
            <a:xfrm>
              <a:off x="10972800" y="3276600"/>
              <a:ext cx="978408" cy="457200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4EB56047-A324-6443-A7E2-852EEC6700EE}"/>
                </a:ext>
              </a:extLst>
            </p:cNvPr>
            <p:cNvGrpSpPr/>
            <p:nvPr/>
          </p:nvGrpSpPr>
          <p:grpSpPr>
            <a:xfrm>
              <a:off x="584198" y="3352800"/>
              <a:ext cx="10998202" cy="304800"/>
              <a:chOff x="584198" y="0"/>
              <a:chExt cx="10998202" cy="304800"/>
            </a:xfrm>
          </p:grpSpPr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B01A24C4-711E-8F46-99F3-5EA48A472BF8}"/>
                  </a:ext>
                </a:extLst>
              </p:cNvPr>
              <p:cNvSpPr/>
              <p:nvPr/>
            </p:nvSpPr>
            <p:spPr>
              <a:xfrm>
                <a:off x="584198" y="0"/>
                <a:ext cx="618067" cy="304800"/>
              </a:xfrm>
              <a:prstGeom prst="rect">
                <a:avLst/>
              </a:prstGeom>
              <a:solidFill>
                <a:schemeClr val="bg1"/>
              </a:solidFill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1400" dirty="0">
                    <a:solidFill>
                      <a:schemeClr val="tx1"/>
                    </a:solidFill>
                  </a:rPr>
                  <a:t>Jan 17</a:t>
                </a:r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7743A90D-AA01-0D44-9EB2-A8EABCBA4828}"/>
                  </a:ext>
                </a:extLst>
              </p:cNvPr>
              <p:cNvSpPr/>
              <p:nvPr/>
            </p:nvSpPr>
            <p:spPr>
              <a:xfrm>
                <a:off x="1202265" y="0"/>
                <a:ext cx="618067" cy="304800"/>
              </a:xfrm>
              <a:prstGeom prst="rect">
                <a:avLst/>
              </a:prstGeom>
              <a:solidFill>
                <a:schemeClr val="bg1"/>
              </a:solidFill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1400" dirty="0">
                    <a:solidFill>
                      <a:schemeClr val="tx1"/>
                    </a:solidFill>
                  </a:rPr>
                  <a:t>Feb</a:t>
                </a:r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E49D6618-EECF-3E43-A4FE-E48BDF72E225}"/>
                  </a:ext>
                </a:extLst>
              </p:cNvPr>
              <p:cNvSpPr/>
              <p:nvPr/>
            </p:nvSpPr>
            <p:spPr>
              <a:xfrm>
                <a:off x="1820332" y="0"/>
                <a:ext cx="618067" cy="304800"/>
              </a:xfrm>
              <a:prstGeom prst="rect">
                <a:avLst/>
              </a:prstGeom>
              <a:solidFill>
                <a:schemeClr val="bg1"/>
              </a:solidFill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1400" dirty="0">
                    <a:solidFill>
                      <a:schemeClr val="tx1"/>
                    </a:solidFill>
                  </a:rPr>
                  <a:t>Mar</a:t>
                </a:r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9F485F8D-57B7-E041-B355-795264D3BE75}"/>
                  </a:ext>
                </a:extLst>
              </p:cNvPr>
              <p:cNvSpPr/>
              <p:nvPr/>
            </p:nvSpPr>
            <p:spPr>
              <a:xfrm>
                <a:off x="2438399" y="0"/>
                <a:ext cx="618067" cy="304800"/>
              </a:xfrm>
              <a:prstGeom prst="rect">
                <a:avLst/>
              </a:prstGeom>
              <a:solidFill>
                <a:schemeClr val="bg1"/>
              </a:solidFill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1400" dirty="0">
                    <a:solidFill>
                      <a:schemeClr val="tx1"/>
                    </a:solidFill>
                  </a:rPr>
                  <a:t>Apr</a:t>
                </a:r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83015320-60DC-474B-8153-F1C566794713}"/>
                  </a:ext>
                </a:extLst>
              </p:cNvPr>
              <p:cNvSpPr/>
              <p:nvPr/>
            </p:nvSpPr>
            <p:spPr>
              <a:xfrm>
                <a:off x="3056466" y="0"/>
                <a:ext cx="618067" cy="304800"/>
              </a:xfrm>
              <a:prstGeom prst="rect">
                <a:avLst/>
              </a:prstGeom>
              <a:solidFill>
                <a:schemeClr val="bg1"/>
              </a:solidFill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1400" dirty="0">
                    <a:solidFill>
                      <a:schemeClr val="tx1"/>
                    </a:solidFill>
                  </a:rPr>
                  <a:t>May</a:t>
                </a:r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BE399DE5-3753-F143-ADF1-256A349987A4}"/>
                  </a:ext>
                </a:extLst>
              </p:cNvPr>
              <p:cNvSpPr/>
              <p:nvPr/>
            </p:nvSpPr>
            <p:spPr>
              <a:xfrm>
                <a:off x="3674533" y="0"/>
                <a:ext cx="618067" cy="304800"/>
              </a:xfrm>
              <a:prstGeom prst="rect">
                <a:avLst/>
              </a:prstGeom>
              <a:solidFill>
                <a:schemeClr val="bg1"/>
              </a:solidFill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1400" dirty="0">
                    <a:solidFill>
                      <a:schemeClr val="tx1"/>
                    </a:solidFill>
                  </a:rPr>
                  <a:t>Jun</a:t>
                </a:r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D1B2F17B-6207-0144-932A-35D87166C2C6}"/>
                  </a:ext>
                </a:extLst>
              </p:cNvPr>
              <p:cNvSpPr/>
              <p:nvPr/>
            </p:nvSpPr>
            <p:spPr>
              <a:xfrm>
                <a:off x="4296832" y="0"/>
                <a:ext cx="618067" cy="304800"/>
              </a:xfrm>
              <a:prstGeom prst="rect">
                <a:avLst/>
              </a:prstGeom>
              <a:solidFill>
                <a:schemeClr val="bg1"/>
              </a:solidFill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1400" dirty="0">
                    <a:solidFill>
                      <a:schemeClr val="tx1"/>
                    </a:solidFill>
                  </a:rPr>
                  <a:t>Jul</a:t>
                </a:r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2F5CE08B-9016-D84C-9351-8C0EC452A14F}"/>
                  </a:ext>
                </a:extLst>
              </p:cNvPr>
              <p:cNvSpPr/>
              <p:nvPr/>
            </p:nvSpPr>
            <p:spPr>
              <a:xfrm>
                <a:off x="4910667" y="0"/>
                <a:ext cx="618067" cy="304800"/>
              </a:xfrm>
              <a:prstGeom prst="rect">
                <a:avLst/>
              </a:prstGeom>
              <a:solidFill>
                <a:schemeClr val="bg1"/>
              </a:solidFill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1400" dirty="0">
                    <a:solidFill>
                      <a:schemeClr val="tx1"/>
                    </a:solidFill>
                  </a:rPr>
                  <a:t>Aug</a:t>
                </a:r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77EB2861-4C12-EF4C-9F9E-35DCA50C8F9C}"/>
                  </a:ext>
                </a:extLst>
              </p:cNvPr>
              <p:cNvSpPr/>
              <p:nvPr/>
            </p:nvSpPr>
            <p:spPr>
              <a:xfrm>
                <a:off x="5524502" y="0"/>
                <a:ext cx="618067" cy="304800"/>
              </a:xfrm>
              <a:prstGeom prst="rect">
                <a:avLst/>
              </a:prstGeom>
              <a:solidFill>
                <a:schemeClr val="bg1"/>
              </a:solidFill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1400" dirty="0">
                    <a:solidFill>
                      <a:schemeClr val="tx1"/>
                    </a:solidFill>
                  </a:rPr>
                  <a:t>Sep</a:t>
                </a:r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E11BA495-C16B-4743-AAE9-AB38B9D4272C}"/>
                  </a:ext>
                </a:extLst>
              </p:cNvPr>
              <p:cNvSpPr/>
              <p:nvPr/>
            </p:nvSpPr>
            <p:spPr>
              <a:xfrm>
                <a:off x="6142569" y="0"/>
                <a:ext cx="618067" cy="304800"/>
              </a:xfrm>
              <a:prstGeom prst="rect">
                <a:avLst/>
              </a:prstGeom>
              <a:solidFill>
                <a:schemeClr val="bg1"/>
              </a:solidFill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1400" dirty="0">
                    <a:solidFill>
                      <a:schemeClr val="tx1"/>
                    </a:solidFill>
                  </a:rPr>
                  <a:t>Oct</a:t>
                </a:r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0E472FEE-D35C-DC4D-A20C-513E1682A42C}"/>
                  </a:ext>
                </a:extLst>
              </p:cNvPr>
              <p:cNvSpPr/>
              <p:nvPr/>
            </p:nvSpPr>
            <p:spPr>
              <a:xfrm>
                <a:off x="6760636" y="0"/>
                <a:ext cx="618067" cy="304800"/>
              </a:xfrm>
              <a:prstGeom prst="rect">
                <a:avLst/>
              </a:prstGeom>
              <a:solidFill>
                <a:schemeClr val="bg1"/>
              </a:solidFill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1400" dirty="0">
                    <a:solidFill>
                      <a:schemeClr val="tx1"/>
                    </a:solidFill>
                  </a:rPr>
                  <a:t>Nov</a:t>
                </a:r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FF0D84F6-AE59-364D-BB35-671AEA4129C7}"/>
                  </a:ext>
                </a:extLst>
              </p:cNvPr>
              <p:cNvSpPr/>
              <p:nvPr/>
            </p:nvSpPr>
            <p:spPr>
              <a:xfrm>
                <a:off x="7378703" y="0"/>
                <a:ext cx="618067" cy="304800"/>
              </a:xfrm>
              <a:prstGeom prst="rect">
                <a:avLst/>
              </a:prstGeom>
              <a:solidFill>
                <a:schemeClr val="bg1"/>
              </a:solidFill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1400" dirty="0">
                    <a:solidFill>
                      <a:schemeClr val="tx1"/>
                    </a:solidFill>
                  </a:rPr>
                  <a:t>Dec</a:t>
                </a:r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93948CE1-3104-6C48-A779-F3F409CD69A5}"/>
                  </a:ext>
                </a:extLst>
              </p:cNvPr>
              <p:cNvSpPr/>
              <p:nvPr/>
            </p:nvSpPr>
            <p:spPr>
              <a:xfrm>
                <a:off x="7996770" y="0"/>
                <a:ext cx="618067" cy="304800"/>
              </a:xfrm>
              <a:prstGeom prst="rect">
                <a:avLst/>
              </a:prstGeom>
              <a:solidFill>
                <a:schemeClr val="bg1"/>
              </a:solidFill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1400" dirty="0">
                    <a:solidFill>
                      <a:schemeClr val="tx1"/>
                    </a:solidFill>
                  </a:rPr>
                  <a:t>Jan 18</a:t>
                </a:r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EEDE0F58-FF85-E248-946C-98AF5833CD75}"/>
                  </a:ext>
                </a:extLst>
              </p:cNvPr>
              <p:cNvSpPr/>
              <p:nvPr/>
            </p:nvSpPr>
            <p:spPr>
              <a:xfrm>
                <a:off x="8614837" y="0"/>
                <a:ext cx="618067" cy="304800"/>
              </a:xfrm>
              <a:prstGeom prst="rect">
                <a:avLst/>
              </a:prstGeom>
              <a:solidFill>
                <a:schemeClr val="bg1"/>
              </a:solidFill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1400" dirty="0">
                    <a:solidFill>
                      <a:schemeClr val="tx1"/>
                    </a:solidFill>
                  </a:rPr>
                  <a:t>Feb</a:t>
                </a:r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0F65E651-7168-D44F-BCAB-CCD824D1FB72}"/>
                  </a:ext>
                </a:extLst>
              </p:cNvPr>
              <p:cNvSpPr/>
              <p:nvPr/>
            </p:nvSpPr>
            <p:spPr>
              <a:xfrm>
                <a:off x="9237136" y="0"/>
                <a:ext cx="618067" cy="304800"/>
              </a:xfrm>
              <a:prstGeom prst="rect">
                <a:avLst/>
              </a:prstGeom>
              <a:solidFill>
                <a:schemeClr val="bg1"/>
              </a:solidFill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1400" dirty="0">
                    <a:solidFill>
                      <a:schemeClr val="tx1"/>
                    </a:solidFill>
                  </a:rPr>
                  <a:t>Mar</a:t>
                </a:r>
              </a:p>
            </p:txBody>
          </p:sp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3B68F0B7-484F-C94F-B28B-920893F87CD2}"/>
                  </a:ext>
                </a:extLst>
              </p:cNvPr>
              <p:cNvSpPr/>
              <p:nvPr/>
            </p:nvSpPr>
            <p:spPr>
              <a:xfrm>
                <a:off x="9850971" y="0"/>
                <a:ext cx="618067" cy="304800"/>
              </a:xfrm>
              <a:prstGeom prst="rect">
                <a:avLst/>
              </a:prstGeom>
              <a:solidFill>
                <a:schemeClr val="bg1"/>
              </a:solidFill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1400" dirty="0">
                    <a:solidFill>
                      <a:schemeClr val="tx1"/>
                    </a:solidFill>
                  </a:rPr>
                  <a:t>Apr</a:t>
                </a:r>
              </a:p>
            </p:txBody>
          </p:sp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123A94D0-3EDE-334C-9F6F-06F79C90C58F}"/>
                  </a:ext>
                </a:extLst>
              </p:cNvPr>
              <p:cNvSpPr/>
              <p:nvPr/>
            </p:nvSpPr>
            <p:spPr>
              <a:xfrm>
                <a:off x="10964333" y="0"/>
                <a:ext cx="618067" cy="304800"/>
              </a:xfrm>
              <a:prstGeom prst="rect">
                <a:avLst/>
              </a:prstGeom>
              <a:solidFill>
                <a:schemeClr val="bg1"/>
              </a:solidFill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1400" dirty="0">
                    <a:solidFill>
                      <a:schemeClr val="tx1"/>
                    </a:solidFill>
                  </a:rPr>
                  <a:t>Dec 18</a:t>
                </a:r>
              </a:p>
            </p:txBody>
          </p:sp>
          <p:cxnSp>
            <p:nvCxnSpPr>
              <p:cNvPr id="31" name="Straight Arrow Connector 30">
                <a:extLst>
                  <a:ext uri="{FF2B5EF4-FFF2-40B4-BE49-F238E27FC236}">
                    <a16:creationId xmlns:a16="http://schemas.microsoft.com/office/drawing/2014/main" id="{68F6A4BB-1D2C-5A4B-BC63-02B2511CF8F7}"/>
                  </a:ext>
                </a:extLst>
              </p:cNvPr>
              <p:cNvCxnSpPr>
                <a:cxnSpLocks/>
                <a:stCxn id="29" idx="3"/>
                <a:endCxn id="30" idx="1"/>
              </p:cNvCxnSpPr>
              <p:nvPr/>
            </p:nvCxnSpPr>
            <p:spPr>
              <a:xfrm>
                <a:off x="10469038" y="152400"/>
                <a:ext cx="495295" cy="0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prstDash val="sysDash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F002AC9C-0B54-5648-AD3C-D63BF746D63D}"/>
              </a:ext>
            </a:extLst>
          </p:cNvPr>
          <p:cNvGrpSpPr/>
          <p:nvPr/>
        </p:nvGrpSpPr>
        <p:grpSpPr>
          <a:xfrm>
            <a:off x="895161" y="1688437"/>
            <a:ext cx="7452360" cy="280416"/>
            <a:chOff x="2369820" y="1472184"/>
            <a:chExt cx="7452360" cy="280416"/>
          </a:xfrm>
        </p:grpSpPr>
        <p:sp>
          <p:nvSpPr>
            <p:cNvPr id="12" name="Left Bracket 11">
              <a:extLst>
                <a:ext uri="{FF2B5EF4-FFF2-40B4-BE49-F238E27FC236}">
                  <a16:creationId xmlns:a16="http://schemas.microsoft.com/office/drawing/2014/main" id="{C50A1B0D-C74D-A24A-B66B-40F8500BC7F2}"/>
                </a:ext>
              </a:extLst>
            </p:cNvPr>
            <p:cNvSpPr/>
            <p:nvPr/>
          </p:nvSpPr>
          <p:spPr>
            <a:xfrm rot="5400000">
              <a:off x="6019800" y="-2049780"/>
              <a:ext cx="152400" cy="7452360"/>
            </a:xfrm>
            <a:prstGeom prst="leftBracket">
              <a:avLst/>
            </a:prstGeom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98BA1593-BEBA-4F48-9773-FCB9C76A3488}"/>
                </a:ext>
              </a:extLst>
            </p:cNvPr>
            <p:cNvSpPr txBox="1"/>
            <p:nvPr/>
          </p:nvSpPr>
          <p:spPr>
            <a:xfrm>
              <a:off x="5537193" y="1472184"/>
              <a:ext cx="1117614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12 </a:t>
              </a:r>
              <a:r>
                <a:rPr lang="en-US" sz="1000" dirty="0" err="1"/>
                <a:t>Mth</a:t>
              </a:r>
              <a:r>
                <a:rPr lang="en-US" sz="1000" dirty="0"/>
                <a:t> Lookback</a:t>
              </a:r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4E3E67B2-76AC-5244-A037-F07C655C83D2}"/>
              </a:ext>
            </a:extLst>
          </p:cNvPr>
          <p:cNvGrpSpPr/>
          <p:nvPr/>
        </p:nvGrpSpPr>
        <p:grpSpPr>
          <a:xfrm>
            <a:off x="879921" y="1371600"/>
            <a:ext cx="182880" cy="882924"/>
            <a:chOff x="1447800" y="1371600"/>
            <a:chExt cx="182880" cy="882924"/>
          </a:xfrm>
        </p:grpSpPr>
        <p:sp>
          <p:nvSpPr>
            <p:cNvPr id="8" name="Triangle 7">
              <a:extLst>
                <a:ext uri="{FF2B5EF4-FFF2-40B4-BE49-F238E27FC236}">
                  <a16:creationId xmlns:a16="http://schemas.microsoft.com/office/drawing/2014/main" id="{54A37838-AC23-804E-8D00-743AB0B2B97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47800" y="2096869"/>
              <a:ext cx="182880" cy="157655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C1D88045-20FF-3E4F-8357-B1AF4DF67CDD}"/>
                </a:ext>
              </a:extLst>
            </p:cNvPr>
            <p:cNvCxnSpPr>
              <a:cxnSpLocks/>
              <a:endCxn id="8" idx="0"/>
            </p:cNvCxnSpPr>
            <p:nvPr/>
          </p:nvCxnSpPr>
          <p:spPr>
            <a:xfrm>
              <a:off x="1539240" y="1371600"/>
              <a:ext cx="0" cy="72526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id="{EAAC8B58-7BBB-E940-86AC-CBAC14F9E98D}"/>
              </a:ext>
            </a:extLst>
          </p:cNvPr>
          <p:cNvSpPr txBox="1"/>
          <p:nvPr/>
        </p:nvSpPr>
        <p:spPr>
          <a:xfrm>
            <a:off x="7737921" y="2249269"/>
            <a:ext cx="8723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B. 1/15/18</a:t>
            </a:r>
          </a:p>
          <a:p>
            <a:r>
              <a:rPr lang="en-US" sz="1200" dirty="0" err="1"/>
              <a:t>Enc</a:t>
            </a:r>
            <a:endParaRPr lang="en-US" sz="1200" dirty="0"/>
          </a:p>
          <a:p>
            <a:r>
              <a:rPr lang="en-US" sz="1200" dirty="0"/>
              <a:t>No BMI</a:t>
            </a:r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id="{434014E0-0F05-F74D-9900-05085440DE0E}"/>
              </a:ext>
            </a:extLst>
          </p:cNvPr>
          <p:cNvGrpSpPr/>
          <p:nvPr/>
        </p:nvGrpSpPr>
        <p:grpSpPr>
          <a:xfrm>
            <a:off x="8240258" y="1371600"/>
            <a:ext cx="182880" cy="882924"/>
            <a:chOff x="8808137" y="1371600"/>
            <a:chExt cx="182880" cy="882924"/>
          </a:xfrm>
        </p:grpSpPr>
        <p:sp>
          <p:nvSpPr>
            <p:cNvPr id="55" name="Triangle 54">
              <a:extLst>
                <a:ext uri="{FF2B5EF4-FFF2-40B4-BE49-F238E27FC236}">
                  <a16:creationId xmlns:a16="http://schemas.microsoft.com/office/drawing/2014/main" id="{B9E50856-617F-7F4F-A225-B62BB806BEC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808137" y="2096869"/>
              <a:ext cx="182880" cy="157655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FE305D33-D7F6-634A-A967-90085E5D6680}"/>
                </a:ext>
              </a:extLst>
            </p:cNvPr>
            <p:cNvCxnSpPr>
              <a:cxnSpLocks/>
              <a:endCxn id="55" idx="0"/>
            </p:cNvCxnSpPr>
            <p:nvPr/>
          </p:nvCxnSpPr>
          <p:spPr>
            <a:xfrm>
              <a:off x="8899577" y="1371600"/>
              <a:ext cx="0" cy="72526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id="{E6FA7658-BF50-B645-963C-D19265A5B8E9}"/>
              </a:ext>
            </a:extLst>
          </p:cNvPr>
          <p:cNvSpPr txBox="1"/>
          <p:nvPr/>
        </p:nvSpPr>
        <p:spPr>
          <a:xfrm>
            <a:off x="9372600" y="2249269"/>
            <a:ext cx="8675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C. 3/21/18</a:t>
            </a:r>
          </a:p>
          <a:p>
            <a:r>
              <a:rPr lang="en-US" sz="1200" dirty="0" err="1"/>
              <a:t>Enc</a:t>
            </a:r>
            <a:endParaRPr lang="en-US" sz="1200" dirty="0"/>
          </a:p>
          <a:p>
            <a:r>
              <a:rPr lang="en-US" sz="1200" dirty="0"/>
              <a:t>No BMI</a:t>
            </a:r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66FAF761-6EFF-3446-8BB7-8BC90FE763E3}"/>
              </a:ext>
            </a:extLst>
          </p:cNvPr>
          <p:cNvGrpSpPr/>
          <p:nvPr/>
        </p:nvGrpSpPr>
        <p:grpSpPr>
          <a:xfrm>
            <a:off x="9556454" y="1371600"/>
            <a:ext cx="182880" cy="882924"/>
            <a:chOff x="9556454" y="1371600"/>
            <a:chExt cx="182880" cy="882924"/>
          </a:xfrm>
        </p:grpSpPr>
        <p:sp>
          <p:nvSpPr>
            <p:cNvPr id="59" name="Triangle 58">
              <a:extLst>
                <a:ext uri="{FF2B5EF4-FFF2-40B4-BE49-F238E27FC236}">
                  <a16:creationId xmlns:a16="http://schemas.microsoft.com/office/drawing/2014/main" id="{F2A92D17-D12C-9C4F-99D2-5BDAAB64490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556454" y="2096869"/>
              <a:ext cx="182880" cy="157655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FAFCA0EE-8B4F-0144-8010-2690DCA66487}"/>
                </a:ext>
              </a:extLst>
            </p:cNvPr>
            <p:cNvCxnSpPr>
              <a:cxnSpLocks/>
              <a:endCxn id="59" idx="0"/>
            </p:cNvCxnSpPr>
            <p:nvPr/>
          </p:nvCxnSpPr>
          <p:spPr>
            <a:xfrm>
              <a:off x="9647894" y="1371600"/>
              <a:ext cx="0" cy="72526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FB3E016B-C50D-6A49-A9BE-0E88871A1DF2}"/>
              </a:ext>
            </a:extLst>
          </p:cNvPr>
          <p:cNvSpPr txBox="1"/>
          <p:nvPr/>
        </p:nvSpPr>
        <p:spPr>
          <a:xfrm>
            <a:off x="152400" y="152400"/>
            <a:ext cx="11737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Scenario 1</a:t>
            </a:r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2C40CE71-3BDF-B34C-B30D-116DA86A412A}"/>
              </a:ext>
            </a:extLst>
          </p:cNvPr>
          <p:cNvGrpSpPr/>
          <p:nvPr/>
        </p:nvGrpSpPr>
        <p:grpSpPr>
          <a:xfrm>
            <a:off x="8016240" y="685800"/>
            <a:ext cx="3566160" cy="280416"/>
            <a:chOff x="4312920" y="685800"/>
            <a:chExt cx="3566160" cy="280416"/>
          </a:xfrm>
        </p:grpSpPr>
        <p:sp>
          <p:nvSpPr>
            <p:cNvPr id="69" name="Left Bracket 68">
              <a:extLst>
                <a:ext uri="{FF2B5EF4-FFF2-40B4-BE49-F238E27FC236}">
                  <a16:creationId xmlns:a16="http://schemas.microsoft.com/office/drawing/2014/main" id="{3045CC8D-EE98-6848-864E-5751CBE855BC}"/>
                </a:ext>
              </a:extLst>
            </p:cNvPr>
            <p:cNvSpPr/>
            <p:nvPr/>
          </p:nvSpPr>
          <p:spPr>
            <a:xfrm rot="5400000">
              <a:off x="6019800" y="-893064"/>
              <a:ext cx="152400" cy="3566160"/>
            </a:xfrm>
            <a:prstGeom prst="leftBracket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1F2D2F48-1C60-7A47-B3A8-786CA5BD3AAB}"/>
                </a:ext>
              </a:extLst>
            </p:cNvPr>
            <p:cNvSpPr txBox="1"/>
            <p:nvPr/>
          </p:nvSpPr>
          <p:spPr>
            <a:xfrm>
              <a:off x="5563643" y="685800"/>
              <a:ext cx="1064715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srgbClr val="FF0000"/>
                  </a:solidFill>
                </a:rPr>
                <a:t>Reporting Period</a:t>
              </a:r>
            </a:p>
          </p:txBody>
        </p:sp>
      </p:grpSp>
      <p:sp>
        <p:nvSpPr>
          <p:cNvPr id="72" name="TextBox 71">
            <a:extLst>
              <a:ext uri="{FF2B5EF4-FFF2-40B4-BE49-F238E27FC236}">
                <a16:creationId xmlns:a16="http://schemas.microsoft.com/office/drawing/2014/main" id="{96635B2C-0389-7149-A7D6-AC42938F86DD}"/>
              </a:ext>
            </a:extLst>
          </p:cNvPr>
          <p:cNvSpPr txBox="1"/>
          <p:nvPr/>
        </p:nvSpPr>
        <p:spPr>
          <a:xfrm>
            <a:off x="1219200" y="3355848"/>
            <a:ext cx="10390024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/>
              <a:t>Patient had visit in 2018 where they were 18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In fact, the patient had two visits (visits B and C)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BMI was not recorded at either visit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Look back 12 months from each visit to see if BMI was recorded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Look between 3/22/17 and 3/21/18 for Visit C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Look between 1/16/17 and 1/15/18 for Visit B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BMI is found recorded within the 12 month lookback for Visit B which is not the latest visit for the patient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This BMI is out of range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Look back 12 months from Visit B for follow-up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No follow-up found, thus the patient </a:t>
            </a:r>
            <a:r>
              <a:rPr lang="en-US" b="1" dirty="0"/>
              <a:t>is not</a:t>
            </a:r>
            <a:r>
              <a:rPr lang="en-US" dirty="0"/>
              <a:t> in the numerator</a:t>
            </a:r>
          </a:p>
          <a:p>
            <a:endParaRPr lang="en-US" dirty="0"/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FDD172CC-974C-2B4B-AF40-0FF9BE22B150}"/>
              </a:ext>
            </a:extLst>
          </p:cNvPr>
          <p:cNvGrpSpPr/>
          <p:nvPr/>
        </p:nvGrpSpPr>
        <p:grpSpPr>
          <a:xfrm>
            <a:off x="2225040" y="1447800"/>
            <a:ext cx="7452360" cy="280416"/>
            <a:chOff x="2369820" y="1472184"/>
            <a:chExt cx="7452360" cy="280416"/>
          </a:xfrm>
        </p:grpSpPr>
        <p:sp>
          <p:nvSpPr>
            <p:cNvPr id="74" name="Left Bracket 73">
              <a:extLst>
                <a:ext uri="{FF2B5EF4-FFF2-40B4-BE49-F238E27FC236}">
                  <a16:creationId xmlns:a16="http://schemas.microsoft.com/office/drawing/2014/main" id="{92BD1990-57A3-2A40-804A-1F24E1BF1D4F}"/>
                </a:ext>
              </a:extLst>
            </p:cNvPr>
            <p:cNvSpPr/>
            <p:nvPr/>
          </p:nvSpPr>
          <p:spPr>
            <a:xfrm rot="5400000">
              <a:off x="6019800" y="-2049780"/>
              <a:ext cx="152400" cy="7452360"/>
            </a:xfrm>
            <a:prstGeom prst="leftBracket">
              <a:avLst/>
            </a:prstGeom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57982BE7-F2FF-8C49-976B-E6D50F23892A}"/>
                </a:ext>
              </a:extLst>
            </p:cNvPr>
            <p:cNvSpPr txBox="1"/>
            <p:nvPr/>
          </p:nvSpPr>
          <p:spPr>
            <a:xfrm>
              <a:off x="5537193" y="1472184"/>
              <a:ext cx="1117614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12 </a:t>
              </a:r>
              <a:r>
                <a:rPr lang="en-US" sz="1000" dirty="0" err="1"/>
                <a:t>Mth</a:t>
              </a:r>
              <a:r>
                <a:rPr lang="en-US" sz="1000" dirty="0"/>
                <a:t> Lookback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757896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TextBox 62">
            <a:extLst>
              <a:ext uri="{FF2B5EF4-FFF2-40B4-BE49-F238E27FC236}">
                <a16:creationId xmlns:a16="http://schemas.microsoft.com/office/drawing/2014/main" id="{FB3E016B-C50D-6A49-A9BE-0E88871A1DF2}"/>
              </a:ext>
            </a:extLst>
          </p:cNvPr>
          <p:cNvSpPr txBox="1"/>
          <p:nvPr/>
        </p:nvSpPr>
        <p:spPr>
          <a:xfrm>
            <a:off x="152400" y="152400"/>
            <a:ext cx="11737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Scenario 2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96635B2C-0389-7149-A7D6-AC42938F86DD}"/>
              </a:ext>
            </a:extLst>
          </p:cNvPr>
          <p:cNvSpPr txBox="1"/>
          <p:nvPr/>
        </p:nvSpPr>
        <p:spPr>
          <a:xfrm>
            <a:off x="1219200" y="3355848"/>
            <a:ext cx="10390024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/>
              <a:t>Patient had visit in 2018 where they were 18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In fact, the patient had two visits (visits B and C)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BMI was not recorded at either visit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Look back 12 months from each visit to see if BMI was recorded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Look between 3/22/17 and 3/21/18 for Visit C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Look between 1/16/17 and 1/15/18 for Visit B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BMI is found recorded within the 12 month lookback for Visit B which is not the latest visit for the patient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This BMI is out of range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Look back 12 months from Visit B for follow-up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Follow-up found in Visit B, thus the patient </a:t>
            </a:r>
            <a:r>
              <a:rPr lang="en-US" b="1" dirty="0"/>
              <a:t>is</a:t>
            </a:r>
            <a:r>
              <a:rPr lang="en-US" dirty="0"/>
              <a:t> in the numerator</a:t>
            </a:r>
          </a:p>
          <a:p>
            <a:endParaRPr lang="en-US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22D30F58-EB06-0345-9D8E-352E92F66837}"/>
              </a:ext>
            </a:extLst>
          </p:cNvPr>
          <p:cNvSpPr txBox="1"/>
          <p:nvPr/>
        </p:nvSpPr>
        <p:spPr>
          <a:xfrm>
            <a:off x="533400" y="2249269"/>
            <a:ext cx="8799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A. 1/19/17</a:t>
            </a:r>
          </a:p>
          <a:p>
            <a:r>
              <a:rPr lang="en-US" sz="1200" dirty="0" err="1"/>
              <a:t>Enc</a:t>
            </a:r>
            <a:endParaRPr lang="en-US" sz="1200" dirty="0"/>
          </a:p>
          <a:p>
            <a:r>
              <a:rPr lang="en-US" sz="1200" dirty="0"/>
              <a:t>BMI, OOR</a:t>
            </a: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C0029AC8-54CB-D14A-8D6E-DFE5517FCF71}"/>
              </a:ext>
            </a:extLst>
          </p:cNvPr>
          <p:cNvGrpSpPr/>
          <p:nvPr/>
        </p:nvGrpSpPr>
        <p:grpSpPr>
          <a:xfrm>
            <a:off x="240792" y="990600"/>
            <a:ext cx="11710416" cy="457200"/>
            <a:chOff x="240792" y="3276600"/>
            <a:chExt cx="11710416" cy="457200"/>
          </a:xfrm>
        </p:grpSpPr>
        <p:sp>
          <p:nvSpPr>
            <p:cNvPr id="49" name="Right Arrow 48">
              <a:extLst>
                <a:ext uri="{FF2B5EF4-FFF2-40B4-BE49-F238E27FC236}">
                  <a16:creationId xmlns:a16="http://schemas.microsoft.com/office/drawing/2014/main" id="{5841BA69-7D75-9F43-9181-A7B36C0D87C1}"/>
                </a:ext>
              </a:extLst>
            </p:cNvPr>
            <p:cNvSpPr/>
            <p:nvPr/>
          </p:nvSpPr>
          <p:spPr>
            <a:xfrm flipH="1">
              <a:off x="240792" y="3276600"/>
              <a:ext cx="978408" cy="457200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Right Arrow 49">
              <a:extLst>
                <a:ext uri="{FF2B5EF4-FFF2-40B4-BE49-F238E27FC236}">
                  <a16:creationId xmlns:a16="http://schemas.microsoft.com/office/drawing/2014/main" id="{861A2AB1-A1B2-8142-B4C9-0F8489B5B635}"/>
                </a:ext>
              </a:extLst>
            </p:cNvPr>
            <p:cNvSpPr/>
            <p:nvPr/>
          </p:nvSpPr>
          <p:spPr>
            <a:xfrm>
              <a:off x="10972800" y="3276600"/>
              <a:ext cx="978408" cy="457200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79021B21-C6DE-194B-8938-FA40E4071E93}"/>
                </a:ext>
              </a:extLst>
            </p:cNvPr>
            <p:cNvGrpSpPr/>
            <p:nvPr/>
          </p:nvGrpSpPr>
          <p:grpSpPr>
            <a:xfrm>
              <a:off x="584198" y="3352800"/>
              <a:ext cx="10998202" cy="304800"/>
              <a:chOff x="584198" y="0"/>
              <a:chExt cx="10998202" cy="304800"/>
            </a:xfrm>
          </p:grpSpPr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id="{4F62B863-0F0F-BE48-A9BA-17F7C9420FDC}"/>
                  </a:ext>
                </a:extLst>
              </p:cNvPr>
              <p:cNvSpPr/>
              <p:nvPr/>
            </p:nvSpPr>
            <p:spPr>
              <a:xfrm>
                <a:off x="584198" y="0"/>
                <a:ext cx="618067" cy="304800"/>
              </a:xfrm>
              <a:prstGeom prst="rect">
                <a:avLst/>
              </a:prstGeom>
              <a:solidFill>
                <a:schemeClr val="bg1"/>
              </a:solidFill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1400" dirty="0">
                    <a:solidFill>
                      <a:schemeClr val="tx1"/>
                    </a:solidFill>
                  </a:rPr>
                  <a:t>Jan 17</a:t>
                </a:r>
              </a:p>
            </p:txBody>
          </p:sp>
          <p:sp>
            <p:nvSpPr>
              <p:cNvPr id="54" name="Rectangle 53">
                <a:extLst>
                  <a:ext uri="{FF2B5EF4-FFF2-40B4-BE49-F238E27FC236}">
                    <a16:creationId xmlns:a16="http://schemas.microsoft.com/office/drawing/2014/main" id="{DFCA109E-B2AA-0F4C-8243-FED3D30A0646}"/>
                  </a:ext>
                </a:extLst>
              </p:cNvPr>
              <p:cNvSpPr/>
              <p:nvPr/>
            </p:nvSpPr>
            <p:spPr>
              <a:xfrm>
                <a:off x="1202265" y="0"/>
                <a:ext cx="618067" cy="304800"/>
              </a:xfrm>
              <a:prstGeom prst="rect">
                <a:avLst/>
              </a:prstGeom>
              <a:solidFill>
                <a:schemeClr val="bg1"/>
              </a:solidFill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1400" dirty="0">
                    <a:solidFill>
                      <a:schemeClr val="tx1"/>
                    </a:solidFill>
                  </a:rPr>
                  <a:t>Feb</a:t>
                </a:r>
              </a:p>
            </p:txBody>
          </p:sp>
          <p:sp>
            <p:nvSpPr>
              <p:cNvPr id="58" name="Rectangle 57">
                <a:extLst>
                  <a:ext uri="{FF2B5EF4-FFF2-40B4-BE49-F238E27FC236}">
                    <a16:creationId xmlns:a16="http://schemas.microsoft.com/office/drawing/2014/main" id="{07BE425D-88D0-674C-BCE3-82283EC33878}"/>
                  </a:ext>
                </a:extLst>
              </p:cNvPr>
              <p:cNvSpPr/>
              <p:nvPr/>
            </p:nvSpPr>
            <p:spPr>
              <a:xfrm>
                <a:off x="1820332" y="0"/>
                <a:ext cx="618067" cy="304800"/>
              </a:xfrm>
              <a:prstGeom prst="rect">
                <a:avLst/>
              </a:prstGeom>
              <a:solidFill>
                <a:schemeClr val="bg1"/>
              </a:solidFill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1400" dirty="0">
                    <a:solidFill>
                      <a:schemeClr val="tx1"/>
                    </a:solidFill>
                  </a:rPr>
                  <a:t>Mar</a:t>
                </a:r>
              </a:p>
            </p:txBody>
          </p:sp>
          <p:sp>
            <p:nvSpPr>
              <p:cNvPr id="61" name="Rectangle 60">
                <a:extLst>
                  <a:ext uri="{FF2B5EF4-FFF2-40B4-BE49-F238E27FC236}">
                    <a16:creationId xmlns:a16="http://schemas.microsoft.com/office/drawing/2014/main" id="{F9BC9D7C-BAD5-0643-AC0C-6824DF277833}"/>
                  </a:ext>
                </a:extLst>
              </p:cNvPr>
              <p:cNvSpPr/>
              <p:nvPr/>
            </p:nvSpPr>
            <p:spPr>
              <a:xfrm>
                <a:off x="2438399" y="0"/>
                <a:ext cx="618067" cy="304800"/>
              </a:xfrm>
              <a:prstGeom prst="rect">
                <a:avLst/>
              </a:prstGeom>
              <a:solidFill>
                <a:schemeClr val="bg1"/>
              </a:solidFill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1400" dirty="0">
                    <a:solidFill>
                      <a:schemeClr val="tx1"/>
                    </a:solidFill>
                  </a:rPr>
                  <a:t>Apr</a:t>
                </a:r>
              </a:p>
            </p:txBody>
          </p:sp>
          <p:sp>
            <p:nvSpPr>
              <p:cNvPr id="64" name="Rectangle 63">
                <a:extLst>
                  <a:ext uri="{FF2B5EF4-FFF2-40B4-BE49-F238E27FC236}">
                    <a16:creationId xmlns:a16="http://schemas.microsoft.com/office/drawing/2014/main" id="{18BD24CD-1591-8B4A-BA8D-7C4A8E407E81}"/>
                  </a:ext>
                </a:extLst>
              </p:cNvPr>
              <p:cNvSpPr/>
              <p:nvPr/>
            </p:nvSpPr>
            <p:spPr>
              <a:xfrm>
                <a:off x="3056466" y="0"/>
                <a:ext cx="618067" cy="304800"/>
              </a:xfrm>
              <a:prstGeom prst="rect">
                <a:avLst/>
              </a:prstGeom>
              <a:solidFill>
                <a:schemeClr val="bg1"/>
              </a:solidFill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1400" dirty="0">
                    <a:solidFill>
                      <a:schemeClr val="tx1"/>
                    </a:solidFill>
                  </a:rPr>
                  <a:t>May</a:t>
                </a:r>
              </a:p>
            </p:txBody>
          </p:sp>
          <p:sp>
            <p:nvSpPr>
              <p:cNvPr id="65" name="Rectangle 64">
                <a:extLst>
                  <a:ext uri="{FF2B5EF4-FFF2-40B4-BE49-F238E27FC236}">
                    <a16:creationId xmlns:a16="http://schemas.microsoft.com/office/drawing/2014/main" id="{D521D8CA-A515-A94A-89BF-B8AFFE2F9F8C}"/>
                  </a:ext>
                </a:extLst>
              </p:cNvPr>
              <p:cNvSpPr/>
              <p:nvPr/>
            </p:nvSpPr>
            <p:spPr>
              <a:xfrm>
                <a:off x="3674533" y="0"/>
                <a:ext cx="618067" cy="304800"/>
              </a:xfrm>
              <a:prstGeom prst="rect">
                <a:avLst/>
              </a:prstGeom>
              <a:solidFill>
                <a:schemeClr val="bg1"/>
              </a:solidFill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1400" dirty="0">
                    <a:solidFill>
                      <a:schemeClr val="tx1"/>
                    </a:solidFill>
                  </a:rPr>
                  <a:t>Jun</a:t>
                </a:r>
              </a:p>
            </p:txBody>
          </p:sp>
          <p:sp>
            <p:nvSpPr>
              <p:cNvPr id="66" name="Rectangle 65">
                <a:extLst>
                  <a:ext uri="{FF2B5EF4-FFF2-40B4-BE49-F238E27FC236}">
                    <a16:creationId xmlns:a16="http://schemas.microsoft.com/office/drawing/2014/main" id="{0FC27B0F-D7A5-1F4B-B17F-A629EC7AC737}"/>
                  </a:ext>
                </a:extLst>
              </p:cNvPr>
              <p:cNvSpPr/>
              <p:nvPr/>
            </p:nvSpPr>
            <p:spPr>
              <a:xfrm>
                <a:off x="4296832" y="0"/>
                <a:ext cx="618067" cy="304800"/>
              </a:xfrm>
              <a:prstGeom prst="rect">
                <a:avLst/>
              </a:prstGeom>
              <a:solidFill>
                <a:schemeClr val="bg1"/>
              </a:solidFill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1400" dirty="0">
                    <a:solidFill>
                      <a:schemeClr val="tx1"/>
                    </a:solidFill>
                  </a:rPr>
                  <a:t>Jul</a:t>
                </a:r>
              </a:p>
            </p:txBody>
          </p:sp>
          <p:sp>
            <p:nvSpPr>
              <p:cNvPr id="67" name="Rectangle 66">
                <a:extLst>
                  <a:ext uri="{FF2B5EF4-FFF2-40B4-BE49-F238E27FC236}">
                    <a16:creationId xmlns:a16="http://schemas.microsoft.com/office/drawing/2014/main" id="{0FDC447A-FDC1-DD43-A760-738FF2C83FA9}"/>
                  </a:ext>
                </a:extLst>
              </p:cNvPr>
              <p:cNvSpPr/>
              <p:nvPr/>
            </p:nvSpPr>
            <p:spPr>
              <a:xfrm>
                <a:off x="4910667" y="0"/>
                <a:ext cx="618067" cy="304800"/>
              </a:xfrm>
              <a:prstGeom prst="rect">
                <a:avLst/>
              </a:prstGeom>
              <a:solidFill>
                <a:schemeClr val="bg1"/>
              </a:solidFill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1400" dirty="0">
                    <a:solidFill>
                      <a:schemeClr val="tx1"/>
                    </a:solidFill>
                  </a:rPr>
                  <a:t>Aug</a:t>
                </a:r>
              </a:p>
            </p:txBody>
          </p:sp>
          <p:sp>
            <p:nvSpPr>
              <p:cNvPr id="68" name="Rectangle 67">
                <a:extLst>
                  <a:ext uri="{FF2B5EF4-FFF2-40B4-BE49-F238E27FC236}">
                    <a16:creationId xmlns:a16="http://schemas.microsoft.com/office/drawing/2014/main" id="{55162238-B2C5-D84D-947D-462439CA78BE}"/>
                  </a:ext>
                </a:extLst>
              </p:cNvPr>
              <p:cNvSpPr/>
              <p:nvPr/>
            </p:nvSpPr>
            <p:spPr>
              <a:xfrm>
                <a:off x="5524502" y="0"/>
                <a:ext cx="618067" cy="304800"/>
              </a:xfrm>
              <a:prstGeom prst="rect">
                <a:avLst/>
              </a:prstGeom>
              <a:solidFill>
                <a:schemeClr val="bg1"/>
              </a:solidFill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1400" dirty="0">
                    <a:solidFill>
                      <a:schemeClr val="tx1"/>
                    </a:solidFill>
                  </a:rPr>
                  <a:t>Sep</a:t>
                </a:r>
              </a:p>
            </p:txBody>
          </p:sp>
          <p:sp>
            <p:nvSpPr>
              <p:cNvPr id="76" name="Rectangle 75">
                <a:extLst>
                  <a:ext uri="{FF2B5EF4-FFF2-40B4-BE49-F238E27FC236}">
                    <a16:creationId xmlns:a16="http://schemas.microsoft.com/office/drawing/2014/main" id="{B6C08704-73E9-6647-99D9-900E9F715BBC}"/>
                  </a:ext>
                </a:extLst>
              </p:cNvPr>
              <p:cNvSpPr/>
              <p:nvPr/>
            </p:nvSpPr>
            <p:spPr>
              <a:xfrm>
                <a:off x="6142569" y="0"/>
                <a:ext cx="618067" cy="304800"/>
              </a:xfrm>
              <a:prstGeom prst="rect">
                <a:avLst/>
              </a:prstGeom>
              <a:solidFill>
                <a:schemeClr val="bg1"/>
              </a:solidFill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1400" dirty="0">
                    <a:solidFill>
                      <a:schemeClr val="tx1"/>
                    </a:solidFill>
                  </a:rPr>
                  <a:t>Oct</a:t>
                </a:r>
              </a:p>
            </p:txBody>
          </p:sp>
          <p:sp>
            <p:nvSpPr>
              <p:cNvPr id="78" name="Rectangle 77">
                <a:extLst>
                  <a:ext uri="{FF2B5EF4-FFF2-40B4-BE49-F238E27FC236}">
                    <a16:creationId xmlns:a16="http://schemas.microsoft.com/office/drawing/2014/main" id="{182E838E-DF91-B940-8BDB-8A605738386E}"/>
                  </a:ext>
                </a:extLst>
              </p:cNvPr>
              <p:cNvSpPr/>
              <p:nvPr/>
            </p:nvSpPr>
            <p:spPr>
              <a:xfrm>
                <a:off x="6760636" y="0"/>
                <a:ext cx="618067" cy="304800"/>
              </a:xfrm>
              <a:prstGeom prst="rect">
                <a:avLst/>
              </a:prstGeom>
              <a:solidFill>
                <a:schemeClr val="bg1"/>
              </a:solidFill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1400" dirty="0">
                    <a:solidFill>
                      <a:schemeClr val="tx1"/>
                    </a:solidFill>
                  </a:rPr>
                  <a:t>Nov</a:t>
                </a:r>
              </a:p>
            </p:txBody>
          </p:sp>
          <p:sp>
            <p:nvSpPr>
              <p:cNvPr id="80" name="Rectangle 79">
                <a:extLst>
                  <a:ext uri="{FF2B5EF4-FFF2-40B4-BE49-F238E27FC236}">
                    <a16:creationId xmlns:a16="http://schemas.microsoft.com/office/drawing/2014/main" id="{85F01D2C-B526-B04B-9ED3-62DF7EFC97D8}"/>
                  </a:ext>
                </a:extLst>
              </p:cNvPr>
              <p:cNvSpPr/>
              <p:nvPr/>
            </p:nvSpPr>
            <p:spPr>
              <a:xfrm>
                <a:off x="7378703" y="0"/>
                <a:ext cx="618067" cy="304800"/>
              </a:xfrm>
              <a:prstGeom prst="rect">
                <a:avLst/>
              </a:prstGeom>
              <a:solidFill>
                <a:schemeClr val="bg1"/>
              </a:solidFill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1400" dirty="0">
                    <a:solidFill>
                      <a:schemeClr val="tx1"/>
                    </a:solidFill>
                  </a:rPr>
                  <a:t>Dec</a:t>
                </a:r>
              </a:p>
            </p:txBody>
          </p:sp>
          <p:sp>
            <p:nvSpPr>
              <p:cNvPr id="82" name="Rectangle 81">
                <a:extLst>
                  <a:ext uri="{FF2B5EF4-FFF2-40B4-BE49-F238E27FC236}">
                    <a16:creationId xmlns:a16="http://schemas.microsoft.com/office/drawing/2014/main" id="{2AAB5A55-2722-4C47-8910-78B8A268DD5E}"/>
                  </a:ext>
                </a:extLst>
              </p:cNvPr>
              <p:cNvSpPr/>
              <p:nvPr/>
            </p:nvSpPr>
            <p:spPr>
              <a:xfrm>
                <a:off x="7996770" y="0"/>
                <a:ext cx="618067" cy="304800"/>
              </a:xfrm>
              <a:prstGeom prst="rect">
                <a:avLst/>
              </a:prstGeom>
              <a:solidFill>
                <a:schemeClr val="bg1"/>
              </a:solidFill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1400" dirty="0">
                    <a:solidFill>
                      <a:schemeClr val="tx1"/>
                    </a:solidFill>
                  </a:rPr>
                  <a:t>Jan 18</a:t>
                </a:r>
              </a:p>
            </p:txBody>
          </p:sp>
          <p:sp>
            <p:nvSpPr>
              <p:cNvPr id="83" name="Rectangle 82">
                <a:extLst>
                  <a:ext uri="{FF2B5EF4-FFF2-40B4-BE49-F238E27FC236}">
                    <a16:creationId xmlns:a16="http://schemas.microsoft.com/office/drawing/2014/main" id="{C996B142-C275-2849-A455-4D04C0AA39B8}"/>
                  </a:ext>
                </a:extLst>
              </p:cNvPr>
              <p:cNvSpPr/>
              <p:nvPr/>
            </p:nvSpPr>
            <p:spPr>
              <a:xfrm>
                <a:off x="8614837" y="0"/>
                <a:ext cx="618067" cy="304800"/>
              </a:xfrm>
              <a:prstGeom prst="rect">
                <a:avLst/>
              </a:prstGeom>
              <a:solidFill>
                <a:schemeClr val="bg1"/>
              </a:solidFill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1400" dirty="0">
                    <a:solidFill>
                      <a:schemeClr val="tx1"/>
                    </a:solidFill>
                  </a:rPr>
                  <a:t>Feb</a:t>
                </a:r>
              </a:p>
            </p:txBody>
          </p:sp>
          <p:sp>
            <p:nvSpPr>
              <p:cNvPr id="84" name="Rectangle 83">
                <a:extLst>
                  <a:ext uri="{FF2B5EF4-FFF2-40B4-BE49-F238E27FC236}">
                    <a16:creationId xmlns:a16="http://schemas.microsoft.com/office/drawing/2014/main" id="{69AB22D1-A5BC-F84F-BEE5-4AB4EFD5B15F}"/>
                  </a:ext>
                </a:extLst>
              </p:cNvPr>
              <p:cNvSpPr/>
              <p:nvPr/>
            </p:nvSpPr>
            <p:spPr>
              <a:xfrm>
                <a:off x="9237136" y="0"/>
                <a:ext cx="618067" cy="304800"/>
              </a:xfrm>
              <a:prstGeom prst="rect">
                <a:avLst/>
              </a:prstGeom>
              <a:solidFill>
                <a:schemeClr val="bg1"/>
              </a:solidFill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1400" dirty="0">
                    <a:solidFill>
                      <a:schemeClr val="tx1"/>
                    </a:solidFill>
                  </a:rPr>
                  <a:t>Mar</a:t>
                </a:r>
              </a:p>
            </p:txBody>
          </p:sp>
          <p:sp>
            <p:nvSpPr>
              <p:cNvPr id="85" name="Rectangle 84">
                <a:extLst>
                  <a:ext uri="{FF2B5EF4-FFF2-40B4-BE49-F238E27FC236}">
                    <a16:creationId xmlns:a16="http://schemas.microsoft.com/office/drawing/2014/main" id="{E46A9092-6C82-0749-8E0D-CC41F38D5E92}"/>
                  </a:ext>
                </a:extLst>
              </p:cNvPr>
              <p:cNvSpPr/>
              <p:nvPr/>
            </p:nvSpPr>
            <p:spPr>
              <a:xfrm>
                <a:off x="9850971" y="0"/>
                <a:ext cx="618067" cy="304800"/>
              </a:xfrm>
              <a:prstGeom prst="rect">
                <a:avLst/>
              </a:prstGeom>
              <a:solidFill>
                <a:schemeClr val="bg1"/>
              </a:solidFill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1400" dirty="0">
                    <a:solidFill>
                      <a:schemeClr val="tx1"/>
                    </a:solidFill>
                  </a:rPr>
                  <a:t>Apr</a:t>
                </a:r>
              </a:p>
            </p:txBody>
          </p:sp>
          <p:sp>
            <p:nvSpPr>
              <p:cNvPr id="86" name="Rectangle 85">
                <a:extLst>
                  <a:ext uri="{FF2B5EF4-FFF2-40B4-BE49-F238E27FC236}">
                    <a16:creationId xmlns:a16="http://schemas.microsoft.com/office/drawing/2014/main" id="{18BB0AE8-0A31-BC49-A033-285324A20506}"/>
                  </a:ext>
                </a:extLst>
              </p:cNvPr>
              <p:cNvSpPr/>
              <p:nvPr/>
            </p:nvSpPr>
            <p:spPr>
              <a:xfrm>
                <a:off x="10964333" y="0"/>
                <a:ext cx="618067" cy="304800"/>
              </a:xfrm>
              <a:prstGeom prst="rect">
                <a:avLst/>
              </a:prstGeom>
              <a:solidFill>
                <a:schemeClr val="bg1"/>
              </a:solidFill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1400" dirty="0">
                    <a:solidFill>
                      <a:schemeClr val="tx1"/>
                    </a:solidFill>
                  </a:rPr>
                  <a:t>Dec 18</a:t>
                </a:r>
              </a:p>
            </p:txBody>
          </p:sp>
          <p:cxnSp>
            <p:nvCxnSpPr>
              <p:cNvPr id="87" name="Straight Arrow Connector 86">
                <a:extLst>
                  <a:ext uri="{FF2B5EF4-FFF2-40B4-BE49-F238E27FC236}">
                    <a16:creationId xmlns:a16="http://schemas.microsoft.com/office/drawing/2014/main" id="{129C2788-2B15-F64B-86E3-BEF4636468CD}"/>
                  </a:ext>
                </a:extLst>
              </p:cNvPr>
              <p:cNvCxnSpPr>
                <a:cxnSpLocks/>
                <a:stCxn id="85" idx="3"/>
                <a:endCxn id="86" idx="1"/>
              </p:cNvCxnSpPr>
              <p:nvPr/>
            </p:nvCxnSpPr>
            <p:spPr>
              <a:xfrm>
                <a:off x="10469038" y="152400"/>
                <a:ext cx="495295" cy="0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prstDash val="sysDash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F5335D07-9EDC-7045-AB5F-80821B409065}"/>
              </a:ext>
            </a:extLst>
          </p:cNvPr>
          <p:cNvGrpSpPr/>
          <p:nvPr/>
        </p:nvGrpSpPr>
        <p:grpSpPr>
          <a:xfrm>
            <a:off x="895161" y="1688437"/>
            <a:ext cx="7452360" cy="280416"/>
            <a:chOff x="2369820" y="1472184"/>
            <a:chExt cx="7452360" cy="280416"/>
          </a:xfrm>
        </p:grpSpPr>
        <p:sp>
          <p:nvSpPr>
            <p:cNvPr id="89" name="Left Bracket 88">
              <a:extLst>
                <a:ext uri="{FF2B5EF4-FFF2-40B4-BE49-F238E27FC236}">
                  <a16:creationId xmlns:a16="http://schemas.microsoft.com/office/drawing/2014/main" id="{CBE86708-CCF0-0440-B7DF-C5C0525C21A0}"/>
                </a:ext>
              </a:extLst>
            </p:cNvPr>
            <p:cNvSpPr/>
            <p:nvPr/>
          </p:nvSpPr>
          <p:spPr>
            <a:xfrm rot="5400000">
              <a:off x="6019800" y="-2049780"/>
              <a:ext cx="152400" cy="7452360"/>
            </a:xfrm>
            <a:prstGeom prst="leftBracket">
              <a:avLst/>
            </a:prstGeom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57E4B993-81C9-6144-A221-750EFC871C2E}"/>
                </a:ext>
              </a:extLst>
            </p:cNvPr>
            <p:cNvSpPr txBox="1"/>
            <p:nvPr/>
          </p:nvSpPr>
          <p:spPr>
            <a:xfrm>
              <a:off x="5537193" y="1472184"/>
              <a:ext cx="1117614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12 </a:t>
              </a:r>
              <a:r>
                <a:rPr lang="en-US" sz="1000" dirty="0" err="1"/>
                <a:t>Mth</a:t>
              </a:r>
              <a:r>
                <a:rPr lang="en-US" sz="1000" dirty="0"/>
                <a:t> Lookback</a:t>
              </a:r>
            </a:p>
          </p:txBody>
        </p:sp>
      </p:grpSp>
      <p:grpSp>
        <p:nvGrpSpPr>
          <p:cNvPr id="91" name="Group 90">
            <a:extLst>
              <a:ext uri="{FF2B5EF4-FFF2-40B4-BE49-F238E27FC236}">
                <a16:creationId xmlns:a16="http://schemas.microsoft.com/office/drawing/2014/main" id="{DAB1C906-4BE4-5943-92F8-CA118297EF6A}"/>
              </a:ext>
            </a:extLst>
          </p:cNvPr>
          <p:cNvGrpSpPr/>
          <p:nvPr/>
        </p:nvGrpSpPr>
        <p:grpSpPr>
          <a:xfrm>
            <a:off x="879921" y="1371600"/>
            <a:ext cx="182880" cy="882924"/>
            <a:chOff x="1447800" y="1371600"/>
            <a:chExt cx="182880" cy="882924"/>
          </a:xfrm>
        </p:grpSpPr>
        <p:sp>
          <p:nvSpPr>
            <p:cNvPr id="92" name="Triangle 91">
              <a:extLst>
                <a:ext uri="{FF2B5EF4-FFF2-40B4-BE49-F238E27FC236}">
                  <a16:creationId xmlns:a16="http://schemas.microsoft.com/office/drawing/2014/main" id="{F32E14FB-C254-A544-A06F-1CE394E7CBD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47800" y="2096869"/>
              <a:ext cx="182880" cy="157655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D785ED7C-388E-F749-9122-7187AB7922E0}"/>
                </a:ext>
              </a:extLst>
            </p:cNvPr>
            <p:cNvCxnSpPr>
              <a:cxnSpLocks/>
              <a:endCxn id="92" idx="0"/>
            </p:cNvCxnSpPr>
            <p:nvPr/>
          </p:nvCxnSpPr>
          <p:spPr>
            <a:xfrm>
              <a:off x="1539240" y="1371600"/>
              <a:ext cx="0" cy="72526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TextBox 93">
            <a:extLst>
              <a:ext uri="{FF2B5EF4-FFF2-40B4-BE49-F238E27FC236}">
                <a16:creationId xmlns:a16="http://schemas.microsoft.com/office/drawing/2014/main" id="{96F15643-04DE-4347-920D-D65C1D583C49}"/>
              </a:ext>
            </a:extLst>
          </p:cNvPr>
          <p:cNvSpPr txBox="1"/>
          <p:nvPr/>
        </p:nvSpPr>
        <p:spPr>
          <a:xfrm>
            <a:off x="7737921" y="2249269"/>
            <a:ext cx="87235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B. 1/15/18</a:t>
            </a:r>
          </a:p>
          <a:p>
            <a:r>
              <a:rPr lang="en-US" sz="1200" dirty="0" err="1"/>
              <a:t>Enc</a:t>
            </a:r>
            <a:endParaRPr lang="en-US" sz="1200" dirty="0"/>
          </a:p>
          <a:p>
            <a:r>
              <a:rPr lang="en-US" sz="1200" dirty="0"/>
              <a:t>No BMI</a:t>
            </a:r>
          </a:p>
          <a:p>
            <a:r>
              <a:rPr lang="en-US" sz="1200" dirty="0"/>
              <a:t>Follow-up</a:t>
            </a:r>
          </a:p>
        </p:txBody>
      </p:sp>
      <p:grpSp>
        <p:nvGrpSpPr>
          <p:cNvPr id="95" name="Group 94">
            <a:extLst>
              <a:ext uri="{FF2B5EF4-FFF2-40B4-BE49-F238E27FC236}">
                <a16:creationId xmlns:a16="http://schemas.microsoft.com/office/drawing/2014/main" id="{C3A346F9-E6EC-D74E-A797-1D475885DDD3}"/>
              </a:ext>
            </a:extLst>
          </p:cNvPr>
          <p:cNvGrpSpPr/>
          <p:nvPr/>
        </p:nvGrpSpPr>
        <p:grpSpPr>
          <a:xfrm>
            <a:off x="8240258" y="1371600"/>
            <a:ext cx="182880" cy="882924"/>
            <a:chOff x="8808137" y="1371600"/>
            <a:chExt cx="182880" cy="882924"/>
          </a:xfrm>
        </p:grpSpPr>
        <p:sp>
          <p:nvSpPr>
            <p:cNvPr id="96" name="Triangle 95">
              <a:extLst>
                <a:ext uri="{FF2B5EF4-FFF2-40B4-BE49-F238E27FC236}">
                  <a16:creationId xmlns:a16="http://schemas.microsoft.com/office/drawing/2014/main" id="{0DABA547-6700-B648-99C2-7F02D67A7F0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808137" y="2096869"/>
              <a:ext cx="182880" cy="157655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32745CD2-4F3F-8F4E-A177-6E344BCEF5CA}"/>
                </a:ext>
              </a:extLst>
            </p:cNvPr>
            <p:cNvCxnSpPr>
              <a:cxnSpLocks/>
              <a:endCxn id="96" idx="0"/>
            </p:cNvCxnSpPr>
            <p:nvPr/>
          </p:nvCxnSpPr>
          <p:spPr>
            <a:xfrm>
              <a:off x="8899577" y="1371600"/>
              <a:ext cx="0" cy="72526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8" name="TextBox 97">
            <a:extLst>
              <a:ext uri="{FF2B5EF4-FFF2-40B4-BE49-F238E27FC236}">
                <a16:creationId xmlns:a16="http://schemas.microsoft.com/office/drawing/2014/main" id="{B65DC1D5-FA85-DE44-B370-E38155D50946}"/>
              </a:ext>
            </a:extLst>
          </p:cNvPr>
          <p:cNvSpPr txBox="1"/>
          <p:nvPr/>
        </p:nvSpPr>
        <p:spPr>
          <a:xfrm>
            <a:off x="9372600" y="2249269"/>
            <a:ext cx="8675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C. 3/21/18</a:t>
            </a:r>
          </a:p>
          <a:p>
            <a:r>
              <a:rPr lang="en-US" sz="1200" dirty="0" err="1"/>
              <a:t>Enc</a:t>
            </a:r>
            <a:endParaRPr lang="en-US" sz="1200" dirty="0"/>
          </a:p>
          <a:p>
            <a:r>
              <a:rPr lang="en-US" sz="1200" dirty="0"/>
              <a:t>No BMI</a:t>
            </a:r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5AD7AC86-8D4F-1440-9AF3-BDBE708B49DD}"/>
              </a:ext>
            </a:extLst>
          </p:cNvPr>
          <p:cNvGrpSpPr/>
          <p:nvPr/>
        </p:nvGrpSpPr>
        <p:grpSpPr>
          <a:xfrm>
            <a:off x="9556454" y="1371600"/>
            <a:ext cx="182880" cy="882924"/>
            <a:chOff x="9556454" y="1371600"/>
            <a:chExt cx="182880" cy="882924"/>
          </a:xfrm>
        </p:grpSpPr>
        <p:sp>
          <p:nvSpPr>
            <p:cNvPr id="100" name="Triangle 99">
              <a:extLst>
                <a:ext uri="{FF2B5EF4-FFF2-40B4-BE49-F238E27FC236}">
                  <a16:creationId xmlns:a16="http://schemas.microsoft.com/office/drawing/2014/main" id="{11B6EF61-BF4E-274F-83E9-F67CC1E3F3D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556454" y="2096869"/>
              <a:ext cx="182880" cy="157655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id="{2E08AC1C-5328-AE4C-99EA-62109876FE54}"/>
                </a:ext>
              </a:extLst>
            </p:cNvPr>
            <p:cNvCxnSpPr>
              <a:cxnSpLocks/>
              <a:endCxn id="100" idx="0"/>
            </p:cNvCxnSpPr>
            <p:nvPr/>
          </p:nvCxnSpPr>
          <p:spPr>
            <a:xfrm>
              <a:off x="9647894" y="1371600"/>
              <a:ext cx="0" cy="72526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74B10786-840B-F643-83A7-CE1410B96494}"/>
              </a:ext>
            </a:extLst>
          </p:cNvPr>
          <p:cNvGrpSpPr/>
          <p:nvPr/>
        </p:nvGrpSpPr>
        <p:grpSpPr>
          <a:xfrm>
            <a:off x="8016240" y="685800"/>
            <a:ext cx="3566160" cy="280416"/>
            <a:chOff x="4312920" y="685800"/>
            <a:chExt cx="3566160" cy="280416"/>
          </a:xfrm>
        </p:grpSpPr>
        <p:sp>
          <p:nvSpPr>
            <p:cNvPr id="103" name="Left Bracket 102">
              <a:extLst>
                <a:ext uri="{FF2B5EF4-FFF2-40B4-BE49-F238E27FC236}">
                  <a16:creationId xmlns:a16="http://schemas.microsoft.com/office/drawing/2014/main" id="{75415271-CAB2-E445-860C-B68F59EDE9F2}"/>
                </a:ext>
              </a:extLst>
            </p:cNvPr>
            <p:cNvSpPr/>
            <p:nvPr/>
          </p:nvSpPr>
          <p:spPr>
            <a:xfrm rot="5400000">
              <a:off x="6019800" y="-893064"/>
              <a:ext cx="152400" cy="3566160"/>
            </a:xfrm>
            <a:prstGeom prst="leftBracket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7133B47E-8974-9E4C-9B21-49FAB190E12B}"/>
                </a:ext>
              </a:extLst>
            </p:cNvPr>
            <p:cNvSpPr txBox="1"/>
            <p:nvPr/>
          </p:nvSpPr>
          <p:spPr>
            <a:xfrm>
              <a:off x="5563643" y="685800"/>
              <a:ext cx="1064715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srgbClr val="FF0000"/>
                  </a:solidFill>
                </a:rPr>
                <a:t>Reporting Period</a:t>
              </a:r>
            </a:p>
          </p:txBody>
        </p: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70B06EBC-B9BB-784A-9D6D-B5DC3FC101D0}"/>
              </a:ext>
            </a:extLst>
          </p:cNvPr>
          <p:cNvGrpSpPr/>
          <p:nvPr/>
        </p:nvGrpSpPr>
        <p:grpSpPr>
          <a:xfrm>
            <a:off x="2225040" y="1447800"/>
            <a:ext cx="7452360" cy="280416"/>
            <a:chOff x="2369820" y="1472184"/>
            <a:chExt cx="7452360" cy="280416"/>
          </a:xfrm>
        </p:grpSpPr>
        <p:sp>
          <p:nvSpPr>
            <p:cNvPr id="106" name="Left Bracket 105">
              <a:extLst>
                <a:ext uri="{FF2B5EF4-FFF2-40B4-BE49-F238E27FC236}">
                  <a16:creationId xmlns:a16="http://schemas.microsoft.com/office/drawing/2014/main" id="{310B9E35-2658-314D-BE49-4E1EF906D7C6}"/>
                </a:ext>
              </a:extLst>
            </p:cNvPr>
            <p:cNvSpPr/>
            <p:nvPr/>
          </p:nvSpPr>
          <p:spPr>
            <a:xfrm rot="5400000">
              <a:off x="6019800" y="-2049780"/>
              <a:ext cx="152400" cy="7452360"/>
            </a:xfrm>
            <a:prstGeom prst="leftBracket">
              <a:avLst/>
            </a:prstGeom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E32C3DDE-832A-AB46-8726-C873CF744BD6}"/>
                </a:ext>
              </a:extLst>
            </p:cNvPr>
            <p:cNvSpPr txBox="1"/>
            <p:nvPr/>
          </p:nvSpPr>
          <p:spPr>
            <a:xfrm>
              <a:off x="5537193" y="1472184"/>
              <a:ext cx="1117614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12 </a:t>
              </a:r>
              <a:r>
                <a:rPr lang="en-US" sz="1000" dirty="0" err="1"/>
                <a:t>Mth</a:t>
              </a:r>
              <a:r>
                <a:rPr lang="en-US" sz="1000" dirty="0"/>
                <a:t> Lookback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663470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TextBox 62">
            <a:extLst>
              <a:ext uri="{FF2B5EF4-FFF2-40B4-BE49-F238E27FC236}">
                <a16:creationId xmlns:a16="http://schemas.microsoft.com/office/drawing/2014/main" id="{FB3E016B-C50D-6A49-A9BE-0E88871A1DF2}"/>
              </a:ext>
            </a:extLst>
          </p:cNvPr>
          <p:cNvSpPr txBox="1"/>
          <p:nvPr/>
        </p:nvSpPr>
        <p:spPr>
          <a:xfrm>
            <a:off x="152400" y="152400"/>
            <a:ext cx="11737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Scenario 3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96635B2C-0389-7149-A7D6-AC42938F86DD}"/>
              </a:ext>
            </a:extLst>
          </p:cNvPr>
          <p:cNvSpPr txBox="1"/>
          <p:nvPr/>
        </p:nvSpPr>
        <p:spPr>
          <a:xfrm>
            <a:off x="1219201" y="3352800"/>
            <a:ext cx="102108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/>
              <a:t>Patient had visit in 2018 where they were 18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In fact, the patient had two visits (visits B and C)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BMI was not recorded at either visit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Look back 12 months from each visit to see if BMI was recorded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Look between 3/22/17 and 3/21/18 for Visit C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Look between 1/16/17 and 1/15/18 for Visit B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BMI is found recorded within the 12 month lookback for Visit B which is not the latest visit for the patient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This BMI is out of range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Look back 12 months from Visit B for follow-up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Follow-up found in Visit C which is not within the 12 months preceding and including Visit B (it is actually after Visit B), thus the patient </a:t>
            </a:r>
            <a:r>
              <a:rPr lang="en-US" b="1" dirty="0"/>
              <a:t>is not</a:t>
            </a:r>
            <a:r>
              <a:rPr lang="en-US" dirty="0"/>
              <a:t> in the numerator</a:t>
            </a:r>
          </a:p>
          <a:p>
            <a:endParaRPr lang="en-US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FAE2D054-B0AC-7841-81F9-B69865690DDB}"/>
              </a:ext>
            </a:extLst>
          </p:cNvPr>
          <p:cNvSpPr txBox="1"/>
          <p:nvPr/>
        </p:nvSpPr>
        <p:spPr>
          <a:xfrm>
            <a:off x="533400" y="2249269"/>
            <a:ext cx="8799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A. 1/19/17</a:t>
            </a:r>
          </a:p>
          <a:p>
            <a:r>
              <a:rPr lang="en-US" sz="1200" dirty="0" err="1"/>
              <a:t>Enc</a:t>
            </a:r>
            <a:endParaRPr lang="en-US" sz="1200" dirty="0"/>
          </a:p>
          <a:p>
            <a:r>
              <a:rPr lang="en-US" sz="1200" dirty="0"/>
              <a:t>BMI, OOR</a:t>
            </a: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E7E1313E-8E75-5B4C-AF43-CC283D075E60}"/>
              </a:ext>
            </a:extLst>
          </p:cNvPr>
          <p:cNvGrpSpPr/>
          <p:nvPr/>
        </p:nvGrpSpPr>
        <p:grpSpPr>
          <a:xfrm>
            <a:off x="240792" y="990600"/>
            <a:ext cx="11710416" cy="457200"/>
            <a:chOff x="240792" y="3276600"/>
            <a:chExt cx="11710416" cy="457200"/>
          </a:xfrm>
        </p:grpSpPr>
        <p:sp>
          <p:nvSpPr>
            <p:cNvPr id="49" name="Right Arrow 48">
              <a:extLst>
                <a:ext uri="{FF2B5EF4-FFF2-40B4-BE49-F238E27FC236}">
                  <a16:creationId xmlns:a16="http://schemas.microsoft.com/office/drawing/2014/main" id="{C47EC49B-D2C5-2943-8F28-D0762DC0579F}"/>
                </a:ext>
              </a:extLst>
            </p:cNvPr>
            <p:cNvSpPr/>
            <p:nvPr/>
          </p:nvSpPr>
          <p:spPr>
            <a:xfrm flipH="1">
              <a:off x="240792" y="3276600"/>
              <a:ext cx="978408" cy="457200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Right Arrow 49">
              <a:extLst>
                <a:ext uri="{FF2B5EF4-FFF2-40B4-BE49-F238E27FC236}">
                  <a16:creationId xmlns:a16="http://schemas.microsoft.com/office/drawing/2014/main" id="{2220F21B-E658-DF44-9DA1-BBD91EB2E443}"/>
                </a:ext>
              </a:extLst>
            </p:cNvPr>
            <p:cNvSpPr/>
            <p:nvPr/>
          </p:nvSpPr>
          <p:spPr>
            <a:xfrm>
              <a:off x="10972800" y="3276600"/>
              <a:ext cx="978408" cy="457200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79182BAD-FACC-B54E-9D6A-9337E8D09C25}"/>
                </a:ext>
              </a:extLst>
            </p:cNvPr>
            <p:cNvGrpSpPr/>
            <p:nvPr/>
          </p:nvGrpSpPr>
          <p:grpSpPr>
            <a:xfrm>
              <a:off x="584198" y="3352800"/>
              <a:ext cx="10998202" cy="304800"/>
              <a:chOff x="584198" y="0"/>
              <a:chExt cx="10998202" cy="304800"/>
            </a:xfrm>
          </p:grpSpPr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id="{4CED7735-DFE2-1241-9955-C7F9D8556630}"/>
                  </a:ext>
                </a:extLst>
              </p:cNvPr>
              <p:cNvSpPr/>
              <p:nvPr/>
            </p:nvSpPr>
            <p:spPr>
              <a:xfrm>
                <a:off x="584198" y="0"/>
                <a:ext cx="618067" cy="304800"/>
              </a:xfrm>
              <a:prstGeom prst="rect">
                <a:avLst/>
              </a:prstGeom>
              <a:solidFill>
                <a:schemeClr val="bg1"/>
              </a:solidFill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1400" dirty="0">
                    <a:solidFill>
                      <a:schemeClr val="tx1"/>
                    </a:solidFill>
                  </a:rPr>
                  <a:t>Jan 17</a:t>
                </a:r>
              </a:p>
            </p:txBody>
          </p:sp>
          <p:sp>
            <p:nvSpPr>
              <p:cNvPr id="54" name="Rectangle 53">
                <a:extLst>
                  <a:ext uri="{FF2B5EF4-FFF2-40B4-BE49-F238E27FC236}">
                    <a16:creationId xmlns:a16="http://schemas.microsoft.com/office/drawing/2014/main" id="{BA8BFF20-8140-0642-BE6E-1816A844FE24}"/>
                  </a:ext>
                </a:extLst>
              </p:cNvPr>
              <p:cNvSpPr/>
              <p:nvPr/>
            </p:nvSpPr>
            <p:spPr>
              <a:xfrm>
                <a:off x="1202265" y="0"/>
                <a:ext cx="618067" cy="304800"/>
              </a:xfrm>
              <a:prstGeom prst="rect">
                <a:avLst/>
              </a:prstGeom>
              <a:solidFill>
                <a:schemeClr val="bg1"/>
              </a:solidFill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1400" dirty="0">
                    <a:solidFill>
                      <a:schemeClr val="tx1"/>
                    </a:solidFill>
                  </a:rPr>
                  <a:t>Feb</a:t>
                </a:r>
              </a:p>
            </p:txBody>
          </p:sp>
          <p:sp>
            <p:nvSpPr>
              <p:cNvPr id="58" name="Rectangle 57">
                <a:extLst>
                  <a:ext uri="{FF2B5EF4-FFF2-40B4-BE49-F238E27FC236}">
                    <a16:creationId xmlns:a16="http://schemas.microsoft.com/office/drawing/2014/main" id="{E9C266B9-F6F9-3B48-B21F-101335CB5C55}"/>
                  </a:ext>
                </a:extLst>
              </p:cNvPr>
              <p:cNvSpPr/>
              <p:nvPr/>
            </p:nvSpPr>
            <p:spPr>
              <a:xfrm>
                <a:off x="1820332" y="0"/>
                <a:ext cx="618067" cy="304800"/>
              </a:xfrm>
              <a:prstGeom prst="rect">
                <a:avLst/>
              </a:prstGeom>
              <a:solidFill>
                <a:schemeClr val="bg1"/>
              </a:solidFill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1400" dirty="0">
                    <a:solidFill>
                      <a:schemeClr val="tx1"/>
                    </a:solidFill>
                  </a:rPr>
                  <a:t>Mar</a:t>
                </a:r>
              </a:p>
            </p:txBody>
          </p:sp>
          <p:sp>
            <p:nvSpPr>
              <p:cNvPr id="61" name="Rectangle 60">
                <a:extLst>
                  <a:ext uri="{FF2B5EF4-FFF2-40B4-BE49-F238E27FC236}">
                    <a16:creationId xmlns:a16="http://schemas.microsoft.com/office/drawing/2014/main" id="{79113743-BB35-0A41-9F03-BD2182358244}"/>
                  </a:ext>
                </a:extLst>
              </p:cNvPr>
              <p:cNvSpPr/>
              <p:nvPr/>
            </p:nvSpPr>
            <p:spPr>
              <a:xfrm>
                <a:off x="2438399" y="0"/>
                <a:ext cx="618067" cy="304800"/>
              </a:xfrm>
              <a:prstGeom prst="rect">
                <a:avLst/>
              </a:prstGeom>
              <a:solidFill>
                <a:schemeClr val="bg1"/>
              </a:solidFill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1400" dirty="0">
                    <a:solidFill>
                      <a:schemeClr val="tx1"/>
                    </a:solidFill>
                  </a:rPr>
                  <a:t>Apr</a:t>
                </a:r>
              </a:p>
            </p:txBody>
          </p:sp>
          <p:sp>
            <p:nvSpPr>
              <p:cNvPr id="64" name="Rectangle 63">
                <a:extLst>
                  <a:ext uri="{FF2B5EF4-FFF2-40B4-BE49-F238E27FC236}">
                    <a16:creationId xmlns:a16="http://schemas.microsoft.com/office/drawing/2014/main" id="{181327A7-995C-8743-97E1-16D6C02A2234}"/>
                  </a:ext>
                </a:extLst>
              </p:cNvPr>
              <p:cNvSpPr/>
              <p:nvPr/>
            </p:nvSpPr>
            <p:spPr>
              <a:xfrm>
                <a:off x="3056466" y="0"/>
                <a:ext cx="618067" cy="304800"/>
              </a:xfrm>
              <a:prstGeom prst="rect">
                <a:avLst/>
              </a:prstGeom>
              <a:solidFill>
                <a:schemeClr val="bg1"/>
              </a:solidFill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1400" dirty="0">
                    <a:solidFill>
                      <a:schemeClr val="tx1"/>
                    </a:solidFill>
                  </a:rPr>
                  <a:t>May</a:t>
                </a:r>
              </a:p>
            </p:txBody>
          </p:sp>
          <p:sp>
            <p:nvSpPr>
              <p:cNvPr id="65" name="Rectangle 64">
                <a:extLst>
                  <a:ext uri="{FF2B5EF4-FFF2-40B4-BE49-F238E27FC236}">
                    <a16:creationId xmlns:a16="http://schemas.microsoft.com/office/drawing/2014/main" id="{C9AB4718-4AE6-244B-A004-7A38FFF07694}"/>
                  </a:ext>
                </a:extLst>
              </p:cNvPr>
              <p:cNvSpPr/>
              <p:nvPr/>
            </p:nvSpPr>
            <p:spPr>
              <a:xfrm>
                <a:off x="3674533" y="0"/>
                <a:ext cx="618067" cy="304800"/>
              </a:xfrm>
              <a:prstGeom prst="rect">
                <a:avLst/>
              </a:prstGeom>
              <a:solidFill>
                <a:schemeClr val="bg1"/>
              </a:solidFill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1400" dirty="0">
                    <a:solidFill>
                      <a:schemeClr val="tx1"/>
                    </a:solidFill>
                  </a:rPr>
                  <a:t>Jun</a:t>
                </a:r>
              </a:p>
            </p:txBody>
          </p:sp>
          <p:sp>
            <p:nvSpPr>
              <p:cNvPr id="66" name="Rectangle 65">
                <a:extLst>
                  <a:ext uri="{FF2B5EF4-FFF2-40B4-BE49-F238E27FC236}">
                    <a16:creationId xmlns:a16="http://schemas.microsoft.com/office/drawing/2014/main" id="{7D471C5E-8DF3-2D49-BB43-14243454F666}"/>
                  </a:ext>
                </a:extLst>
              </p:cNvPr>
              <p:cNvSpPr/>
              <p:nvPr/>
            </p:nvSpPr>
            <p:spPr>
              <a:xfrm>
                <a:off x="4296832" y="0"/>
                <a:ext cx="618067" cy="304800"/>
              </a:xfrm>
              <a:prstGeom prst="rect">
                <a:avLst/>
              </a:prstGeom>
              <a:solidFill>
                <a:schemeClr val="bg1"/>
              </a:solidFill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1400" dirty="0">
                    <a:solidFill>
                      <a:schemeClr val="tx1"/>
                    </a:solidFill>
                  </a:rPr>
                  <a:t>Jul</a:t>
                </a:r>
              </a:p>
            </p:txBody>
          </p:sp>
          <p:sp>
            <p:nvSpPr>
              <p:cNvPr id="67" name="Rectangle 66">
                <a:extLst>
                  <a:ext uri="{FF2B5EF4-FFF2-40B4-BE49-F238E27FC236}">
                    <a16:creationId xmlns:a16="http://schemas.microsoft.com/office/drawing/2014/main" id="{3D7227D7-5C96-C848-8D2E-37221787CEA7}"/>
                  </a:ext>
                </a:extLst>
              </p:cNvPr>
              <p:cNvSpPr/>
              <p:nvPr/>
            </p:nvSpPr>
            <p:spPr>
              <a:xfrm>
                <a:off x="4910667" y="0"/>
                <a:ext cx="618067" cy="304800"/>
              </a:xfrm>
              <a:prstGeom prst="rect">
                <a:avLst/>
              </a:prstGeom>
              <a:solidFill>
                <a:schemeClr val="bg1"/>
              </a:solidFill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1400" dirty="0">
                    <a:solidFill>
                      <a:schemeClr val="tx1"/>
                    </a:solidFill>
                  </a:rPr>
                  <a:t>Aug</a:t>
                </a:r>
              </a:p>
            </p:txBody>
          </p:sp>
          <p:sp>
            <p:nvSpPr>
              <p:cNvPr id="68" name="Rectangle 67">
                <a:extLst>
                  <a:ext uri="{FF2B5EF4-FFF2-40B4-BE49-F238E27FC236}">
                    <a16:creationId xmlns:a16="http://schemas.microsoft.com/office/drawing/2014/main" id="{4FDA4C3A-B728-FA47-AFAF-E36B62D7BB6A}"/>
                  </a:ext>
                </a:extLst>
              </p:cNvPr>
              <p:cNvSpPr/>
              <p:nvPr/>
            </p:nvSpPr>
            <p:spPr>
              <a:xfrm>
                <a:off x="5524502" y="0"/>
                <a:ext cx="618067" cy="304800"/>
              </a:xfrm>
              <a:prstGeom prst="rect">
                <a:avLst/>
              </a:prstGeom>
              <a:solidFill>
                <a:schemeClr val="bg1"/>
              </a:solidFill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1400" dirty="0">
                    <a:solidFill>
                      <a:schemeClr val="tx1"/>
                    </a:solidFill>
                  </a:rPr>
                  <a:t>Sep</a:t>
                </a:r>
              </a:p>
            </p:txBody>
          </p:sp>
          <p:sp>
            <p:nvSpPr>
              <p:cNvPr id="76" name="Rectangle 75">
                <a:extLst>
                  <a:ext uri="{FF2B5EF4-FFF2-40B4-BE49-F238E27FC236}">
                    <a16:creationId xmlns:a16="http://schemas.microsoft.com/office/drawing/2014/main" id="{2D9DE66A-87A5-9B43-B3E7-69BBFB8AA805}"/>
                  </a:ext>
                </a:extLst>
              </p:cNvPr>
              <p:cNvSpPr/>
              <p:nvPr/>
            </p:nvSpPr>
            <p:spPr>
              <a:xfrm>
                <a:off x="6142569" y="0"/>
                <a:ext cx="618067" cy="304800"/>
              </a:xfrm>
              <a:prstGeom prst="rect">
                <a:avLst/>
              </a:prstGeom>
              <a:solidFill>
                <a:schemeClr val="bg1"/>
              </a:solidFill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1400" dirty="0">
                    <a:solidFill>
                      <a:schemeClr val="tx1"/>
                    </a:solidFill>
                  </a:rPr>
                  <a:t>Oct</a:t>
                </a:r>
              </a:p>
            </p:txBody>
          </p:sp>
          <p:sp>
            <p:nvSpPr>
              <p:cNvPr id="78" name="Rectangle 77">
                <a:extLst>
                  <a:ext uri="{FF2B5EF4-FFF2-40B4-BE49-F238E27FC236}">
                    <a16:creationId xmlns:a16="http://schemas.microsoft.com/office/drawing/2014/main" id="{0945EF93-E873-FD46-B73B-8262B81AEBF2}"/>
                  </a:ext>
                </a:extLst>
              </p:cNvPr>
              <p:cNvSpPr/>
              <p:nvPr/>
            </p:nvSpPr>
            <p:spPr>
              <a:xfrm>
                <a:off x="6760636" y="0"/>
                <a:ext cx="618067" cy="304800"/>
              </a:xfrm>
              <a:prstGeom prst="rect">
                <a:avLst/>
              </a:prstGeom>
              <a:solidFill>
                <a:schemeClr val="bg1"/>
              </a:solidFill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1400" dirty="0">
                    <a:solidFill>
                      <a:schemeClr val="tx1"/>
                    </a:solidFill>
                  </a:rPr>
                  <a:t>Nov</a:t>
                </a:r>
              </a:p>
            </p:txBody>
          </p:sp>
          <p:sp>
            <p:nvSpPr>
              <p:cNvPr id="80" name="Rectangle 79">
                <a:extLst>
                  <a:ext uri="{FF2B5EF4-FFF2-40B4-BE49-F238E27FC236}">
                    <a16:creationId xmlns:a16="http://schemas.microsoft.com/office/drawing/2014/main" id="{3E96D475-C839-844E-B97A-8AD6A6B8F2DE}"/>
                  </a:ext>
                </a:extLst>
              </p:cNvPr>
              <p:cNvSpPr/>
              <p:nvPr/>
            </p:nvSpPr>
            <p:spPr>
              <a:xfrm>
                <a:off x="7378703" y="0"/>
                <a:ext cx="618067" cy="304800"/>
              </a:xfrm>
              <a:prstGeom prst="rect">
                <a:avLst/>
              </a:prstGeom>
              <a:solidFill>
                <a:schemeClr val="bg1"/>
              </a:solidFill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1400" dirty="0">
                    <a:solidFill>
                      <a:schemeClr val="tx1"/>
                    </a:solidFill>
                  </a:rPr>
                  <a:t>Dec</a:t>
                </a:r>
              </a:p>
            </p:txBody>
          </p:sp>
          <p:sp>
            <p:nvSpPr>
              <p:cNvPr id="82" name="Rectangle 81">
                <a:extLst>
                  <a:ext uri="{FF2B5EF4-FFF2-40B4-BE49-F238E27FC236}">
                    <a16:creationId xmlns:a16="http://schemas.microsoft.com/office/drawing/2014/main" id="{A9C82B06-0AD6-6C41-B2C0-254A76A49DC5}"/>
                  </a:ext>
                </a:extLst>
              </p:cNvPr>
              <p:cNvSpPr/>
              <p:nvPr/>
            </p:nvSpPr>
            <p:spPr>
              <a:xfrm>
                <a:off x="7996770" y="0"/>
                <a:ext cx="618067" cy="304800"/>
              </a:xfrm>
              <a:prstGeom prst="rect">
                <a:avLst/>
              </a:prstGeom>
              <a:solidFill>
                <a:schemeClr val="bg1"/>
              </a:solidFill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1400" dirty="0">
                    <a:solidFill>
                      <a:schemeClr val="tx1"/>
                    </a:solidFill>
                  </a:rPr>
                  <a:t>Jan 18</a:t>
                </a:r>
              </a:p>
            </p:txBody>
          </p:sp>
          <p:sp>
            <p:nvSpPr>
              <p:cNvPr id="83" name="Rectangle 82">
                <a:extLst>
                  <a:ext uri="{FF2B5EF4-FFF2-40B4-BE49-F238E27FC236}">
                    <a16:creationId xmlns:a16="http://schemas.microsoft.com/office/drawing/2014/main" id="{0C7D1031-70DD-2E43-AC80-F9A8A0856176}"/>
                  </a:ext>
                </a:extLst>
              </p:cNvPr>
              <p:cNvSpPr/>
              <p:nvPr/>
            </p:nvSpPr>
            <p:spPr>
              <a:xfrm>
                <a:off x="8614837" y="0"/>
                <a:ext cx="618067" cy="304800"/>
              </a:xfrm>
              <a:prstGeom prst="rect">
                <a:avLst/>
              </a:prstGeom>
              <a:solidFill>
                <a:schemeClr val="bg1"/>
              </a:solidFill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1400" dirty="0">
                    <a:solidFill>
                      <a:schemeClr val="tx1"/>
                    </a:solidFill>
                  </a:rPr>
                  <a:t>Feb</a:t>
                </a:r>
              </a:p>
            </p:txBody>
          </p:sp>
          <p:sp>
            <p:nvSpPr>
              <p:cNvPr id="84" name="Rectangle 83">
                <a:extLst>
                  <a:ext uri="{FF2B5EF4-FFF2-40B4-BE49-F238E27FC236}">
                    <a16:creationId xmlns:a16="http://schemas.microsoft.com/office/drawing/2014/main" id="{735D4880-274F-4840-8196-218E8467DEB2}"/>
                  </a:ext>
                </a:extLst>
              </p:cNvPr>
              <p:cNvSpPr/>
              <p:nvPr/>
            </p:nvSpPr>
            <p:spPr>
              <a:xfrm>
                <a:off x="9237136" y="0"/>
                <a:ext cx="618067" cy="304800"/>
              </a:xfrm>
              <a:prstGeom prst="rect">
                <a:avLst/>
              </a:prstGeom>
              <a:solidFill>
                <a:schemeClr val="bg1"/>
              </a:solidFill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1400" dirty="0">
                    <a:solidFill>
                      <a:schemeClr val="tx1"/>
                    </a:solidFill>
                  </a:rPr>
                  <a:t>Mar</a:t>
                </a:r>
              </a:p>
            </p:txBody>
          </p:sp>
          <p:sp>
            <p:nvSpPr>
              <p:cNvPr id="85" name="Rectangle 84">
                <a:extLst>
                  <a:ext uri="{FF2B5EF4-FFF2-40B4-BE49-F238E27FC236}">
                    <a16:creationId xmlns:a16="http://schemas.microsoft.com/office/drawing/2014/main" id="{DDD07F8E-D84B-D143-B730-8C5F38E6A615}"/>
                  </a:ext>
                </a:extLst>
              </p:cNvPr>
              <p:cNvSpPr/>
              <p:nvPr/>
            </p:nvSpPr>
            <p:spPr>
              <a:xfrm>
                <a:off x="9850971" y="0"/>
                <a:ext cx="618067" cy="304800"/>
              </a:xfrm>
              <a:prstGeom prst="rect">
                <a:avLst/>
              </a:prstGeom>
              <a:solidFill>
                <a:schemeClr val="bg1"/>
              </a:solidFill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1400" dirty="0">
                    <a:solidFill>
                      <a:schemeClr val="tx1"/>
                    </a:solidFill>
                  </a:rPr>
                  <a:t>Apr</a:t>
                </a:r>
              </a:p>
            </p:txBody>
          </p:sp>
          <p:sp>
            <p:nvSpPr>
              <p:cNvPr id="86" name="Rectangle 85">
                <a:extLst>
                  <a:ext uri="{FF2B5EF4-FFF2-40B4-BE49-F238E27FC236}">
                    <a16:creationId xmlns:a16="http://schemas.microsoft.com/office/drawing/2014/main" id="{A5292E08-2CFF-B44C-944E-9F81B5EC44DF}"/>
                  </a:ext>
                </a:extLst>
              </p:cNvPr>
              <p:cNvSpPr/>
              <p:nvPr/>
            </p:nvSpPr>
            <p:spPr>
              <a:xfrm>
                <a:off x="10964333" y="0"/>
                <a:ext cx="618067" cy="304800"/>
              </a:xfrm>
              <a:prstGeom prst="rect">
                <a:avLst/>
              </a:prstGeom>
              <a:solidFill>
                <a:schemeClr val="bg1"/>
              </a:solidFill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1400" dirty="0">
                    <a:solidFill>
                      <a:schemeClr val="tx1"/>
                    </a:solidFill>
                  </a:rPr>
                  <a:t>Dec 18</a:t>
                </a:r>
              </a:p>
            </p:txBody>
          </p:sp>
          <p:cxnSp>
            <p:nvCxnSpPr>
              <p:cNvPr id="87" name="Straight Arrow Connector 86">
                <a:extLst>
                  <a:ext uri="{FF2B5EF4-FFF2-40B4-BE49-F238E27FC236}">
                    <a16:creationId xmlns:a16="http://schemas.microsoft.com/office/drawing/2014/main" id="{E3207ED9-42C7-6A45-8201-DFF209476516}"/>
                  </a:ext>
                </a:extLst>
              </p:cNvPr>
              <p:cNvCxnSpPr>
                <a:cxnSpLocks/>
                <a:stCxn id="85" idx="3"/>
                <a:endCxn id="86" idx="1"/>
              </p:cNvCxnSpPr>
              <p:nvPr/>
            </p:nvCxnSpPr>
            <p:spPr>
              <a:xfrm>
                <a:off x="10469038" y="152400"/>
                <a:ext cx="495295" cy="0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prstDash val="sysDash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4D4CDF80-B42D-C146-BAEB-910239344B4F}"/>
              </a:ext>
            </a:extLst>
          </p:cNvPr>
          <p:cNvGrpSpPr/>
          <p:nvPr/>
        </p:nvGrpSpPr>
        <p:grpSpPr>
          <a:xfrm>
            <a:off x="895161" y="1688437"/>
            <a:ext cx="7452360" cy="280416"/>
            <a:chOff x="2369820" y="1472184"/>
            <a:chExt cx="7452360" cy="280416"/>
          </a:xfrm>
        </p:grpSpPr>
        <p:sp>
          <p:nvSpPr>
            <p:cNvPr id="89" name="Left Bracket 88">
              <a:extLst>
                <a:ext uri="{FF2B5EF4-FFF2-40B4-BE49-F238E27FC236}">
                  <a16:creationId xmlns:a16="http://schemas.microsoft.com/office/drawing/2014/main" id="{DFCB6902-19E5-BC4B-AAFA-0F1A3688145B}"/>
                </a:ext>
              </a:extLst>
            </p:cNvPr>
            <p:cNvSpPr/>
            <p:nvPr/>
          </p:nvSpPr>
          <p:spPr>
            <a:xfrm rot="5400000">
              <a:off x="6019800" y="-2049780"/>
              <a:ext cx="152400" cy="7452360"/>
            </a:xfrm>
            <a:prstGeom prst="leftBracket">
              <a:avLst/>
            </a:prstGeom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88302487-CA9A-E648-8ADE-A832D1B757DA}"/>
                </a:ext>
              </a:extLst>
            </p:cNvPr>
            <p:cNvSpPr txBox="1"/>
            <p:nvPr/>
          </p:nvSpPr>
          <p:spPr>
            <a:xfrm>
              <a:off x="5537193" y="1472184"/>
              <a:ext cx="1117614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12 </a:t>
              </a:r>
              <a:r>
                <a:rPr lang="en-US" sz="1000" dirty="0" err="1"/>
                <a:t>Mth</a:t>
              </a:r>
              <a:r>
                <a:rPr lang="en-US" sz="1000" dirty="0"/>
                <a:t> Lookback</a:t>
              </a:r>
            </a:p>
          </p:txBody>
        </p:sp>
      </p:grpSp>
      <p:grpSp>
        <p:nvGrpSpPr>
          <p:cNvPr id="91" name="Group 90">
            <a:extLst>
              <a:ext uri="{FF2B5EF4-FFF2-40B4-BE49-F238E27FC236}">
                <a16:creationId xmlns:a16="http://schemas.microsoft.com/office/drawing/2014/main" id="{7891733B-1492-8B41-929B-B1CD2E347E69}"/>
              </a:ext>
            </a:extLst>
          </p:cNvPr>
          <p:cNvGrpSpPr/>
          <p:nvPr/>
        </p:nvGrpSpPr>
        <p:grpSpPr>
          <a:xfrm>
            <a:off x="879921" y="1371600"/>
            <a:ext cx="182880" cy="882924"/>
            <a:chOff x="1447800" y="1371600"/>
            <a:chExt cx="182880" cy="882924"/>
          </a:xfrm>
        </p:grpSpPr>
        <p:sp>
          <p:nvSpPr>
            <p:cNvPr id="92" name="Triangle 91">
              <a:extLst>
                <a:ext uri="{FF2B5EF4-FFF2-40B4-BE49-F238E27FC236}">
                  <a16:creationId xmlns:a16="http://schemas.microsoft.com/office/drawing/2014/main" id="{FE001FB5-B5FD-4740-B32F-74FC7B423CE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47800" y="2096869"/>
              <a:ext cx="182880" cy="157655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1AF45685-339B-394B-9F4E-D661B2A6D268}"/>
                </a:ext>
              </a:extLst>
            </p:cNvPr>
            <p:cNvCxnSpPr>
              <a:cxnSpLocks/>
              <a:endCxn id="92" idx="0"/>
            </p:cNvCxnSpPr>
            <p:nvPr/>
          </p:nvCxnSpPr>
          <p:spPr>
            <a:xfrm>
              <a:off x="1539240" y="1371600"/>
              <a:ext cx="0" cy="72526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TextBox 93">
            <a:extLst>
              <a:ext uri="{FF2B5EF4-FFF2-40B4-BE49-F238E27FC236}">
                <a16:creationId xmlns:a16="http://schemas.microsoft.com/office/drawing/2014/main" id="{F4B23A8E-2B5E-2E46-A6BD-9453B6917182}"/>
              </a:ext>
            </a:extLst>
          </p:cNvPr>
          <p:cNvSpPr txBox="1"/>
          <p:nvPr/>
        </p:nvSpPr>
        <p:spPr>
          <a:xfrm>
            <a:off x="7737921" y="2249269"/>
            <a:ext cx="8723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B. 1/15/18</a:t>
            </a:r>
          </a:p>
          <a:p>
            <a:r>
              <a:rPr lang="en-US" sz="1200" dirty="0" err="1"/>
              <a:t>Enc</a:t>
            </a:r>
            <a:endParaRPr lang="en-US" sz="1200" dirty="0"/>
          </a:p>
          <a:p>
            <a:r>
              <a:rPr lang="en-US" sz="1200" dirty="0"/>
              <a:t>No BMI</a:t>
            </a:r>
          </a:p>
        </p:txBody>
      </p:sp>
      <p:grpSp>
        <p:nvGrpSpPr>
          <p:cNvPr id="95" name="Group 94">
            <a:extLst>
              <a:ext uri="{FF2B5EF4-FFF2-40B4-BE49-F238E27FC236}">
                <a16:creationId xmlns:a16="http://schemas.microsoft.com/office/drawing/2014/main" id="{760565D3-4197-8A41-B907-252B5B358664}"/>
              </a:ext>
            </a:extLst>
          </p:cNvPr>
          <p:cNvGrpSpPr/>
          <p:nvPr/>
        </p:nvGrpSpPr>
        <p:grpSpPr>
          <a:xfrm>
            <a:off x="8240258" y="1371600"/>
            <a:ext cx="182880" cy="882924"/>
            <a:chOff x="8808137" y="1371600"/>
            <a:chExt cx="182880" cy="882924"/>
          </a:xfrm>
        </p:grpSpPr>
        <p:sp>
          <p:nvSpPr>
            <p:cNvPr id="96" name="Triangle 95">
              <a:extLst>
                <a:ext uri="{FF2B5EF4-FFF2-40B4-BE49-F238E27FC236}">
                  <a16:creationId xmlns:a16="http://schemas.microsoft.com/office/drawing/2014/main" id="{40F75F93-802C-7647-A8F8-6B43128B36D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808137" y="2096869"/>
              <a:ext cx="182880" cy="157655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B2A924FC-7F79-644A-994F-5C7C136DDE23}"/>
                </a:ext>
              </a:extLst>
            </p:cNvPr>
            <p:cNvCxnSpPr>
              <a:cxnSpLocks/>
              <a:endCxn id="96" idx="0"/>
            </p:cNvCxnSpPr>
            <p:nvPr/>
          </p:nvCxnSpPr>
          <p:spPr>
            <a:xfrm>
              <a:off x="8899577" y="1371600"/>
              <a:ext cx="0" cy="72526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8" name="TextBox 97">
            <a:extLst>
              <a:ext uri="{FF2B5EF4-FFF2-40B4-BE49-F238E27FC236}">
                <a16:creationId xmlns:a16="http://schemas.microsoft.com/office/drawing/2014/main" id="{D4B9ACE0-60D0-A640-A65C-38DE7EB45703}"/>
              </a:ext>
            </a:extLst>
          </p:cNvPr>
          <p:cNvSpPr txBox="1"/>
          <p:nvPr/>
        </p:nvSpPr>
        <p:spPr>
          <a:xfrm>
            <a:off x="9372600" y="2249269"/>
            <a:ext cx="86754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C. 3/21/18</a:t>
            </a:r>
          </a:p>
          <a:p>
            <a:r>
              <a:rPr lang="en-US" sz="1200" dirty="0" err="1"/>
              <a:t>Enc</a:t>
            </a:r>
            <a:endParaRPr lang="en-US" sz="1200" dirty="0"/>
          </a:p>
          <a:p>
            <a:r>
              <a:rPr lang="en-US" sz="1200" dirty="0"/>
              <a:t>No BMI</a:t>
            </a:r>
          </a:p>
          <a:p>
            <a:r>
              <a:rPr lang="en-US" sz="1200" dirty="0"/>
              <a:t>Follow-Up</a:t>
            </a:r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54009969-0BE1-1F4A-9354-0E0669A41336}"/>
              </a:ext>
            </a:extLst>
          </p:cNvPr>
          <p:cNvGrpSpPr/>
          <p:nvPr/>
        </p:nvGrpSpPr>
        <p:grpSpPr>
          <a:xfrm>
            <a:off x="9556454" y="1371600"/>
            <a:ext cx="182880" cy="882924"/>
            <a:chOff x="9556454" y="1371600"/>
            <a:chExt cx="182880" cy="882924"/>
          </a:xfrm>
        </p:grpSpPr>
        <p:sp>
          <p:nvSpPr>
            <p:cNvPr id="100" name="Triangle 99">
              <a:extLst>
                <a:ext uri="{FF2B5EF4-FFF2-40B4-BE49-F238E27FC236}">
                  <a16:creationId xmlns:a16="http://schemas.microsoft.com/office/drawing/2014/main" id="{F1E04C0F-7AF8-AD48-B53B-C470FE17D58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556454" y="2096869"/>
              <a:ext cx="182880" cy="157655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id="{0F17BA57-56E5-6347-8FFD-C506B40F6F10}"/>
                </a:ext>
              </a:extLst>
            </p:cNvPr>
            <p:cNvCxnSpPr>
              <a:cxnSpLocks/>
              <a:endCxn id="100" idx="0"/>
            </p:cNvCxnSpPr>
            <p:nvPr/>
          </p:nvCxnSpPr>
          <p:spPr>
            <a:xfrm>
              <a:off x="9647894" y="1371600"/>
              <a:ext cx="0" cy="72526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EBFBC868-8FCA-3F48-BF1C-18C7174A5E38}"/>
              </a:ext>
            </a:extLst>
          </p:cNvPr>
          <p:cNvGrpSpPr/>
          <p:nvPr/>
        </p:nvGrpSpPr>
        <p:grpSpPr>
          <a:xfrm>
            <a:off x="8016240" y="685800"/>
            <a:ext cx="3566160" cy="280416"/>
            <a:chOff x="4312920" y="685800"/>
            <a:chExt cx="3566160" cy="280416"/>
          </a:xfrm>
        </p:grpSpPr>
        <p:sp>
          <p:nvSpPr>
            <p:cNvPr id="103" name="Left Bracket 102">
              <a:extLst>
                <a:ext uri="{FF2B5EF4-FFF2-40B4-BE49-F238E27FC236}">
                  <a16:creationId xmlns:a16="http://schemas.microsoft.com/office/drawing/2014/main" id="{60A79C50-EB69-DD44-BFDD-78009B638610}"/>
                </a:ext>
              </a:extLst>
            </p:cNvPr>
            <p:cNvSpPr/>
            <p:nvPr/>
          </p:nvSpPr>
          <p:spPr>
            <a:xfrm rot="5400000">
              <a:off x="6019800" y="-893064"/>
              <a:ext cx="152400" cy="3566160"/>
            </a:xfrm>
            <a:prstGeom prst="leftBracket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F93CC435-AD30-2B4B-88E7-875138A74203}"/>
                </a:ext>
              </a:extLst>
            </p:cNvPr>
            <p:cNvSpPr txBox="1"/>
            <p:nvPr/>
          </p:nvSpPr>
          <p:spPr>
            <a:xfrm>
              <a:off x="5563643" y="685800"/>
              <a:ext cx="1064715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srgbClr val="FF0000"/>
                  </a:solidFill>
                </a:rPr>
                <a:t>Reporting Period</a:t>
              </a:r>
            </a:p>
          </p:txBody>
        </p: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4E9A41DC-E36A-0E47-9728-69791E06842F}"/>
              </a:ext>
            </a:extLst>
          </p:cNvPr>
          <p:cNvGrpSpPr/>
          <p:nvPr/>
        </p:nvGrpSpPr>
        <p:grpSpPr>
          <a:xfrm>
            <a:off x="2225040" y="1447800"/>
            <a:ext cx="7452360" cy="280416"/>
            <a:chOff x="2369820" y="1472184"/>
            <a:chExt cx="7452360" cy="280416"/>
          </a:xfrm>
        </p:grpSpPr>
        <p:sp>
          <p:nvSpPr>
            <p:cNvPr id="106" name="Left Bracket 105">
              <a:extLst>
                <a:ext uri="{FF2B5EF4-FFF2-40B4-BE49-F238E27FC236}">
                  <a16:creationId xmlns:a16="http://schemas.microsoft.com/office/drawing/2014/main" id="{5A1ED8C9-E5BD-DD42-8EA0-D556501CDEBB}"/>
                </a:ext>
              </a:extLst>
            </p:cNvPr>
            <p:cNvSpPr/>
            <p:nvPr/>
          </p:nvSpPr>
          <p:spPr>
            <a:xfrm rot="5400000">
              <a:off x="6019800" y="-2049780"/>
              <a:ext cx="152400" cy="7452360"/>
            </a:xfrm>
            <a:prstGeom prst="leftBracket">
              <a:avLst/>
            </a:prstGeom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1BDBD443-FA23-744E-B57D-E300894AD9E2}"/>
                </a:ext>
              </a:extLst>
            </p:cNvPr>
            <p:cNvSpPr txBox="1"/>
            <p:nvPr/>
          </p:nvSpPr>
          <p:spPr>
            <a:xfrm>
              <a:off x="5537193" y="1472184"/>
              <a:ext cx="1117614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12 </a:t>
              </a:r>
              <a:r>
                <a:rPr lang="en-US" sz="1000" dirty="0" err="1"/>
                <a:t>Mth</a:t>
              </a:r>
              <a:r>
                <a:rPr lang="en-US" sz="1000" dirty="0"/>
                <a:t> Lookback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458441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1ACFCE1-274A-104D-8097-A5AF02872BCF}"/>
              </a:ext>
            </a:extLst>
          </p:cNvPr>
          <p:cNvSpPr txBox="1"/>
          <p:nvPr/>
        </p:nvSpPr>
        <p:spPr>
          <a:xfrm>
            <a:off x="1219201" y="3352800"/>
            <a:ext cx="10210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/>
              <a:t>In none of the scenarios above was the patient’s BMI even recorded in 2018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In none of the scenarios above was follow-up on the patient’s out of range BMI recorded in 2017 done in 2018</a:t>
            </a:r>
          </a:p>
        </p:txBody>
      </p:sp>
    </p:spTree>
    <p:extLst>
      <p:ext uri="{BB962C8B-B14F-4D97-AF65-F5344CB8AC3E}">
        <p14:creationId xmlns:p14="http://schemas.microsoft.com/office/powerpoint/2010/main" val="29076407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13296</TotalTime>
  <Words>527</Words>
  <Application>Microsoft Macintosh PowerPoint</Application>
  <PresentationFormat>Widescreen</PresentationFormat>
  <Paragraphs>124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8</cp:revision>
  <dcterms:created xsi:type="dcterms:W3CDTF">2018-04-10T14:55:23Z</dcterms:created>
  <dcterms:modified xsi:type="dcterms:W3CDTF">2018-04-19T20:35:04Z</dcterms:modified>
</cp:coreProperties>
</file>