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0"/>
  </p:notesMasterIdLst>
  <p:sldIdLst>
    <p:sldId id="614" r:id="rId2"/>
    <p:sldId id="628" r:id="rId3"/>
    <p:sldId id="646" r:id="rId4"/>
    <p:sldId id="647" r:id="rId5"/>
    <p:sldId id="648" r:id="rId6"/>
    <p:sldId id="640" r:id="rId7"/>
    <p:sldId id="626" r:id="rId8"/>
    <p:sldId id="627" r:id="rId9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64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tutterow" initials="LT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9086"/>
    <a:srgbClr val="000099"/>
    <a:srgbClr val="C9C04C"/>
    <a:srgbClr val="8D9741"/>
    <a:srgbClr val="B1AC1C"/>
    <a:srgbClr val="000000"/>
    <a:srgbClr val="B2AF00"/>
    <a:srgbClr val="FFDAE5"/>
    <a:srgbClr val="FFE1EA"/>
    <a:srgbClr val="E0EF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5" autoAdjust="0"/>
    <p:restoredTop sz="84389" autoAdjust="0"/>
  </p:normalViewPr>
  <p:slideViewPr>
    <p:cSldViewPr>
      <p:cViewPr varScale="1">
        <p:scale>
          <a:sx n="98" d="100"/>
          <a:sy n="98" d="100"/>
        </p:scale>
        <p:origin x="1984" y="192"/>
      </p:cViewPr>
      <p:guideLst>
        <p:guide orient="horz" pos="2160"/>
        <p:guide pos="2880"/>
        <p:guide orient="horz" pos="36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EABD211-6D6A-47A3-828D-D18470AD0813}" type="datetimeFigureOut">
              <a:rPr lang="en-US" smtClean="0"/>
              <a:t>4/25/17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7907E2EA-7CC2-4D0B-ADCF-F3AB5D69F0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181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CDFB8-CE1E-4CEA-A9A7-0392F69410F3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dirty="0"/>
              <a:t>Tacoma Resource Center Decision Brief</a:t>
            </a:r>
          </a:p>
        </p:txBody>
      </p:sp>
    </p:spTree>
    <p:extLst>
      <p:ext uri="{BB962C8B-B14F-4D97-AF65-F5344CB8AC3E}">
        <p14:creationId xmlns:p14="http://schemas.microsoft.com/office/powerpoint/2010/main" val="1172441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7E2EA-7CC2-4D0B-ADCF-F3AB5D69F02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77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7E2EA-7CC2-4D0B-ADCF-F3AB5D69F02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948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83116" y="2568939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30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dirty="0"/>
              <a:t>Author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57146" y="368932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0" y="0"/>
            <a:ext cx="407324" cy="2398143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23649" y="244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 userDrawn="1"/>
        </p:nvSpPr>
        <p:spPr bwMode="auto">
          <a:xfrm>
            <a:off x="0" y="2510287"/>
            <a:ext cx="407324" cy="434771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3" name="Footer Placeholder 5"/>
          <p:cNvSpPr txBox="1">
            <a:spLocks/>
          </p:cNvSpPr>
          <p:nvPr userDrawn="1"/>
        </p:nvSpPr>
        <p:spPr>
          <a:xfrm>
            <a:off x="609600" y="6559095"/>
            <a:ext cx="8534400" cy="29890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2017 The MITRE Corporation. All rights reserved. </a:t>
            </a:r>
            <a:r>
              <a:rPr lang="en-US" sz="8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Approved for Public Release; Distribution Unlimited. Case Number 16-3054	For MITRE/Gover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nment use only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72200"/>
            <a:ext cx="1293628" cy="381000"/>
          </a:xfrm>
          <a:prstGeom prst="rect">
            <a:avLst/>
          </a:prstGeom>
        </p:spPr>
      </p:pic>
      <p:pic>
        <p:nvPicPr>
          <p:cNvPr id="17" name="Picture 16" descr="Conecting America for Better Health - star identity trademarked"/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4419600" y="5867400"/>
            <a:ext cx="2590800" cy="635556"/>
          </a:xfrm>
          <a:prstGeom prst="rect">
            <a:avLst/>
          </a:prstGeom>
        </p:spPr>
      </p:pic>
      <p:pic>
        <p:nvPicPr>
          <p:cNvPr id="18" name="Picture 17" descr="cms_logo.ai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867400"/>
            <a:ext cx="18288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0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lnSpc>
                <a:spcPts val="3200"/>
              </a:lnSpc>
              <a:defRPr lang="en-US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Aft>
                <a:spcPts val="600"/>
              </a:spcAft>
              <a:defRPr lang="en-US" smtClean="0"/>
            </a:lvl1pPr>
            <a:lvl2pPr>
              <a:spcAft>
                <a:spcPts val="600"/>
              </a:spcAft>
              <a:defRPr lang="en-US" smtClean="0"/>
            </a:lvl2pPr>
            <a:lvl3pPr>
              <a:spcAft>
                <a:spcPts val="600"/>
              </a:spcAft>
              <a:defRPr lang="en-US" smtClean="0"/>
            </a:lvl3pPr>
            <a:lvl4pPr marL="1027113" indent="-280988">
              <a:buClr>
                <a:schemeClr val="tx2"/>
              </a:buClr>
              <a:defRPr lang="en-US" smtClean="0"/>
            </a:lvl4pPr>
            <a:lvl5pPr marL="1319213" indent="-228600">
              <a:buClr>
                <a:schemeClr val="tx2"/>
              </a:buClr>
              <a:buSzPct val="60000"/>
              <a:buFont typeface="Wingdings" pitchFamily="2" charset="2"/>
              <a:buChar char="q"/>
              <a:tabLst/>
              <a:defRPr lang="en-US" smtClean="0"/>
            </a:lvl5pPr>
            <a:lvl6pPr marL="1608138" indent="-228600">
              <a:buClr>
                <a:schemeClr val="tx2"/>
              </a:buClr>
              <a:buFont typeface="Helvetica LT Std" pitchFamily="34" charset="0"/>
              <a:buChar char="–"/>
              <a:tabLst/>
              <a:defRPr lang="en-US" smtClean="0"/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8830" y="9303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en-US" smtClean="0"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/>
          <p:cNvCxnSpPr>
            <a:stCxn id="6" idx="3"/>
            <a:endCxn id="6" idx="3"/>
          </p:cNvCxnSpPr>
          <p:nvPr userDrawn="1"/>
        </p:nvCxnSpPr>
        <p:spPr>
          <a:xfrm>
            <a:off x="8894596" y="183489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8839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8458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 bwMode="auto">
          <a:xfrm>
            <a:off x="838200" y="3276600"/>
            <a:ext cx="7780020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/>
          <p:cNvSpPr/>
          <p:nvPr userDrawn="1"/>
        </p:nvSpPr>
        <p:spPr bwMode="auto">
          <a:xfrm>
            <a:off x="0" y="0"/>
            <a:ext cx="407324" cy="3124200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 userDrawn="1"/>
        </p:nvSpPr>
        <p:spPr bwMode="auto">
          <a:xfrm>
            <a:off x="0" y="3352800"/>
            <a:ext cx="407324" cy="35052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23649" y="3463137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30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/>
              <a:t>Subtitle</a:t>
            </a:r>
            <a:endParaRPr lang="en-US" altLang="en-US" dirty="0"/>
          </a:p>
        </p:txBody>
      </p:sp>
      <p:sp>
        <p:nvSpPr>
          <p:cNvPr id="21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62000" y="1041287"/>
            <a:ext cx="7246620" cy="1981200"/>
          </a:xfrm>
        </p:spPr>
        <p:txBody>
          <a:bodyPr anchor="b" anchorCtr="0">
            <a:no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/>
              <a:t>Section Title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5181600" y="6504801"/>
            <a:ext cx="3733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000" b="1" i="0" u="none" strike="noStrike" kern="1200" baseline="0" dirty="0">
                <a:solidFill>
                  <a:schemeClr val="tx2"/>
                </a:solidFill>
                <a:latin typeface="Arial"/>
                <a:ea typeface="+mn-ea"/>
                <a:cs typeface="Arial"/>
              </a:rPr>
              <a:t>CMS Alliance to Modernize Healthcare</a:t>
            </a:r>
            <a:endParaRPr lang="en-US" sz="1000" b="1" i="0" dirty="0">
              <a:solidFill>
                <a:schemeClr val="tx2"/>
              </a:solidFill>
              <a:latin typeface="Arial"/>
              <a:ea typeface="Verdana" pitchFamily="34" charset="0"/>
              <a:cs typeface="Arial"/>
            </a:endParaRPr>
          </a:p>
        </p:txBody>
      </p:sp>
      <p:pic>
        <p:nvPicPr>
          <p:cNvPr id="15" name="Picture 14" descr="ppt_cover_art1_sm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5638800"/>
            <a:ext cx="4267200" cy="881888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8830" y="9303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en-US" smtClean="0"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839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8458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609600" y="6559094"/>
            <a:ext cx="4572000" cy="2218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2017 The MITRE Corporation. All rights reserved. 	For MITRE/Government use only</a:t>
            </a:r>
          </a:p>
        </p:txBody>
      </p:sp>
    </p:spTree>
    <p:extLst>
      <p:ext uri="{BB962C8B-B14F-4D97-AF65-F5344CB8AC3E}">
        <p14:creationId xmlns:p14="http://schemas.microsoft.com/office/powerpoint/2010/main" val="1709257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98596"/>
            <a:ext cx="4038600" cy="4525963"/>
          </a:xfrm>
        </p:spPr>
        <p:txBody>
          <a:bodyPr>
            <a:noAutofit/>
          </a:bodyPr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498596"/>
            <a:ext cx="4038600" cy="4525963"/>
          </a:xfrm>
        </p:spPr>
        <p:txBody>
          <a:bodyPr>
            <a:noAutofit/>
          </a:bodyPr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8830" y="9303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en-US" smtClean="0"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839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8458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165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944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8830" y="9303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en-US" smtClean="0"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8839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458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801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86719"/>
            <a:ext cx="7772400" cy="1362075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88653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lang="en-US" sz="900" kern="120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7127CB1-B9F0-4851-9763-EA453DC0ED08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237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 bwMode="auto">
          <a:xfrm>
            <a:off x="838200" y="3276600"/>
            <a:ext cx="7780020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/>
          <p:cNvSpPr/>
          <p:nvPr userDrawn="1"/>
        </p:nvSpPr>
        <p:spPr bwMode="auto">
          <a:xfrm>
            <a:off x="0" y="0"/>
            <a:ext cx="407324" cy="3124200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 userDrawn="1"/>
        </p:nvSpPr>
        <p:spPr bwMode="auto">
          <a:xfrm>
            <a:off x="0" y="3352800"/>
            <a:ext cx="407324" cy="35052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823649" y="6534227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49" y="6250820"/>
            <a:ext cx="670505" cy="243820"/>
          </a:xfrm>
          <a:prstGeom prst="rect">
            <a:avLst/>
          </a:prstGeom>
        </p:spPr>
      </p:pic>
      <p:sp>
        <p:nvSpPr>
          <p:cNvPr id="13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23649" y="3463137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300" baseline="0">
                <a:solidFill>
                  <a:schemeClr val="tx2"/>
                </a:solidFill>
                <a:latin typeface="Arial" pitchFamily="34" charset="0"/>
                <a:cs typeface="Calibri" pitchFamily="34" charset="0"/>
              </a:defRPr>
            </a:lvl1pPr>
          </a:lstStyle>
          <a:p>
            <a:r>
              <a:rPr lang="en-US" altLang="en-US"/>
              <a:t>Subtitle</a:t>
            </a:r>
            <a:endParaRPr lang="en-US" altLang="en-US" dirty="0"/>
          </a:p>
        </p:txBody>
      </p:sp>
      <p:sp>
        <p:nvSpPr>
          <p:cNvPr id="21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62000" y="1041287"/>
            <a:ext cx="7246620" cy="1981200"/>
          </a:xfrm>
        </p:spPr>
        <p:txBody>
          <a:bodyPr anchor="b" anchorCtr="0">
            <a:no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/>
              <a:t>Section Title</a:t>
            </a:r>
            <a:endParaRPr lang="en-US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7324431" y="64168"/>
            <a:ext cx="16042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000">
                <a:solidFill>
                  <a:srgbClr val="C1CD23"/>
                </a:solidFill>
                <a:latin typeface="Arial" pitchFamily="34" charset="0"/>
              </a:rPr>
              <a:t>|</a:t>
            </a:r>
            <a:r>
              <a:rPr lang="en-US" sz="1000">
                <a:latin typeface="Arial" pitchFamily="34" charset="0"/>
              </a:rPr>
              <a:t> </a:t>
            </a:r>
            <a:fld id="{295008BC-DA31-4D19-837B-EFA4386B05F5}" type="slidenum"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1000">
                <a:latin typeface="Arial" pitchFamily="34" charset="0"/>
              </a:rPr>
              <a:t> </a:t>
            </a:r>
            <a:r>
              <a:rPr lang="en-US" sz="1000">
                <a:solidFill>
                  <a:srgbClr val="C1CD23"/>
                </a:solidFill>
                <a:latin typeface="Arial" pitchFamily="34" charset="0"/>
              </a:rPr>
              <a:t>|</a:t>
            </a:r>
            <a:r>
              <a:rPr lang="en-US" sz="1000">
                <a:ea typeface="Verdana" pitchFamily="34" charset="0"/>
                <a:cs typeface="Verdana" pitchFamily="34" charset="0"/>
              </a:rPr>
              <a:t> </a:t>
            </a:r>
          </a:p>
        </p:txBody>
      </p:sp>
      <p:sp>
        <p:nvSpPr>
          <p:cNvPr id="22" name="Footer Placeholder 5"/>
          <p:cNvSpPr txBox="1">
            <a:spLocks/>
          </p:cNvSpPr>
          <p:nvPr userDrawn="1"/>
        </p:nvSpPr>
        <p:spPr>
          <a:xfrm>
            <a:off x="609600" y="6559094"/>
            <a:ext cx="4572000" cy="2218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© 2017 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MITRE Corporation. All rights reserved. 	For MITRE/Government use only</a:t>
            </a:r>
          </a:p>
        </p:txBody>
      </p:sp>
    </p:spTree>
    <p:extLst>
      <p:ext uri="{BB962C8B-B14F-4D97-AF65-F5344CB8AC3E}">
        <p14:creationId xmlns:p14="http://schemas.microsoft.com/office/powerpoint/2010/main" val="230183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8229600" cy="4419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18308" y="1295400"/>
            <a:ext cx="8220892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0" y="1"/>
            <a:ext cx="407324" cy="1219200"/>
          </a:xfrm>
          <a:prstGeom prst="rect">
            <a:avLst/>
          </a:prstGeom>
          <a:solidFill>
            <a:schemeClr val="accent4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0" y="1371601"/>
            <a:ext cx="407324" cy="5486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8830" y="9303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en-US" sz="900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>
            <a:stCxn id="14" idx="3"/>
            <a:endCxn id="14" idx="3"/>
          </p:cNvCxnSpPr>
          <p:nvPr/>
        </p:nvCxnSpPr>
        <p:spPr>
          <a:xfrm>
            <a:off x="8894596" y="183489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839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458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609600" y="6559094"/>
            <a:ext cx="8458200" cy="2733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2017 The MITRE Corporation. All </a:t>
            </a:r>
            <a:r>
              <a:rPr lang="en-US" sz="8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rights reserved. Approved for Public Release; Distribution Unlimited. Case Number 16-3054 </a:t>
            </a:r>
            <a:r>
              <a:rPr lang="en-US" sz="800" dirty="0">
                <a:effectLst/>
                <a:latin typeface="+mn-lt"/>
              </a:rPr>
              <a:t>	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MITRE/Government use only</a:t>
            </a:r>
          </a:p>
        </p:txBody>
      </p:sp>
    </p:spTree>
    <p:extLst>
      <p:ext uri="{BB962C8B-B14F-4D97-AF65-F5344CB8AC3E}">
        <p14:creationId xmlns:p14="http://schemas.microsoft.com/office/powerpoint/2010/main" val="203793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67" r:id="rId7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lang="en-US" sz="3200" b="1" kern="1200">
          <a:solidFill>
            <a:schemeClr val="tx2"/>
          </a:solidFill>
          <a:latin typeface="Helvetica LT Std" pitchFamily="34" charset="0"/>
          <a:ea typeface="Verdana" pitchFamily="34" charset="0"/>
          <a:cs typeface="Verdana" pitchFamily="34" charset="0"/>
        </a:defRPr>
      </a:lvl1pPr>
    </p:titleStyle>
    <p:bodyStyle>
      <a:lvl1pPr marL="231775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20000"/>
        <a:buFont typeface="Wingdings" pitchFamily="2" charset="2"/>
        <a:buChar char="§"/>
        <a:defRPr sz="2000" b="1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1pPr>
      <a:lvl2pPr marL="515938" indent="-228600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2pPr>
      <a:lvl3pPr marL="747713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1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Calibri" pitchFamily="34" charset="0"/>
        </a:defRPr>
      </a:lvl3pPr>
      <a:lvl4pPr marL="1030288" indent="-228600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19213" indent="-228600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q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8138" indent="-228600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Helvetica LT Std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lthit.gov/cypress/techtalks.html" TargetMode="External"/><Relationship Id="rId4" Type="http://schemas.openxmlformats.org/officeDocument/2006/relationships/hyperlink" Target="mailto:talk@projectcypress.org" TargetMode="External"/><Relationship Id="rId5" Type="http://schemas.openxmlformats.org/officeDocument/2006/relationships/hyperlink" Target="mailto:project-cypress-talk@googlegroups.com" TargetMode="External"/><Relationship Id="rId6" Type="http://schemas.openxmlformats.org/officeDocument/2006/relationships/hyperlink" Target="https://oncprojectracking.healthit.gov/support/browse/CYPRES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ttendee.gotowebinar.com/register/811036427773075148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68665" y="1851289"/>
            <a:ext cx="7979884" cy="584775"/>
          </a:xfrm>
        </p:spPr>
        <p:txBody>
          <a:bodyPr wrap="square" anchor="b">
            <a:spAutoFit/>
          </a:bodyPr>
          <a:lstStyle/>
          <a:p>
            <a:pPr>
              <a:buClr>
                <a:srgbClr val="80A644"/>
              </a:buClr>
              <a:buSzPct val="85000"/>
              <a:defRPr/>
            </a:pPr>
            <a:r>
              <a:rPr lang="en-US" sz="3200" spc="0" dirty="0">
                <a:ea typeface="Verdana" pitchFamily="34" charset="0"/>
                <a:cs typeface="Times New Roman" pitchFamily="18" charset="0"/>
              </a:rPr>
              <a:t>Cypress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>
          <a:xfrm>
            <a:off x="797973" y="2560022"/>
            <a:ext cx="5973763" cy="461665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Cypress Tech Talk</a:t>
            </a:r>
            <a:endParaRPr lang="en-US" sz="2200" spc="140" dirty="0">
              <a:ea typeface="+mn-ea"/>
              <a:cs typeface="Calibri" pitchFamily="34" charset="0"/>
            </a:endParaRPr>
          </a:p>
        </p:txBody>
      </p:sp>
      <p:sp>
        <p:nvSpPr>
          <p:cNvPr id="8" name="Subtitle 4"/>
          <p:cNvSpPr txBox="1">
            <a:spLocks/>
          </p:cNvSpPr>
          <p:nvPr/>
        </p:nvSpPr>
        <p:spPr>
          <a:xfrm>
            <a:off x="808037" y="3331160"/>
            <a:ext cx="4602163" cy="36933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20000"/>
              <a:buFont typeface="Wingdings" pitchFamily="2" charset="2"/>
              <a:buNone/>
              <a:defRPr sz="2000" b="1" kern="1200" spc="300" baseline="0">
                <a:solidFill>
                  <a:schemeClr val="tx2"/>
                </a:solidFill>
                <a:latin typeface="Helvetica LT Std" pitchFamily="34" charset="0"/>
                <a:ea typeface="+mn-ea"/>
                <a:cs typeface="Calibri" pitchFamily="34" charset="0"/>
              </a:defRPr>
            </a:lvl1pPr>
            <a:lvl2pPr marL="515938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Helvetica LT Std" pitchFamily="34" charset="0"/>
                <a:ea typeface="+mn-ea"/>
                <a:cs typeface="Calibri" pitchFamily="34" charset="0"/>
              </a:defRPr>
            </a:lvl2pPr>
            <a:lvl3pPr marL="747713" indent="-23177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1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Calibri" pitchFamily="34" charset="0"/>
              </a:defRPr>
            </a:lvl3pPr>
            <a:lvl4pPr marL="1030288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19213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60000"/>
              <a:buFont typeface="Wingdings" pitchFamily="2" charset="2"/>
              <a:buChar char="q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8138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Helvetica LT Std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80A644"/>
              </a:buClr>
              <a:buSzPct val="85000"/>
              <a:defRPr/>
            </a:pPr>
            <a:r>
              <a:rPr lang="en-US" sz="1800" spc="140" dirty="0"/>
              <a:t>April </a:t>
            </a:r>
            <a:r>
              <a:rPr lang="en-US" sz="1800" spc="140" dirty="0" smtClean="0"/>
              <a:t>25, </a:t>
            </a:r>
            <a:r>
              <a:rPr lang="en-US" sz="1800" spc="140" dirty="0"/>
              <a:t>2017</a:t>
            </a:r>
          </a:p>
        </p:txBody>
      </p:sp>
      <p:sp>
        <p:nvSpPr>
          <p:cNvPr id="3" name="AutoShape 2" descr="data:image/jpeg;base64,/9j/4AAQSkZJRgABAQAAAQABAAD/2wCEAAkGBhQSERMTEhMSFRMTFxkYFhgXGRsbHRwXHx4XFRgYHBoZHycfGhsjGhgXHzAgIycpLCwtFx8xNTEqNSYtLSkBCQoKDgwOGg8PGjIkHyQyLzA2Mi8sNSwvLCwsKi80KikrLywsLSwsNCksMyk1LCwsLDUsMCk0Li8sNTQsKSwqLP/AABEIAEcBCQMBIgACEQEDEQH/xAAbAAEAAwEBAQEAAAAAAAAAAAAABAUGAwECB//EADwQAAIBAgUCBAMGBAMJAAAAAAECAwARBAUSITETQQYiUXEyYYEUI0JSkaEVM7HRJGKzFjRDRXJzdILw/8QAGgEAAwEBAQEAAAAAAAAAAAAAAAECAwQGBf/EAC0RAAEDAgUCBQQDAQAAAAAAAAEAAhEDIRIxUWHwE0EEcYHB4ZGhsfEiQtEz/9oADAMBAAIRAxEAPwD9xpSlCEpSlCEpSlCEpSlCEpSlCEpSlCEpSlCEpSlCEpSlCEpSlCEpSlCEpSq/GY+RdkSP3eQL9bAEn9qRKprcRj4VhSs7LmOJ7SYJfqxrgMwxnaTCt8gw/vUF5H9T9FuKAP8Adv1WppWa/jmKTeTDgj1W/wDUXFSsJ4qjb4lZD+o/Uf2qRXZMG3mm7wlUCQJGxlXdK5w4hXF1YEfKjTgdxWhcBeVzYTML563ntXaqaTEb3+d6shjU/Mv61yUfEteXAlbPpERC70rh9tj/ADr+ortqFdQe12RWJaRmF7SlKtJKUpQhKUpQhKUpQhKUpQhKUpQhKUpQhKUpQhKUpQhKUpQhK+GBPe1fdKEKO+CB+Isfc/2r4/hcX5BUulPEUoChnJ4T/wANajy+GoG/Bb2JFWlKYe4d0YQs8/hALvDNLGf1H7WqHi8uxafEsWJH6N+ux/rWtpVmoTZwB80g3CZaY8lhcLmkYe13w8o/DJsPo+23uBV+uJ1bPs3Zux9/7irPG5fHMumRFcfMf09Kzk3hubD3OEbqR89CQ7f+j/hPv+9YP8PSqCG22OX17LceJeP+l9+/yu2IJBsa4RwtI2lRc/8A3NdcDjkxClPMkifEjizxn5juvzGxqTkxMcrRt+If04I9xevLeK8E5niG06khrjE+3rqvo067XUy5lyFOy/KFj3Pmf17D2/vVhSlelo0KdBmCmIC+Y97nmXFUUGc4lpjEcNECoRmPXJsrFluPu9z5TttUvKs/inC2dBIwJ6eoFgAbHbn9u9IMOwxkrlToaGJQexIaUkfQEfrVRHk0nQwiKmh1aTWdhp1RzLqNv8xX9q7iGHbL8LkBe3f97K/wuZxSlljljdl+IKwJHbcD5gj6VExmbydZoYIlkdFVnLPoVQ1wovpYljpO1u3NVPhrK2SSEsMVqihMZ19IRrfR5V0KC4Om4NyBbfc1PlZ4MVLJ0pJI5kSxjFyrpqBUjmxBFjwLG9BY0OIF0w9xaCbLi/jFPuAAivKzBlkkCFNLFH7HUwYEADY2O9d8p8SjEXKCLR1TGD1QWIAfzaQvJ0ghb/Cb32tUbK8qkV4HdLEnEO42OjqFWRSfUDbba4Ne4XLnAw/kI04qZ242Q9fS3sdS/rVObTggfnzUA1JE/jyVzDmcTsyLLGzJ8ShgSLc3Ha1e4LMopgTFIkgGx0MGt3HFZiPLXbBjC/Z2EyQPGZGsFuRY6W31CQ77fX0qd4dwREzSEYu5iVCZxEALEkIojVb2ufNxvtUuptAJnnyqbUcSBCuJM0iWQRGWMSG1kLDUb8bc9jUTJc+XEvKE6ZSNtIZX1E+pK28o9NzeqrF4FycREIWLTYhJEkAGkKOl5y3Zl0Hbni3NXOS4YoJbrp1TSMPmpNwaRa0NnuqDnF2yhN4witJpKt050hbzDYMyKZO/lGo8/lNWSZxAYzKJojGpsWDCwO2xN9juNvmKz02Xuxnj6THVjYZblfKYg0Go34NgrXHypm+UymZ5FEqqs8b3i06ivR6ZZQ4IJViNrX223tV9OmbZcCzFSoLm/wCytTBiFdQ6MrKdwVNwfYiqHBeMBJDPIYyrwn4C3xJfSrg24Nj22KkVM8OYTREwtMNUjt97p1G5veyABQTva1996ocX4fmOEQxqRMpdHU/iiaQsRzyNmH19aljGSQdQqc58AjRaqTNIVkETSxiQ8IWGr1G171CwfiSOZbxNGbS9M3cD8RUEWvcm1wO9U2a4Sd5mHTlsMRCyhFQIY1aMmR2PmZxZhYG4sNqkJhHtoETgpjBITawKGQtqB4IAp9NgGaXUcSbK+TNIi7RiWMyLfUoYahbm452uK+cNnEMhIjmicgajpYGw9djxVBh8DJaCLoMrQyyO8lhpIIk3U/iL6hcdrm/FeJlkscOH6cILR4OVNJAt1CIrIwvvcqe9jbml025Ty6fUdnHLK3xfiOIQvLEyTBCgIRwfiZVG4vb4r/SpOa5l0Y9WkuzMqIo2LOxsBc8DuT6A1kpMrmcTkJiG1R4dQZAiklZdbBVW2lVBOx39602f4d2RGjXW0UiSaLgFgLhgCdr6SbX7igsaCBzIIa9xBPMyvMLnDAuuJjEOhQ+rXqjKkkfGVWxBG4I7ipH8Zg6fV60XTvbXqFtXFr35+VU+ZyzYgXWBulE8TlXFnkKtqYBSeFAB35IqMMM/2j7V0JOl1b6Lef8AldPq6Ob38tubb0+m03NuZeqMbhbPmfotEc2hAQ9WO0ltB1DzXsBp333I4qLJ4ii60cKNHIzs6tpcXTSrPuBfutvlVVleSt1UdotHlxJQG33fUkVlG3DEXO3FzXPB4WS+BT7PIpw6usjEDTfpMmzXuwZiDceu9jQKbL319/hI1H2tp7fKvv45EqI0ssMZdQ38wEb/AJWNtQ+dq6z5tChVXljUvbSCwBN9hbfe5qlyjKnVYdcfmTBLHuBs9gGX32qnxmXYg4fo9KYH7LEiiNU8zBLMJZG3AU8KLfIm9gxSYTEpGq8CYWpwviSB3nTqIOgfMSy2tZSW52ALaST3Brv/ABqDQJOtFoNwG1ra4BLC97bAE1n8RgX14gdF2HWgmAt5XREhVlB41BlJ0nutejKmmxSTGEiIz67MLHywsgkZexL2AHyBpGmzOe3smKj8t/dXOf54uFh6h0EkqqBm0gliF+KxsADqJsdga7xZtEWVDJF1WUHQHBO4vt3I+dtxXDxFhGkhCquo9WE2+Syxsx+igmqebAyfeQ9Jyz4pZhLYaQgdJLlr7FVBS3P03qWMa5u/6VOe5rtv2rPFYWDFG6SL1ovhkjILJe4sfVTY+U7G1fEIclVlAE0fmVh8LqOSt+Od17E9xXbwzgOlhwpTQxZ2YdyS7G5+lqspoQwswuKxrMZUBpuuOXHqtaZc3+QzXkWIVvhZT7EH+ldKrcr8OwYZmaGMIXFmIvvye/uasqbon+KGzF1AyPM/tECSldOu/lve25HNhfj0r6y7MOqZfLp6Uhj5vewU34254qg8J4GZsJEVxLIpBsvTQ23Pci5qFJrEbRE9Tq44pISdGpdGqxKiwDFVXje9u9dBpNLnAFYdUhrSVt1cHgg+1FcHYEXHNZObB/Z2eYxph4TC4lWF7sxGnQyqFFmXzC/+YVzjwhjnwTLho8MrSsuzXkKmORir2FuVBPmbcCp6Iznn1/CrqnTn0V1B4iBVCUtrxEkAsb/AzrqOw50Xt86lYXNNUk6EBRCVGq/OpdXpt6d6yYy6KRIOpGj/AOOnXzAHymSckb9rgfpVpgcmhkxeK6iBwhjVVbdR5LXC8Xttf0qnU2Ced/NQx7zHp+PJaaoWGzHVPNFpt0hGdV+dYY8W2tp9e9Q/CO2G09klmRR6Ksrqo9goA+lVmb/83/8AFX/TmrMUxiLeZhaGp/EO5ktVrF7XF+bfKq6DNHfESRqidOLSHYsdWorq8q2tYbd+59Ko8blEUMGEkjQCTr4X7zlzqeNGBY7kFTpt6bVExeAji+3tGiI2uJA6ixVXEYexHHJNaNpNPfkjdQ6o4dvvsdluFcG9iDbmmscXF6z2PyyLDSYVoEWNjKsZCi2pCGup/Nb4vla9UseSxrlmJl03lkEwLnkKZG8i3+FRbgd7nvUik03nPb5VGq4Wj7rdhxe1xcc0VwdwQfasrmeQwrJglVLdSRlkIJDOvSkkKuw3YFkW4PNq54oRYebGJpZImhg8kPlLOzSRgLa1mayrekKQOR+28aoNUjMffadFrlkBvYg25qvwubmWJZIo73lKMCwFlV2jd+97aSQO9UMOXacThwcNDBHKksbIp1F0030uAAv035O+9RMHgI0wkBREUtj1BIAFwuJcKD7AACrFJsZ6e++yk1XTlr7bbrclwCASLnivSwHNZfK8pixEM8syK0ryzAsfiUI7IgU8pZVDC1tzfvUPJMIuKnhknGs/YcOxB+FmLSm7Lw1iLi/FT0he+Wyrqm1s1tAb8VS55nGIgDOsETxqVAJmKsdRVPh6ZA8zevArzwxEEbFRoAqJiCEUcKCiMQB2FyTb519eMP8AdH/64f8AVjqWtAqBpvl903OJplwtmpuCxEtmM6RRgcaZC9/e6Lapl6zOaxtLjumYklSOBXVXbSNTM6s1rEMQFUfLUfWoP8PZXhw0gRcPLiWPSVtQCCFpBETYeUyC+ni21V0gbzHfl5U9Qi0T25aFqczzERYeWYAP00Z7XtfSCbX3txUiKYEDi5ANr+tZ7Psoihw+MaIaC+Gk1Itgpsp8+n83a/tXHH5PFCmFkjQCQTReflzqsramO7XBtv8AKkGNIF0y9wJtyVqWkA5IFeswAuSAKy+WZHDLLjXlQSEzMLNuANCXsDsCe55qLk0InbBxzedEw7uqtuCyusasb/EVX1v8V6OkNeRKOodOStJm+Z9GNXC6tUkac2+NlS97Hi96mlwLAkXPFYrM4BE80MYtEJ8G6qOFdpAGVR2B0q1vVz61YZZlUWIGJknRXczSpqbcoqMVQKfw2AB2tub1RpNDZnllLari6I5daVnA3JA96LICSAQSOawmX4xHaI4pJMQPsyaNMbS6TqkUuyqDYyKFs3ezcV2wWWfZVhxPTEQGIkDAizDDysVQN6aT0zY8Dnig0IsTdArzkLLb3pVH4ZXX18SeZ5Dp/wC0n3cf0IBb3c+tXlYObhMLdrsQlKUpUqlGy/AJBGscYIVeLm/z5NcJciiZJEZSVlfqNub69rMpG6kWBFuLUpVYjMypwiIhcD4XiYN1TJMXQx3ka5CHkLa2m5AJI3Nh6CvYvDUYkjlZppJIjdGdybbFdhsvBPa9KU+o7VLpt0X3L4fiMYQa1tI0oZWswdmZyQfdjt86lYXL1jZ2Fy0mnUSb3KjSD+lKUi4numGgL3BYFYlKoCAWZtzfdmLt+5Ncp8njfr6gf8QgSTc7qAy7emzGlKMRmU8IiF9YjLEdERgdMbRuu/4kIZPfcCvlsoiPWDLcYj+YCdj5dH02FKUYjqlhBXHC+H40dXLSyGMER9RywS4sbfO21zc277muv8Fj6DQWPTa9xc33JY7+5pSmXuPdAY0dl2nwCO0TMDeFiyb9yrIb+vlY1GxuQxSmRnBvIqKSCRbQS6EW4IYk3FKUg4jIoLQcwvjD+Ho1lSYtK8qXAd3JNiLEW4A9h2FeReG4lFryFRKJVUtsrhzLcd7FiTalKfUdqlgbovMT4bidnOqVVlN5ERyFc7AkjtcCxta9TIctRZOoos3TWP5aFLFRb3Y0pSL3G0phjReF9YXArGZGUG8ra23v5rBfpsopj8CsyGN7lSVOxtupDj9wKUpSZlOBELjmGTpKyuS6SJcK6NpYA8j0INhsQeK4f7NQ9MoQx1OJC+o6zIOH183FreltuNqUqg9wsCkWNPZer4ci0yBzJIZUMbs7XbQdioItpHsBUvE5ekiorA2RlYb91N1pSljce6MI0XuGwCxmQrf71i7b/iIA+mwFRG8PRaI1XWhivoZWIYXvqF+4N+DcceleUoxEd0YRovU8OxBChDNqkWVmZiWZ1IZSzd7aRtxYWr5xPhyN2dtUqdX+YqOVD7WuR2NtrixNKU+o7VLA3RU+PyMLiGY4ZpY+miRdGRY9CKN0ZS6334NztttbfkcBiOhPAIXKYklYxJKr9JCArF2LFjvqYBdXYXHZStRWdA5l6rI0G3+P8WrwWEWKNI0FljVVUfIAAf0rvSlYEzdbgRZKUpSTX//Z"/>
          <p:cNvSpPr>
            <a:spLocks noChangeAspect="1" noChangeArrowheads="1"/>
          </p:cNvSpPr>
          <p:nvPr/>
        </p:nvSpPr>
        <p:spPr bwMode="auto">
          <a:xfrm>
            <a:off x="63500" y="-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AutoShape 4" descr="data:image/jpeg;base64,/9j/4AAQSkZJRgABAQAAAQABAAD/2wCEAAkGBhQSERMTEhMSFRMTFxkYFhgXGRsbHRwXHx4XFRgYHBoZHycfGhsjGhgXHzAgIycpLCwtFx8xNTEqNSYtLSkBCQoKDgwOGg8PGjIkHyQyLzA2Mi8sNSwvLCwsKi80KikrLywsLSwsNCksMyk1LCwsLDUsMCk0Li8sNTQsKSwqLP/AABEIAEcBCQMBIgACEQEDEQH/xAAbAAEAAwEBAQEAAAAAAAAAAAAABAUGAwECB//EADwQAAIBAgUCBAMGBAMJAAAAAAECAwARBAUSITETQQYiUXEyYYEUI0JSkaEVM7HRJGKzFjRDRXJzdILw/8QAGgEAAwEBAQEAAAAAAAAAAAAAAAECAwQGBf/EAC0RAAEDAgUCBQQDAQAAAAAAAAEAAhEDIRIxUWHwE0EEcYHB4ZGhsfEiQtEz/9oADAMBAAIRAxEAPwD9xpSlCEpSlCEpSlCEpSlCEpSlCEpSlCEpSlCEpSlCEpSlCEpSlCEpSlCEpSq/GY+RdkSP3eQL9bAEn9qRKprcRj4VhSs7LmOJ7SYJfqxrgMwxnaTCt8gw/vUF5H9T9FuKAP8Adv1WppWa/jmKTeTDgj1W/wDUXFSsJ4qjb4lZD+o/Uf2qRXZMG3mm7wlUCQJGxlXdK5w4hXF1YEfKjTgdxWhcBeVzYTML563ntXaqaTEb3+d6shjU/Mv61yUfEteXAlbPpERC70rh9tj/ADr+ortqFdQe12RWJaRmF7SlKtJKUpQhKUpQhKUpQhKUpQhKUpQhKUpQhKUpQhKUpQhKUpQhK+GBPe1fdKEKO+CB+Isfc/2r4/hcX5BUulPEUoChnJ4T/wANajy+GoG/Bb2JFWlKYe4d0YQs8/hALvDNLGf1H7WqHi8uxafEsWJH6N+ux/rWtpVmoTZwB80g3CZaY8lhcLmkYe13w8o/DJsPo+23uBV+uJ1bPs3Zux9/7irPG5fHMumRFcfMf09Kzk3hubD3OEbqR89CQ7f+j/hPv+9YP8PSqCG22OX17LceJeP+l9+/yu2IJBsa4RwtI2lRc/8A3NdcDjkxClPMkifEjizxn5juvzGxqTkxMcrRt+If04I9xevLeK8E5niG06khrjE+3rqvo067XUy5lyFOy/KFj3Pmf17D2/vVhSlelo0KdBmCmIC+Y97nmXFUUGc4lpjEcNECoRmPXJsrFluPu9z5TttUvKs/inC2dBIwJ6eoFgAbHbn9u9IMOwxkrlToaGJQexIaUkfQEfrVRHk0nQwiKmh1aTWdhp1RzLqNv8xX9q7iGHbL8LkBe3f97K/wuZxSlljljdl+IKwJHbcD5gj6VExmbydZoYIlkdFVnLPoVQ1wovpYljpO1u3NVPhrK2SSEsMVqihMZ19IRrfR5V0KC4Om4NyBbfc1PlZ4MVLJ0pJI5kSxjFyrpqBUjmxBFjwLG9BY0OIF0w9xaCbLi/jFPuAAivKzBlkkCFNLFH7HUwYEADY2O9d8p8SjEXKCLR1TGD1QWIAfzaQvJ0ghb/Cb32tUbK8qkV4HdLEnEO42OjqFWRSfUDbba4Ne4XLnAw/kI04qZ242Q9fS3sdS/rVObTggfnzUA1JE/jyVzDmcTsyLLGzJ8ShgSLc3Ha1e4LMopgTFIkgGx0MGt3HFZiPLXbBjC/Z2EyQPGZGsFuRY6W31CQ77fX0qd4dwREzSEYu5iVCZxEALEkIojVb2ufNxvtUuptAJnnyqbUcSBCuJM0iWQRGWMSG1kLDUb8bc9jUTJc+XEvKE6ZSNtIZX1E+pK28o9NzeqrF4FycREIWLTYhJEkAGkKOl5y3Zl0Hbni3NXOS4YoJbrp1TSMPmpNwaRa0NnuqDnF2yhN4witJpKt050hbzDYMyKZO/lGo8/lNWSZxAYzKJojGpsWDCwO2xN9juNvmKz02Xuxnj6THVjYZblfKYg0Go34NgrXHypm+UymZ5FEqqs8b3i06ivR6ZZQ4IJViNrX223tV9OmbZcCzFSoLm/wCytTBiFdQ6MrKdwVNwfYiqHBeMBJDPIYyrwn4C3xJfSrg24Nj22KkVM8OYTREwtMNUjt97p1G5veyABQTva1996ocX4fmOEQxqRMpdHU/iiaQsRzyNmH19aljGSQdQqc58AjRaqTNIVkETSxiQ8IWGr1G171CwfiSOZbxNGbS9M3cD8RUEWvcm1wO9U2a4Sd5mHTlsMRCyhFQIY1aMmR2PmZxZhYG4sNqkJhHtoETgpjBITawKGQtqB4IAp9NgGaXUcSbK+TNIi7RiWMyLfUoYahbm452uK+cNnEMhIjmicgajpYGw9djxVBh8DJaCLoMrQyyO8lhpIIk3U/iL6hcdrm/FeJlkscOH6cILR4OVNJAt1CIrIwvvcqe9jbml025Ty6fUdnHLK3xfiOIQvLEyTBCgIRwfiZVG4vb4r/SpOa5l0Y9WkuzMqIo2LOxsBc8DuT6A1kpMrmcTkJiG1R4dQZAiklZdbBVW2lVBOx39602f4d2RGjXW0UiSaLgFgLhgCdr6SbX7igsaCBzIIa9xBPMyvMLnDAuuJjEOhQ+rXqjKkkfGVWxBG4I7ipH8Zg6fV60XTvbXqFtXFr35+VU+ZyzYgXWBulE8TlXFnkKtqYBSeFAB35IqMMM/2j7V0JOl1b6Lef8AldPq6Ob38tubb0+m03NuZeqMbhbPmfotEc2hAQ9WO0ltB1DzXsBp333I4qLJ4ii60cKNHIzs6tpcXTSrPuBfutvlVVleSt1UdotHlxJQG33fUkVlG3DEXO3FzXPB4WS+BT7PIpw6usjEDTfpMmzXuwZiDceu9jQKbL319/hI1H2tp7fKvv45EqI0ssMZdQ38wEb/AJWNtQ+dq6z5tChVXljUvbSCwBN9hbfe5qlyjKnVYdcfmTBLHuBs9gGX32qnxmXYg4fo9KYH7LEiiNU8zBLMJZG3AU8KLfIm9gxSYTEpGq8CYWpwviSB3nTqIOgfMSy2tZSW52ALaST3Brv/ABqDQJOtFoNwG1ra4BLC97bAE1n8RgX14gdF2HWgmAt5XREhVlB41BlJ0nutejKmmxSTGEiIz67MLHywsgkZexL2AHyBpGmzOe3smKj8t/dXOf54uFh6h0EkqqBm0gliF+KxsADqJsdga7xZtEWVDJF1WUHQHBO4vt3I+dtxXDxFhGkhCquo9WE2+Syxsx+igmqebAyfeQ9Jyz4pZhLYaQgdJLlr7FVBS3P03qWMa5u/6VOe5rtv2rPFYWDFG6SL1ovhkjILJe4sfVTY+U7G1fEIclVlAE0fmVh8LqOSt+Od17E9xXbwzgOlhwpTQxZ2YdyS7G5+lqspoQwswuKxrMZUBpuuOXHqtaZc3+QzXkWIVvhZT7EH+ldKrcr8OwYZmaGMIXFmIvvye/uasqbon+KGzF1AyPM/tECSldOu/lve25HNhfj0r6y7MOqZfLp6Uhj5vewU34254qg8J4GZsJEVxLIpBsvTQ23Pci5qFJrEbRE9Tq44pISdGpdGqxKiwDFVXje9u9dBpNLnAFYdUhrSVt1cHgg+1FcHYEXHNZObB/Z2eYxph4TC4lWF7sxGnQyqFFmXzC/+YVzjwhjnwTLho8MrSsuzXkKmORir2FuVBPmbcCp6Iznn1/CrqnTn0V1B4iBVCUtrxEkAsb/AzrqOw50Xt86lYXNNUk6EBRCVGq/OpdXpt6d6yYy6KRIOpGj/AOOnXzAHymSckb9rgfpVpgcmhkxeK6iBwhjVVbdR5LXC8Xttf0qnU2Ced/NQx7zHp+PJaaoWGzHVPNFpt0hGdV+dYY8W2tp9e9Q/CO2G09klmRR6Ksrqo9goA+lVmb/83/8AFX/TmrMUxiLeZhaGp/EO5ktVrF7XF+bfKq6DNHfESRqidOLSHYsdWorq8q2tYbd+59Ko8blEUMGEkjQCTr4X7zlzqeNGBY7kFTpt6bVExeAji+3tGiI2uJA6ixVXEYexHHJNaNpNPfkjdQ6o4dvvsdluFcG9iDbmmscXF6z2PyyLDSYVoEWNjKsZCi2pCGup/Nb4vla9UseSxrlmJl03lkEwLnkKZG8i3+FRbgd7nvUik03nPb5VGq4Wj7rdhxe1xcc0VwdwQfasrmeQwrJglVLdSRlkIJDOvSkkKuw3YFkW4PNq54oRYebGJpZImhg8kPlLOzSRgLa1mayrekKQOR+28aoNUjMffadFrlkBvYg25qvwubmWJZIo73lKMCwFlV2jd+97aSQO9UMOXacThwcNDBHKksbIp1F0030uAAv035O+9RMHgI0wkBREUtj1BIAFwuJcKD7AACrFJsZ6e++yk1XTlr7bbrclwCASLnivSwHNZfK8pixEM8syK0ryzAsfiUI7IgU8pZVDC1tzfvUPJMIuKnhknGs/YcOxB+FmLSm7Lw1iLi/FT0he+Wyrqm1s1tAb8VS55nGIgDOsETxqVAJmKsdRVPh6ZA8zevArzwxEEbFRoAqJiCEUcKCiMQB2FyTb519eMP8AdH/64f8AVjqWtAqBpvl903OJplwtmpuCxEtmM6RRgcaZC9/e6Lapl6zOaxtLjumYklSOBXVXbSNTM6s1rEMQFUfLUfWoP8PZXhw0gRcPLiWPSVtQCCFpBETYeUyC+ni21V0gbzHfl5U9Qi0T25aFqczzERYeWYAP00Z7XtfSCbX3txUiKYEDi5ANr+tZ7Psoihw+MaIaC+Gk1Itgpsp8+n83a/tXHH5PFCmFkjQCQTReflzqsramO7XBtv8AKkGNIF0y9wJtyVqWkA5IFeswAuSAKy+WZHDLLjXlQSEzMLNuANCXsDsCe55qLk0InbBxzedEw7uqtuCyusasb/EVX1v8V6OkNeRKOodOStJm+Z9GNXC6tUkac2+NlS97Hi96mlwLAkXPFYrM4BE80MYtEJ8G6qOFdpAGVR2B0q1vVz61YZZlUWIGJknRXczSpqbcoqMVQKfw2AB2tub1RpNDZnllLari6I5daVnA3JA96LICSAQSOawmX4xHaI4pJMQPsyaNMbS6TqkUuyqDYyKFs3ezcV2wWWfZVhxPTEQGIkDAizDDysVQN6aT0zY8Dnig0IsTdArzkLLb3pVH4ZXX18SeZ5Dp/wC0n3cf0IBb3c+tXlYObhMLdrsQlKUpUqlGy/AJBGscYIVeLm/z5NcJciiZJEZSVlfqNub69rMpG6kWBFuLUpVYjMypwiIhcD4XiYN1TJMXQx3ka5CHkLa2m5AJI3Nh6CvYvDUYkjlZppJIjdGdybbFdhsvBPa9KU+o7VLpt0X3L4fiMYQa1tI0oZWswdmZyQfdjt86lYXL1jZ2Fy0mnUSb3KjSD+lKUi4numGgL3BYFYlKoCAWZtzfdmLt+5Ncp8njfr6gf8QgSTc7qAy7emzGlKMRmU8IiF9YjLEdERgdMbRuu/4kIZPfcCvlsoiPWDLcYj+YCdj5dH02FKUYjqlhBXHC+H40dXLSyGMER9RywS4sbfO21zc277muv8Fj6DQWPTa9xc33JY7+5pSmXuPdAY0dl2nwCO0TMDeFiyb9yrIb+vlY1GxuQxSmRnBvIqKSCRbQS6EW4IYk3FKUg4jIoLQcwvjD+Ho1lSYtK8qXAd3JNiLEW4A9h2FeReG4lFryFRKJVUtsrhzLcd7FiTalKfUdqlgbovMT4bidnOqVVlN5ERyFc7AkjtcCxta9TIctRZOoos3TWP5aFLFRb3Y0pSL3G0phjReF9YXArGZGUG8ra23v5rBfpsopj8CsyGN7lSVOxtupDj9wKUpSZlOBELjmGTpKyuS6SJcK6NpYA8j0INhsQeK4f7NQ9MoQx1OJC+o6zIOH183FreltuNqUqg9wsCkWNPZer4ci0yBzJIZUMbs7XbQdioItpHsBUvE5ekiorA2RlYb91N1pSljce6MI0XuGwCxmQrf71i7b/iIA+mwFRG8PRaI1XWhivoZWIYXvqF+4N+DcceleUoxEd0YRovU8OxBChDNqkWVmZiWZ1IZSzd7aRtxYWr5xPhyN2dtUqdX+YqOVD7WuR2NtrixNKU+o7VLA3RU+PyMLiGY4ZpY+miRdGRY9CKN0ZS6334NztttbfkcBiOhPAIXKYklYxJKr9JCArF2LFjvqYBdXYXHZStRWdA5l6rI0G3+P8WrwWEWKNI0FljVVUfIAAf0rvSlYEzdbgRZKUpSTX//Z"/>
          <p:cNvSpPr>
            <a:spLocks noChangeAspect="1" noChangeArrowheads="1"/>
          </p:cNvSpPr>
          <p:nvPr/>
        </p:nvSpPr>
        <p:spPr bwMode="auto">
          <a:xfrm>
            <a:off x="21590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" name="Picture 9" descr="ppt_cover_art1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627922"/>
            <a:ext cx="8480323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021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84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Planned Cypress </a:t>
            </a:r>
            <a:r>
              <a:rPr lang="en-US" dirty="0"/>
              <a:t>v3.2 Release</a:t>
            </a:r>
          </a:p>
          <a:p>
            <a:r>
              <a:rPr lang="en-US" dirty="0"/>
              <a:t>Patient Deduplication</a:t>
            </a:r>
          </a:p>
          <a:p>
            <a:r>
              <a:rPr lang="en-US" dirty="0"/>
              <a:t>Cypress Versions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136525"/>
            <a:ext cx="228600" cy="168275"/>
          </a:xfrm>
          <a:prstGeom prst="rect">
            <a:avLst/>
          </a:prstGeom>
        </p:spPr>
        <p:txBody>
          <a:bodyPr/>
          <a:lstStyle/>
          <a:p>
            <a:fld id="{CA538793-F95B-4CFC-9A87-DBAD57B24C1D}" type="slidenum">
              <a:rPr lang="en-US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34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7853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Planned Cypress </a:t>
            </a:r>
            <a:r>
              <a:rPr lang="en-US" dirty="0"/>
              <a:t>v3.2 Release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Cypress v3.2 is scheduled for July 2017</a:t>
            </a:r>
          </a:p>
          <a:p>
            <a:pPr lvl="1"/>
            <a:r>
              <a:rPr lang="en-US" dirty="0"/>
              <a:t>We are </a:t>
            </a:r>
            <a:r>
              <a:rPr lang="en-US" dirty="0" smtClean="0"/>
              <a:t>scheduling a </a:t>
            </a:r>
            <a:r>
              <a:rPr lang="en-US" dirty="0"/>
              <a:t>beta release in June</a:t>
            </a:r>
          </a:p>
          <a:p>
            <a:r>
              <a:rPr lang="en-US" dirty="0"/>
              <a:t>Certification Features</a:t>
            </a:r>
          </a:p>
          <a:p>
            <a:pPr lvl="1"/>
            <a:r>
              <a:rPr lang="en-US" dirty="0"/>
              <a:t>2017 EC/EH </a:t>
            </a:r>
            <a:r>
              <a:rPr lang="en-US" dirty="0" smtClean="0"/>
              <a:t>measures expanded </a:t>
            </a:r>
            <a:r>
              <a:rPr lang="en-US" dirty="0"/>
              <a:t>scope for </a:t>
            </a:r>
            <a:r>
              <a:rPr lang="en-US" dirty="0" smtClean="0"/>
              <a:t>patient deduplication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upport </a:t>
            </a:r>
            <a:r>
              <a:rPr lang="en-US" dirty="0"/>
              <a:t>all negation patterns in C1 </a:t>
            </a:r>
            <a:endParaRPr lang="en-US" dirty="0" smtClean="0"/>
          </a:p>
          <a:p>
            <a:r>
              <a:rPr lang="en-US" dirty="0" smtClean="0"/>
              <a:t>Record Sample Workflow </a:t>
            </a:r>
            <a:r>
              <a:rPr lang="en-US" dirty="0"/>
              <a:t>enhancements</a:t>
            </a:r>
          </a:p>
          <a:p>
            <a:pPr lvl="1"/>
            <a:r>
              <a:rPr lang="en-US" dirty="0"/>
              <a:t>‘Favorite’ V</a:t>
            </a:r>
            <a:r>
              <a:rPr lang="en-US" dirty="0" smtClean="0"/>
              <a:t>endors </a:t>
            </a:r>
            <a:r>
              <a:rPr lang="en-US" dirty="0"/>
              <a:t>and P</a:t>
            </a:r>
            <a:r>
              <a:rPr lang="en-US" dirty="0" smtClean="0"/>
              <a:t>roducts</a:t>
            </a:r>
            <a:endParaRPr lang="en-US" dirty="0"/>
          </a:p>
          <a:p>
            <a:pPr lvl="1"/>
            <a:r>
              <a:rPr lang="en-US" dirty="0"/>
              <a:t>Recent a</a:t>
            </a:r>
            <a:r>
              <a:rPr lang="en-US" dirty="0" smtClean="0"/>
              <a:t>ctivity log</a:t>
            </a:r>
            <a:endParaRPr lang="en-US" dirty="0"/>
          </a:p>
          <a:p>
            <a:pPr lvl="1"/>
            <a:r>
              <a:rPr lang="en-US" dirty="0"/>
              <a:t>C1 R</a:t>
            </a:r>
            <a:r>
              <a:rPr lang="en-US" dirty="0" smtClean="0"/>
              <a:t>ecord </a:t>
            </a:r>
            <a:r>
              <a:rPr lang="en-US" dirty="0"/>
              <a:t>Sample </a:t>
            </a:r>
            <a:r>
              <a:rPr lang="en-US" dirty="0" smtClean="0"/>
              <a:t>code </a:t>
            </a:r>
            <a:r>
              <a:rPr lang="en-US" dirty="0"/>
              <a:t>lookup</a:t>
            </a:r>
          </a:p>
          <a:p>
            <a:r>
              <a:rPr lang="en-US" dirty="0"/>
              <a:t>Debug Features</a:t>
            </a:r>
          </a:p>
          <a:p>
            <a:pPr lvl="1"/>
            <a:r>
              <a:rPr lang="en-US" dirty="0"/>
              <a:t>Measure l</a:t>
            </a:r>
            <a:r>
              <a:rPr lang="en-US" dirty="0" smtClean="0"/>
              <a:t>ogic coverage </a:t>
            </a:r>
            <a:r>
              <a:rPr lang="en-US" dirty="0"/>
              <a:t>UI in Cypress Validation </a:t>
            </a:r>
            <a:r>
              <a:rPr lang="en-US" dirty="0" smtClean="0"/>
              <a:t>Utility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622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Patient Deduplication in Cypress v3.1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47801"/>
            <a:ext cx="7886700" cy="4162204"/>
          </a:xfrm>
        </p:spPr>
        <p:txBody>
          <a:bodyPr/>
          <a:lstStyle/>
          <a:p>
            <a:r>
              <a:rPr lang="en-US" dirty="0"/>
              <a:t>Currently, Cypress exports 2+ QRDA files for a randomly selected patient (for each measure under test)</a:t>
            </a:r>
          </a:p>
          <a:p>
            <a:pPr lvl="1"/>
            <a:r>
              <a:rPr lang="en-US" dirty="0"/>
              <a:t>The QRDA files contain exactly the same patient data</a:t>
            </a:r>
          </a:p>
          <a:p>
            <a:pPr lvl="2"/>
            <a:r>
              <a:rPr lang="en-US" dirty="0"/>
              <a:t>Name, demographics, gender</a:t>
            </a:r>
          </a:p>
          <a:p>
            <a:pPr lvl="2"/>
            <a:r>
              <a:rPr lang="en-US" dirty="0"/>
              <a:t>Patient Identifier, MRN</a:t>
            </a:r>
          </a:p>
          <a:p>
            <a:pPr lvl="2"/>
            <a:r>
              <a:rPr lang="en-US" dirty="0"/>
              <a:t>Clinical data</a:t>
            </a:r>
          </a:p>
          <a:p>
            <a:pPr lvl="1"/>
            <a:r>
              <a:rPr lang="en-US" dirty="0"/>
              <a:t>The only differences are the QRDA document identifier and file name</a:t>
            </a:r>
          </a:p>
        </p:txBody>
      </p:sp>
    </p:spTree>
    <p:extLst>
      <p:ext uri="{BB962C8B-B14F-4D97-AF65-F5344CB8AC3E}">
        <p14:creationId xmlns:p14="http://schemas.microsoft.com/office/powerpoint/2010/main" val="916124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 for increasing scope of de-duplication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Introduce duplicate files with modifications to a patient’s name and demographics</a:t>
            </a:r>
          </a:p>
          <a:p>
            <a:pPr lvl="1"/>
            <a:r>
              <a:rPr lang="en-US" dirty="0"/>
              <a:t>Name differences to include: nicknames, initials, misspellings</a:t>
            </a:r>
          </a:p>
          <a:p>
            <a:pPr lvl="1"/>
            <a:r>
              <a:rPr lang="en-US" dirty="0"/>
              <a:t>Demographics to include discrepancies in: race, gender, ethnicity</a:t>
            </a:r>
          </a:p>
          <a:p>
            <a:pPr lvl="1"/>
            <a:r>
              <a:rPr lang="en-US" dirty="0"/>
              <a:t>Discrepancies in Date of birth:  missing, different, </a:t>
            </a:r>
            <a:r>
              <a:rPr lang="en-US" dirty="0" smtClean="0"/>
              <a:t>unprecise</a:t>
            </a:r>
            <a:endParaRPr lang="en-US" dirty="0"/>
          </a:p>
          <a:p>
            <a:pPr lvl="1"/>
            <a:r>
              <a:rPr lang="en-US" dirty="0"/>
              <a:t>The clinical information in the duplicate files will remain </a:t>
            </a:r>
            <a:r>
              <a:rPr lang="en-US" dirty="0" smtClean="0"/>
              <a:t>consistent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Note: For reporting, either name or demographic can be chosen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Introduce duplicate files with modifications to a patient’s clinical information</a:t>
            </a:r>
          </a:p>
          <a:p>
            <a:pPr lvl="1"/>
            <a:r>
              <a:rPr lang="en-US" dirty="0"/>
              <a:t>Documents will be split one of multiple ways:</a:t>
            </a:r>
          </a:p>
          <a:p>
            <a:pPr lvl="2"/>
            <a:r>
              <a:rPr lang="en-US" dirty="0"/>
              <a:t>Temporally (e.g., Jan </a:t>
            </a:r>
            <a:r>
              <a:rPr lang="mr-IN" dirty="0"/>
              <a:t>–</a:t>
            </a:r>
            <a:r>
              <a:rPr lang="en-US" dirty="0"/>
              <a:t> June, and July - Dec)</a:t>
            </a:r>
          </a:p>
          <a:p>
            <a:pPr lvl="2"/>
            <a:r>
              <a:rPr lang="en-US" dirty="0"/>
              <a:t>Data types (encounters in one file, lab results in another)</a:t>
            </a:r>
          </a:p>
          <a:p>
            <a:pPr lvl="2"/>
            <a:r>
              <a:rPr lang="en-US" dirty="0" smtClean="0"/>
              <a:t>Provider/Location </a:t>
            </a:r>
            <a:r>
              <a:rPr lang="en-US" dirty="0"/>
              <a:t>(each file representing a different provider location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Note: This is the only case where MRNs will differ between files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Name and Demographics will remain consistent</a:t>
            </a:r>
          </a:p>
          <a:p>
            <a:pPr lvl="1"/>
            <a:r>
              <a:rPr lang="en-US" dirty="0"/>
              <a:t>Information in ’split’ files will be additive (i.e., files will not contain duplicate information)</a:t>
            </a:r>
          </a:p>
          <a:p>
            <a:pPr lvl="2"/>
            <a:r>
              <a:rPr lang="en-US" dirty="0"/>
              <a:t>Clinical Information will need to be combined to achieve a complete patient record</a:t>
            </a:r>
          </a:p>
        </p:txBody>
      </p:sp>
    </p:spTree>
    <p:extLst>
      <p:ext uri="{BB962C8B-B14F-4D97-AF65-F5344CB8AC3E}">
        <p14:creationId xmlns:p14="http://schemas.microsoft.com/office/powerpoint/2010/main" val="1991718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Cypress Versions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375239"/>
              </p:ext>
            </p:extLst>
          </p:nvPr>
        </p:nvGraphicFramePr>
        <p:xfrm>
          <a:off x="609600" y="1447800"/>
          <a:ext cx="8229086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2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749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3658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Version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Dates</a:t>
                      </a:r>
                      <a:endParaRPr lang="en-US" dirty="0"/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Measures</a:t>
                      </a:r>
                      <a:r>
                        <a:rPr lang="en-US" baseline="0" dirty="0"/>
                        <a:t> Supported</a:t>
                      </a:r>
                      <a:endParaRPr lang="en-US" dirty="0"/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V3 (final release)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7/28/16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Measures released in 2015 for</a:t>
                      </a:r>
                      <a:r>
                        <a:rPr lang="en-US" sz="1400" baseline="0" dirty="0"/>
                        <a:t> the 2016 reporting year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Measures released</a:t>
                      </a:r>
                      <a:r>
                        <a:rPr lang="en-US" sz="1400" baseline="0" dirty="0"/>
                        <a:t> in 2016 for the 2017 reporting year</a:t>
                      </a:r>
                      <a:endParaRPr lang="en-US" sz="1400" dirty="0"/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V 3.0.1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9/15/16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Patch release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V 3.0.2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9/29/16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Patch release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V 3.0.3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/>
                        <a:t>10/27/16</a:t>
                      </a:r>
                      <a:endParaRPr lang="en-US" sz="1400" dirty="0"/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Patch release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V 3.1.0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1/10/2017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Minor release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V 3.2.0 beta</a:t>
                      </a: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June</a:t>
                      </a:r>
                      <a:r>
                        <a:rPr lang="en-US" sz="1400" baseline="0" dirty="0"/>
                        <a:t> 2017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*Scheduled Release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V</a:t>
                      </a:r>
                      <a:r>
                        <a:rPr lang="en-US" sz="1400" baseline="0" dirty="0"/>
                        <a:t> 3.2.0</a:t>
                      </a:r>
                      <a:endParaRPr lang="en-US" sz="1400" dirty="0"/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July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2017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>
                          <a:solidFill>
                            <a:srgbClr val="FF0000"/>
                          </a:solidFill>
                        </a:rPr>
                        <a:t>*Scheduled Release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91901" marR="919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8830" y="0"/>
            <a:ext cx="439856" cy="273948"/>
          </a:xfrm>
        </p:spPr>
        <p:txBody>
          <a:bodyPr/>
          <a:lstStyle/>
          <a:p>
            <a:fld id="{295008BC-DA31-4D19-837B-EFA4386B05F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688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27CB1-B9F0-4851-9763-EA453DC0ED08}" type="slidenum">
              <a:rPr lang="uk-UA" smtClean="0"/>
              <a:pPr/>
              <a:t>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39305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Cypress Tech Talk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Tuesday, </a:t>
            </a:r>
            <a:r>
              <a:rPr lang="en-US" dirty="0" smtClean="0"/>
              <a:t>May 9 </a:t>
            </a:r>
            <a:r>
              <a:rPr lang="en-US" dirty="0"/>
              <a:t>at 1pm EDT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Register at </a:t>
            </a:r>
            <a:r>
              <a:rPr lang="en-US" dirty="0">
                <a:hlinkClick r:id="rId2"/>
              </a:rPr>
              <a:t>https://attendee.gotowebinar.com/register/8110364277730751489 </a:t>
            </a:r>
            <a:endParaRPr lang="en-US" dirty="0"/>
          </a:p>
          <a:p>
            <a:endParaRPr lang="en-US" dirty="0"/>
          </a:p>
          <a:p>
            <a:r>
              <a:rPr lang="en-US" dirty="0"/>
              <a:t>Completed Webinars will be posted on the Cypress Website on the Timeline Tab.</a:t>
            </a:r>
          </a:p>
          <a:p>
            <a:pPr lvl="1"/>
            <a:r>
              <a:rPr lang="en-US" dirty="0">
                <a:hlinkClick r:id="rId3"/>
              </a:rPr>
              <a:t>https://www.healthit.gov/cypress/techtalks.html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Send questions and feedback to the Cypress Talk List at</a:t>
            </a:r>
            <a:endParaRPr lang="en-US" dirty="0">
              <a:hlinkClick r:id="rId4"/>
            </a:endParaRPr>
          </a:p>
          <a:p>
            <a:pPr lvl="1"/>
            <a:r>
              <a:rPr lang="en-US" dirty="0">
                <a:hlinkClick r:id="rId5"/>
              </a:rPr>
              <a:t>project-cypress-talk@googlegroups.com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Report bugs and issues to the Cypress JIRA at</a:t>
            </a:r>
          </a:p>
          <a:p>
            <a:pPr lvl="1"/>
            <a:r>
              <a:rPr lang="en-US" dirty="0">
                <a:hlinkClick r:id="rId6"/>
              </a:rPr>
              <a:t>https://oncprojectracking.healthit.gov/support/browse/CYPRESS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08330"/>
      </p:ext>
    </p:extLst>
  </p:cSld>
  <p:clrMapOvr>
    <a:masterClrMapping/>
  </p:clrMapOvr>
</p:sld>
</file>

<file path=ppt/theme/theme1.xml><?xml version="1.0" encoding="utf-8"?>
<a:theme xmlns:a="http://schemas.openxmlformats.org/drawingml/2006/main" name="mitrebriefing_2012">
  <a:themeElements>
    <a:clrScheme name="Custom 1">
      <a:dk1>
        <a:sysClr val="windowText" lastClr="000000"/>
      </a:dk1>
      <a:lt1>
        <a:sysClr val="window" lastClr="FFFFFF"/>
      </a:lt1>
      <a:dk2>
        <a:srgbClr val="005F9E"/>
      </a:dk2>
      <a:lt2>
        <a:srgbClr val="FFFFFF"/>
      </a:lt2>
      <a:accent1>
        <a:srgbClr val="00B3DC"/>
      </a:accent1>
      <a:accent2>
        <a:srgbClr val="F7901E"/>
      </a:accent2>
      <a:accent3>
        <a:srgbClr val="FFE23C"/>
      </a:accent3>
      <a:accent4>
        <a:srgbClr val="DBA900"/>
      </a:accent4>
      <a:accent5>
        <a:srgbClr val="C6401D"/>
      </a:accent5>
      <a:accent6>
        <a:srgbClr val="FFFFFF"/>
      </a:accent6>
      <a:hlink>
        <a:srgbClr val="005F9E"/>
      </a:hlink>
      <a:folHlink>
        <a:srgbClr val="800080"/>
      </a:folHlink>
    </a:clrScheme>
    <a:fontScheme name="MITRE Corporate Fonts">
      <a:majorFont>
        <a:latin typeface="Helvetica LT Std"/>
        <a:ea typeface=""/>
        <a:cs typeface=""/>
      </a:majorFont>
      <a:minorFont>
        <a:latin typeface="Helvetica LT St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spcAft>
            <a:spcPts val="600"/>
          </a:spcAft>
          <a:defRPr sz="1600"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13019</TotalTime>
  <Words>450</Words>
  <Application>Microsoft Macintosh PowerPoint</Application>
  <PresentationFormat>On-screen Show (4:3)</PresentationFormat>
  <Paragraphs>91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Helvetica LT Std</vt:lpstr>
      <vt:lpstr>Times New Roman</vt:lpstr>
      <vt:lpstr>Verdana</vt:lpstr>
      <vt:lpstr>Wingdings</vt:lpstr>
      <vt:lpstr>Arial</vt:lpstr>
      <vt:lpstr>mitrebriefing_2012</vt:lpstr>
      <vt:lpstr>Cypress Tech Talk</vt:lpstr>
      <vt:lpstr>Agenda</vt:lpstr>
      <vt:lpstr>Planned Cypress v3.2 Release</vt:lpstr>
      <vt:lpstr>Patient Deduplication in Cypress v3.1</vt:lpstr>
      <vt:lpstr>Approach for increasing scope of de-duplication</vt:lpstr>
      <vt:lpstr>Cypress Versions</vt:lpstr>
      <vt:lpstr>Open Discussion</vt:lpstr>
      <vt:lpstr>Next Cypress Tech Talk</vt:lpstr>
    </vt:vector>
  </TitlesOfParts>
  <Company>The MITRE Corporation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ONC Stage 2 NPRM</dc:title>
  <dc:creator>Rookwood, Renee L</dc:creator>
  <cp:lastModifiedBy>Czulada, David S.</cp:lastModifiedBy>
  <cp:revision>998</cp:revision>
  <cp:lastPrinted>2014-09-15T18:18:48Z</cp:lastPrinted>
  <dcterms:created xsi:type="dcterms:W3CDTF">2012-08-15T12:15:07Z</dcterms:created>
  <dcterms:modified xsi:type="dcterms:W3CDTF">2017-04-25T14:52:39Z</dcterms:modified>
</cp:coreProperties>
</file>