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57" r:id="rId5"/>
    <p:sldId id="258" r:id="rId6"/>
    <p:sldId id="259" r:id="rId7"/>
    <p:sldId id="260" r:id="rId8"/>
    <p:sldId id="261"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3" d="100"/>
          <a:sy n="113" d="100"/>
        </p:scale>
        <p:origin x="51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E8C16F-FF3A-4D6C-BF0C-C45FA05FCBA5}" type="datetimeFigureOut">
              <a:rPr lang="en-US" smtClean="0"/>
              <a:t>12/4/2015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0D6155-6AA0-423A-AB71-3BF0702B6EE7}" type="slidenum">
              <a:rPr lang="en-US" smtClean="0"/>
              <a:t>‹#›</a:t>
            </a:fld>
            <a:endParaRPr lang="en-US"/>
          </a:p>
        </p:txBody>
      </p:sp>
    </p:spTree>
    <p:extLst>
      <p:ext uri="{BB962C8B-B14F-4D97-AF65-F5344CB8AC3E}">
        <p14:creationId xmlns:p14="http://schemas.microsoft.com/office/powerpoint/2010/main" val="393248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solidFill>
                  <a:srgbClr val="000000"/>
                </a:solidFill>
              </a:rPr>
              <a:t>Confidential</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4890FDC-2B49-429D-A791-B90DA26BF7AE}" type="slidenum">
              <a:rPr lang="en-US" smtClean="0">
                <a:solidFill>
                  <a:srgbClr val="000000"/>
                </a:solidFill>
              </a:rPr>
              <a:pPr>
                <a:defRPr/>
              </a:pPr>
              <a:t>1</a:t>
            </a:fld>
            <a:endParaRPr lang="en-US" dirty="0">
              <a:solidFill>
                <a:srgbClr val="000000"/>
              </a:solidFill>
            </a:endParaRPr>
          </a:p>
        </p:txBody>
      </p:sp>
    </p:spTree>
    <p:extLst>
      <p:ext uri="{BB962C8B-B14F-4D97-AF65-F5344CB8AC3E}">
        <p14:creationId xmlns:p14="http://schemas.microsoft.com/office/powerpoint/2010/main" val="2339990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solidFill>
                  <a:srgbClr val="000000"/>
                </a:solidFill>
              </a:rPr>
              <a:t>Confidential</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4890FDC-2B49-429D-A791-B90DA26BF7AE}" type="slidenum">
              <a:rPr lang="en-US" smtClean="0">
                <a:solidFill>
                  <a:srgbClr val="000000"/>
                </a:solidFill>
              </a:rPr>
              <a:pPr>
                <a:defRPr/>
              </a:pPr>
              <a:t>3</a:t>
            </a:fld>
            <a:endParaRPr lang="en-US" dirty="0">
              <a:solidFill>
                <a:srgbClr val="000000"/>
              </a:solidFill>
            </a:endParaRPr>
          </a:p>
        </p:txBody>
      </p:sp>
    </p:spTree>
    <p:extLst>
      <p:ext uri="{BB962C8B-B14F-4D97-AF65-F5344CB8AC3E}">
        <p14:creationId xmlns:p14="http://schemas.microsoft.com/office/powerpoint/2010/main" val="5853747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title slide buff"/>
          <p:cNvPicPr>
            <a:picLocks noChangeAspect="1" noChangeArrowheads="1"/>
          </p:cNvPicPr>
          <p:nvPr/>
        </p:nvPicPr>
        <p:blipFill>
          <a:blip r:embed="rId2" cstate="print"/>
          <a:srcRect/>
          <a:stretch>
            <a:fillRect/>
          </a:stretch>
        </p:blipFill>
        <p:spPr bwMode="auto">
          <a:xfrm>
            <a:off x="0" y="-6350"/>
            <a:ext cx="12192000" cy="6864350"/>
          </a:xfrm>
          <a:prstGeom prst="rect">
            <a:avLst/>
          </a:prstGeom>
          <a:noFill/>
          <a:ln w="9525">
            <a:noFill/>
            <a:miter lim="800000"/>
            <a:headEnd/>
            <a:tailEnd/>
          </a:ln>
        </p:spPr>
      </p:pic>
      <p:sp>
        <p:nvSpPr>
          <p:cNvPr id="81923" name="Rectangle 3"/>
          <p:cNvSpPr>
            <a:spLocks noGrp="1" noChangeArrowheads="1"/>
          </p:cNvSpPr>
          <p:nvPr>
            <p:ph type="ctrTitle"/>
          </p:nvPr>
        </p:nvSpPr>
        <p:spPr>
          <a:xfrm>
            <a:off x="1625600" y="3352800"/>
            <a:ext cx="8839200" cy="1371600"/>
          </a:xfrm>
        </p:spPr>
        <p:txBody>
          <a:bodyPr/>
          <a:lstStyle>
            <a:lvl1pPr>
              <a:defRPr sz="1800"/>
            </a:lvl1pPr>
          </a:lstStyle>
          <a:p>
            <a:r>
              <a:rPr lang="en-US"/>
              <a:t>Click to edit Master title style</a:t>
            </a:r>
          </a:p>
        </p:txBody>
      </p:sp>
      <p:sp>
        <p:nvSpPr>
          <p:cNvPr id="81924" name="Rectangle 4"/>
          <p:cNvSpPr>
            <a:spLocks noGrp="1" noChangeArrowheads="1"/>
          </p:cNvSpPr>
          <p:nvPr>
            <p:ph type="subTitle" idx="1"/>
          </p:nvPr>
        </p:nvSpPr>
        <p:spPr>
          <a:xfrm>
            <a:off x="0" y="1600200"/>
            <a:ext cx="12192000" cy="1828800"/>
          </a:xfrm>
        </p:spPr>
        <p:txBody>
          <a:bodyPr/>
          <a:lstStyle>
            <a:lvl1pPr marL="0" indent="0" algn="ctr">
              <a:buFontTx/>
              <a:buNone/>
              <a:defRPr>
                <a:solidFill>
                  <a:srgbClr val="3E647E"/>
                </a:solidFill>
              </a:defRPr>
            </a:lvl1pPr>
          </a:lstStyle>
          <a:p>
            <a:r>
              <a:rPr lang="en-US"/>
              <a:t>Click to edit Master subtitle style</a:t>
            </a:r>
          </a:p>
        </p:txBody>
      </p:sp>
    </p:spTree>
    <p:extLst>
      <p:ext uri="{BB962C8B-B14F-4D97-AF65-F5344CB8AC3E}">
        <p14:creationId xmlns:p14="http://schemas.microsoft.com/office/powerpoint/2010/main" val="427843946"/>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0584356"/>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1"/>
            <a:ext cx="30480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
            <a:ext cx="8940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923561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144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203200" y="1066801"/>
            <a:ext cx="11785600" cy="5059363"/>
          </a:xfrm>
        </p:spPr>
        <p:txBody>
          <a:bodyPr/>
          <a:lstStyle/>
          <a:p>
            <a:pPr lvl="0"/>
            <a:endParaRPr lang="en-US" noProof="0" dirty="0" smtClean="0"/>
          </a:p>
        </p:txBody>
      </p:sp>
    </p:spTree>
    <p:extLst>
      <p:ext uri="{BB962C8B-B14F-4D97-AF65-F5344CB8AC3E}">
        <p14:creationId xmlns:p14="http://schemas.microsoft.com/office/powerpoint/2010/main" val="401923965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8739043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8822337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03200" y="1066801"/>
            <a:ext cx="5791200" cy="5059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066801"/>
            <a:ext cx="5791200" cy="5059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6674088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938340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9158187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9394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2717059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0349867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12" descr="New normal slide"/>
          <p:cNvPicPr>
            <a:picLocks noChangeAspect="1" noChangeArrowheads="1"/>
          </p:cNvPicPr>
          <p:nvPr/>
        </p:nvPicPr>
        <p:blipFill>
          <a:blip r:embed="rId14" cstate="print"/>
          <a:srcRect/>
          <a:stretch>
            <a:fillRect/>
          </a:stretch>
        </p:blipFill>
        <p:spPr bwMode="auto">
          <a:xfrm>
            <a:off x="203200" y="1"/>
            <a:ext cx="12192000" cy="6862763"/>
          </a:xfrm>
          <a:prstGeom prst="rect">
            <a:avLst/>
          </a:prstGeom>
          <a:noFill/>
          <a:ln w="9525">
            <a:noFill/>
            <a:miter lim="800000"/>
            <a:headEnd/>
            <a:tailEnd/>
          </a:ln>
        </p:spPr>
      </p:pic>
      <p:sp>
        <p:nvSpPr>
          <p:cNvPr id="4099" name="Rectangle 3"/>
          <p:cNvSpPr>
            <a:spLocks noGrp="1" noChangeArrowheads="1"/>
          </p:cNvSpPr>
          <p:nvPr>
            <p:ph type="title"/>
          </p:nvPr>
        </p:nvSpPr>
        <p:spPr bwMode="auto">
          <a:xfrm>
            <a:off x="0" y="0"/>
            <a:ext cx="12192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0" name="Rectangle 4"/>
          <p:cNvSpPr>
            <a:spLocks noGrp="1" noChangeArrowheads="1"/>
          </p:cNvSpPr>
          <p:nvPr>
            <p:ph type="body" idx="1"/>
          </p:nvPr>
        </p:nvSpPr>
        <p:spPr bwMode="auto">
          <a:xfrm>
            <a:off x="203200" y="1066801"/>
            <a:ext cx="11785600" cy="5059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0901" name="Text Box 5"/>
          <p:cNvSpPr txBox="1">
            <a:spLocks noChangeArrowheads="1"/>
          </p:cNvSpPr>
          <p:nvPr/>
        </p:nvSpPr>
        <p:spPr bwMode="auto">
          <a:xfrm>
            <a:off x="11423651" y="6400800"/>
            <a:ext cx="666749" cy="304800"/>
          </a:xfrm>
          <a:prstGeom prst="rect">
            <a:avLst/>
          </a:prstGeom>
          <a:noFill/>
          <a:ln w="9525">
            <a:noFill/>
            <a:miter lim="800000"/>
            <a:headEnd/>
            <a:tailEnd/>
          </a:ln>
          <a:effectLst/>
        </p:spPr>
        <p:txBody>
          <a:bodyPr>
            <a:spAutoFit/>
          </a:bodyPr>
          <a:lstStyle/>
          <a:p>
            <a:pPr algn="ctr" fontAlgn="base">
              <a:spcBef>
                <a:spcPct val="0"/>
              </a:spcBef>
              <a:spcAft>
                <a:spcPct val="0"/>
              </a:spcAft>
              <a:defRPr/>
            </a:pPr>
            <a:fld id="{2AB38C57-FADC-4750-B31D-CC4E77346E9B}" type="slidenum">
              <a:rPr lang="en-US" sz="1400" b="1">
                <a:solidFill>
                  <a:srgbClr val="BFB6AE"/>
                </a:solidFill>
              </a:rPr>
              <a:pPr algn="ctr" fontAlgn="base">
                <a:spcBef>
                  <a:spcPct val="0"/>
                </a:spcBef>
                <a:spcAft>
                  <a:spcPct val="0"/>
                </a:spcAft>
                <a:defRPr/>
              </a:pPr>
              <a:t>‹#›</a:t>
            </a:fld>
            <a:endParaRPr lang="en-US" sz="1400" b="1" dirty="0">
              <a:solidFill>
                <a:srgbClr val="BFB6AE"/>
              </a:solidFill>
            </a:endParaRPr>
          </a:p>
        </p:txBody>
      </p:sp>
    </p:spTree>
    <p:extLst>
      <p:ext uri="{BB962C8B-B14F-4D97-AF65-F5344CB8AC3E}">
        <p14:creationId xmlns:p14="http://schemas.microsoft.com/office/powerpoint/2010/main" val="22016992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fade/>
  </p:transition>
  <p:timing>
    <p:tnLst>
      <p:par>
        <p:cTn id="1" dur="indefinite" restart="never" nodeType="tmRoot"/>
      </p:par>
    </p:tnLst>
  </p:timing>
  <p:hf sldNum="0" hdr="0" dt="0"/>
  <p:txStyles>
    <p:titleStyle>
      <a:lvl1pPr algn="ctr" rtl="0" eaLnBrk="0" fontAlgn="base" hangingPunct="0">
        <a:spcBef>
          <a:spcPct val="0"/>
        </a:spcBef>
        <a:spcAft>
          <a:spcPct val="0"/>
        </a:spcAft>
        <a:defRPr sz="3600" b="1">
          <a:solidFill>
            <a:srgbClr val="3E647E"/>
          </a:solidFill>
          <a:latin typeface="+mj-lt"/>
          <a:ea typeface="+mj-ea"/>
          <a:cs typeface="+mj-cs"/>
        </a:defRPr>
      </a:lvl1pPr>
      <a:lvl2pPr algn="ctr" rtl="0" eaLnBrk="0" fontAlgn="base" hangingPunct="0">
        <a:spcBef>
          <a:spcPct val="0"/>
        </a:spcBef>
        <a:spcAft>
          <a:spcPct val="0"/>
        </a:spcAft>
        <a:defRPr sz="3600" b="1">
          <a:solidFill>
            <a:srgbClr val="3E647E"/>
          </a:solidFill>
          <a:latin typeface="Century Gothic" pitchFamily="34" charset="0"/>
        </a:defRPr>
      </a:lvl2pPr>
      <a:lvl3pPr algn="ctr" rtl="0" eaLnBrk="0" fontAlgn="base" hangingPunct="0">
        <a:spcBef>
          <a:spcPct val="0"/>
        </a:spcBef>
        <a:spcAft>
          <a:spcPct val="0"/>
        </a:spcAft>
        <a:defRPr sz="3600" b="1">
          <a:solidFill>
            <a:srgbClr val="3E647E"/>
          </a:solidFill>
          <a:latin typeface="Century Gothic" pitchFamily="34" charset="0"/>
        </a:defRPr>
      </a:lvl3pPr>
      <a:lvl4pPr algn="ctr" rtl="0" eaLnBrk="0" fontAlgn="base" hangingPunct="0">
        <a:spcBef>
          <a:spcPct val="0"/>
        </a:spcBef>
        <a:spcAft>
          <a:spcPct val="0"/>
        </a:spcAft>
        <a:defRPr sz="3600" b="1">
          <a:solidFill>
            <a:srgbClr val="3E647E"/>
          </a:solidFill>
          <a:latin typeface="Century Gothic" pitchFamily="34" charset="0"/>
        </a:defRPr>
      </a:lvl4pPr>
      <a:lvl5pPr algn="ctr" rtl="0" eaLnBrk="0" fontAlgn="base" hangingPunct="0">
        <a:spcBef>
          <a:spcPct val="0"/>
        </a:spcBef>
        <a:spcAft>
          <a:spcPct val="0"/>
        </a:spcAft>
        <a:defRPr sz="3600" b="1">
          <a:solidFill>
            <a:srgbClr val="3E647E"/>
          </a:solidFill>
          <a:latin typeface="Century Gothic" pitchFamily="34" charset="0"/>
        </a:defRPr>
      </a:lvl5pPr>
      <a:lvl6pPr marL="457200" algn="ctr" rtl="0" fontAlgn="base">
        <a:spcBef>
          <a:spcPct val="0"/>
        </a:spcBef>
        <a:spcAft>
          <a:spcPct val="0"/>
        </a:spcAft>
        <a:defRPr sz="3600" b="1">
          <a:solidFill>
            <a:srgbClr val="3E647E"/>
          </a:solidFill>
          <a:latin typeface="Century Gothic" pitchFamily="34" charset="0"/>
        </a:defRPr>
      </a:lvl6pPr>
      <a:lvl7pPr marL="914400" algn="ctr" rtl="0" fontAlgn="base">
        <a:spcBef>
          <a:spcPct val="0"/>
        </a:spcBef>
        <a:spcAft>
          <a:spcPct val="0"/>
        </a:spcAft>
        <a:defRPr sz="3600" b="1">
          <a:solidFill>
            <a:srgbClr val="3E647E"/>
          </a:solidFill>
          <a:latin typeface="Century Gothic" pitchFamily="34" charset="0"/>
        </a:defRPr>
      </a:lvl7pPr>
      <a:lvl8pPr marL="1371600" algn="ctr" rtl="0" fontAlgn="base">
        <a:spcBef>
          <a:spcPct val="0"/>
        </a:spcBef>
        <a:spcAft>
          <a:spcPct val="0"/>
        </a:spcAft>
        <a:defRPr sz="3600" b="1">
          <a:solidFill>
            <a:srgbClr val="3E647E"/>
          </a:solidFill>
          <a:latin typeface="Century Gothic" pitchFamily="34" charset="0"/>
        </a:defRPr>
      </a:lvl8pPr>
      <a:lvl9pPr marL="1828800" algn="ctr" rtl="0" fontAlgn="base">
        <a:spcBef>
          <a:spcPct val="0"/>
        </a:spcBef>
        <a:spcAft>
          <a:spcPct val="0"/>
        </a:spcAft>
        <a:defRPr sz="3600" b="1">
          <a:solidFill>
            <a:srgbClr val="3E647E"/>
          </a:solidFill>
          <a:latin typeface="Century Gothic" pitchFamily="34" charset="0"/>
        </a:defRPr>
      </a:lvl9pPr>
    </p:titleStyle>
    <p:bodyStyle>
      <a:lvl1pPr marL="342900" indent="-342900" algn="l" rtl="0" eaLnBrk="0" fontAlgn="base" hangingPunct="0">
        <a:spcBef>
          <a:spcPct val="20000"/>
        </a:spcBef>
        <a:spcAft>
          <a:spcPct val="0"/>
        </a:spcAft>
        <a:buClr>
          <a:srgbClr val="3E647E"/>
        </a:buClr>
        <a:buChar char="•"/>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rgbClr val="3E647E"/>
        </a:buClr>
        <a:buChar char="–"/>
        <a:defRPr sz="2800" b="1">
          <a:solidFill>
            <a:schemeClr val="tx1"/>
          </a:solidFill>
          <a:latin typeface="+mn-lt"/>
        </a:defRPr>
      </a:lvl2pPr>
      <a:lvl3pPr marL="1143000" indent="-228600" algn="l" rtl="0" eaLnBrk="0" fontAlgn="base" hangingPunct="0">
        <a:spcBef>
          <a:spcPct val="20000"/>
        </a:spcBef>
        <a:spcAft>
          <a:spcPct val="0"/>
        </a:spcAft>
        <a:buClr>
          <a:srgbClr val="3E647E"/>
        </a:buClr>
        <a:buChar char="•"/>
        <a:defRPr sz="2400" b="1">
          <a:solidFill>
            <a:schemeClr val="tx1"/>
          </a:solidFill>
          <a:latin typeface="+mn-lt"/>
        </a:defRPr>
      </a:lvl3pPr>
      <a:lvl4pPr marL="1600200" indent="-228600" algn="l" rtl="0" eaLnBrk="0" fontAlgn="base" hangingPunct="0">
        <a:spcBef>
          <a:spcPct val="20000"/>
        </a:spcBef>
        <a:spcAft>
          <a:spcPct val="0"/>
        </a:spcAft>
        <a:buClr>
          <a:srgbClr val="3E647E"/>
        </a:buClr>
        <a:buChar char="–"/>
        <a:defRPr sz="2000" b="1">
          <a:solidFill>
            <a:schemeClr val="tx1"/>
          </a:solidFill>
          <a:latin typeface="+mn-lt"/>
        </a:defRPr>
      </a:lvl4pPr>
      <a:lvl5pPr marL="2057400" indent="-228600" algn="l" rtl="0" eaLnBrk="0" fontAlgn="base" hangingPunct="0">
        <a:spcBef>
          <a:spcPct val="20000"/>
        </a:spcBef>
        <a:spcAft>
          <a:spcPct val="0"/>
        </a:spcAft>
        <a:buClr>
          <a:srgbClr val="3E647E"/>
        </a:buClr>
        <a:buChar char="»"/>
        <a:defRPr sz="2000" b="1">
          <a:solidFill>
            <a:schemeClr val="tx1"/>
          </a:solidFill>
          <a:latin typeface="+mn-lt"/>
        </a:defRPr>
      </a:lvl5pPr>
      <a:lvl6pPr marL="2514600" indent="-228600" algn="l" rtl="0" fontAlgn="base">
        <a:spcBef>
          <a:spcPct val="20000"/>
        </a:spcBef>
        <a:spcAft>
          <a:spcPct val="0"/>
        </a:spcAft>
        <a:buClr>
          <a:srgbClr val="3E647E"/>
        </a:buClr>
        <a:buChar char="»"/>
        <a:defRPr sz="2000" b="1">
          <a:solidFill>
            <a:schemeClr val="tx1"/>
          </a:solidFill>
          <a:latin typeface="+mn-lt"/>
        </a:defRPr>
      </a:lvl6pPr>
      <a:lvl7pPr marL="2971800" indent="-228600" algn="l" rtl="0" fontAlgn="base">
        <a:spcBef>
          <a:spcPct val="20000"/>
        </a:spcBef>
        <a:spcAft>
          <a:spcPct val="0"/>
        </a:spcAft>
        <a:buClr>
          <a:srgbClr val="3E647E"/>
        </a:buClr>
        <a:buChar char="»"/>
        <a:defRPr sz="2000" b="1">
          <a:solidFill>
            <a:schemeClr val="tx1"/>
          </a:solidFill>
          <a:latin typeface="+mn-lt"/>
        </a:defRPr>
      </a:lvl7pPr>
      <a:lvl8pPr marL="3429000" indent="-228600" algn="l" rtl="0" fontAlgn="base">
        <a:spcBef>
          <a:spcPct val="20000"/>
        </a:spcBef>
        <a:spcAft>
          <a:spcPct val="0"/>
        </a:spcAft>
        <a:buClr>
          <a:srgbClr val="3E647E"/>
        </a:buClr>
        <a:buChar char="»"/>
        <a:defRPr sz="2000" b="1">
          <a:solidFill>
            <a:schemeClr val="tx1"/>
          </a:solidFill>
          <a:latin typeface="+mn-lt"/>
        </a:defRPr>
      </a:lvl8pPr>
      <a:lvl9pPr marL="3886200" indent="-228600" algn="l" rtl="0" fontAlgn="base">
        <a:spcBef>
          <a:spcPct val="20000"/>
        </a:spcBef>
        <a:spcAft>
          <a:spcPct val="0"/>
        </a:spcAft>
        <a:buClr>
          <a:srgbClr val="3E647E"/>
        </a:buClr>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a:xfrm>
            <a:off x="1496786" y="1600200"/>
            <a:ext cx="9144000" cy="1752600"/>
          </a:xfrm>
        </p:spPr>
        <p:txBody>
          <a:bodyPr>
            <a:normAutofit fontScale="85000" lnSpcReduction="20000"/>
          </a:bodyPr>
          <a:lstStyle/>
          <a:p>
            <a:r>
              <a:rPr lang="en-US" sz="3400" dirty="0"/>
              <a:t>Ischemic Vascular Disease (IVD): Use of Aspirin or Another Antithrombotic Updates (CMS164)</a:t>
            </a:r>
          </a:p>
          <a:p>
            <a:endParaRPr lang="en-US" sz="2400" dirty="0"/>
          </a:p>
          <a:p>
            <a:r>
              <a:rPr lang="en-US" sz="2400" dirty="0"/>
              <a:t>Change Review Process Meeting</a:t>
            </a:r>
          </a:p>
          <a:p>
            <a:r>
              <a:rPr lang="en-US" sz="2400" dirty="0"/>
              <a:t>November 19, 2015</a:t>
            </a:r>
          </a:p>
        </p:txBody>
      </p:sp>
      <p:sp>
        <p:nvSpPr>
          <p:cNvPr id="4" name="TextBox 3"/>
          <p:cNvSpPr txBox="1"/>
          <p:nvPr/>
        </p:nvSpPr>
        <p:spPr>
          <a:xfrm>
            <a:off x="3668486" y="3810001"/>
            <a:ext cx="4800600" cy="1200329"/>
          </a:xfrm>
          <a:prstGeom prst="rect">
            <a:avLst/>
          </a:prstGeom>
          <a:noFill/>
          <a:ln>
            <a:noFill/>
          </a:ln>
        </p:spPr>
        <p:txBody>
          <a:bodyPr wrap="square" rtlCol="0">
            <a:spAutoFit/>
          </a:bodyPr>
          <a:lstStyle/>
          <a:p>
            <a:pPr algn="ctr" fontAlgn="base">
              <a:spcBef>
                <a:spcPct val="0"/>
              </a:spcBef>
              <a:spcAft>
                <a:spcPct val="0"/>
              </a:spcAft>
            </a:pPr>
            <a:r>
              <a:rPr lang="en-US" b="1" dirty="0">
                <a:solidFill>
                  <a:srgbClr val="3E647E"/>
                </a:solidFill>
              </a:rPr>
              <a:t>Jenna Williams-Bader</a:t>
            </a:r>
          </a:p>
          <a:p>
            <a:pPr algn="ctr" fontAlgn="base">
              <a:spcBef>
                <a:spcPct val="0"/>
              </a:spcBef>
              <a:spcAft>
                <a:spcPct val="0"/>
              </a:spcAft>
            </a:pPr>
            <a:r>
              <a:rPr lang="en-US" b="1" dirty="0">
                <a:solidFill>
                  <a:srgbClr val="3E647E"/>
                </a:solidFill>
              </a:rPr>
              <a:t>Anne Marie Smith</a:t>
            </a:r>
          </a:p>
          <a:p>
            <a:pPr algn="ctr" fontAlgn="base">
              <a:spcBef>
                <a:spcPct val="0"/>
              </a:spcBef>
              <a:spcAft>
                <a:spcPct val="0"/>
              </a:spcAft>
            </a:pPr>
            <a:r>
              <a:rPr lang="en-US" b="1" dirty="0">
                <a:solidFill>
                  <a:srgbClr val="3E647E"/>
                </a:solidFill>
              </a:rPr>
              <a:t>Stephanie Rodriguez</a:t>
            </a:r>
          </a:p>
          <a:p>
            <a:pPr fontAlgn="base">
              <a:spcBef>
                <a:spcPct val="0"/>
              </a:spcBef>
              <a:spcAft>
                <a:spcPct val="0"/>
              </a:spcAft>
            </a:pPr>
            <a:endParaRPr lang="en-US" b="1" dirty="0">
              <a:solidFill>
                <a:srgbClr val="3E647E"/>
              </a:solidFill>
            </a:endParaRPr>
          </a:p>
        </p:txBody>
      </p:sp>
    </p:spTree>
    <p:extLst>
      <p:ext uri="{BB962C8B-B14F-4D97-AF65-F5344CB8AC3E}">
        <p14:creationId xmlns:p14="http://schemas.microsoft.com/office/powerpoint/2010/main" val="353997697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9144000" cy="1066800"/>
          </a:xfrm>
        </p:spPr>
        <p:txBody>
          <a:bodyPr/>
          <a:lstStyle/>
          <a:p>
            <a:r>
              <a:rPr lang="en-US" dirty="0" smtClean="0"/>
              <a:t>IVD: </a:t>
            </a:r>
            <a:r>
              <a:rPr lang="en-US" dirty="0"/>
              <a:t>Use of Aspirin or Another Antithrombotic </a:t>
            </a:r>
            <a:r>
              <a:rPr lang="en-US" dirty="0" smtClean="0"/>
              <a:t>Measure Update</a:t>
            </a:r>
            <a:endParaRPr lang="en-US" dirty="0"/>
          </a:p>
        </p:txBody>
      </p:sp>
      <p:sp>
        <p:nvSpPr>
          <p:cNvPr id="3" name="Content Placeholder 2"/>
          <p:cNvSpPr>
            <a:spLocks noGrp="1"/>
          </p:cNvSpPr>
          <p:nvPr>
            <p:ph idx="1"/>
          </p:nvPr>
        </p:nvSpPr>
        <p:spPr>
          <a:xfrm>
            <a:off x="1676400" y="1219201"/>
            <a:ext cx="8839200" cy="4906963"/>
          </a:xfrm>
        </p:spPr>
        <p:txBody>
          <a:bodyPr/>
          <a:lstStyle/>
          <a:p>
            <a:pPr marL="0" indent="0">
              <a:buNone/>
            </a:pPr>
            <a:r>
              <a:rPr lang="en-US" sz="2800" dirty="0"/>
              <a:t>Revise measure to align with the HEDIS provider-level measure</a:t>
            </a:r>
          </a:p>
          <a:p>
            <a:r>
              <a:rPr lang="en-US" sz="1800" b="0" dirty="0"/>
              <a:t>Measure Title: Ischemic Vascular Disease (IVD): Use of Aspirin or Another </a:t>
            </a:r>
            <a:r>
              <a:rPr lang="en-US" sz="1800" b="0" dirty="0">
                <a:solidFill>
                  <a:srgbClr val="FF0000"/>
                </a:solidFill>
              </a:rPr>
              <a:t>Antiplatelet</a:t>
            </a:r>
            <a:endParaRPr lang="en-US" sz="1800" b="0" dirty="0"/>
          </a:p>
          <a:p>
            <a:endParaRPr lang="en-US" sz="1800" b="0" dirty="0"/>
          </a:p>
          <a:p>
            <a:r>
              <a:rPr lang="en-US" sz="1800" b="0" dirty="0"/>
              <a:t>Denominator: Patients 18 years of age and older with a visit during the measurement period who had an AMI, CABG, or PCI during the 12 months prior to the measurement year or who had a diagnosis of IVD during the measurement year </a:t>
            </a:r>
            <a:r>
              <a:rPr lang="en-US" sz="1800" b="0" dirty="0">
                <a:solidFill>
                  <a:srgbClr val="FF0000"/>
                </a:solidFill>
              </a:rPr>
              <a:t>(removed “discharged alive” language)</a:t>
            </a:r>
          </a:p>
          <a:p>
            <a:endParaRPr lang="en-US" sz="1800" b="0" dirty="0"/>
          </a:p>
          <a:p>
            <a:r>
              <a:rPr lang="en-US" sz="1800" b="0" dirty="0"/>
              <a:t>Numerator: Update value set name to “Aspirin and Other </a:t>
            </a:r>
            <a:r>
              <a:rPr lang="en-US" sz="1800" b="0" dirty="0" err="1">
                <a:solidFill>
                  <a:srgbClr val="FF0000"/>
                </a:solidFill>
              </a:rPr>
              <a:t>Antiplatelets</a:t>
            </a:r>
            <a:r>
              <a:rPr lang="en-US" sz="1800" b="0" dirty="0"/>
              <a:t>”</a:t>
            </a:r>
          </a:p>
          <a:p>
            <a:endParaRPr lang="en-US" sz="1800" b="0" dirty="0"/>
          </a:p>
          <a:p>
            <a:r>
              <a:rPr lang="en-US" sz="1800" b="0" dirty="0"/>
              <a:t>Exclude patients who had documentation of use of anticoagulant medications during the measurement year </a:t>
            </a:r>
            <a:endParaRPr lang="en-US" sz="1600" b="0" dirty="0"/>
          </a:p>
        </p:txBody>
      </p:sp>
    </p:spTree>
    <p:extLst>
      <p:ext uri="{BB962C8B-B14F-4D97-AF65-F5344CB8AC3E}">
        <p14:creationId xmlns:p14="http://schemas.microsoft.com/office/powerpoint/2010/main" val="45499307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9144000" cy="914400"/>
          </a:xfrm>
        </p:spPr>
        <p:txBody>
          <a:bodyPr/>
          <a:lstStyle/>
          <a:p>
            <a:r>
              <a:rPr lang="en-US" dirty="0" smtClean="0"/>
              <a:t>Current Denominator</a:t>
            </a:r>
            <a:endParaRPr lang="en-US" strike="sngStrike" dirty="0">
              <a:solidFill>
                <a:srgbClr val="FF0000"/>
              </a:solidFill>
            </a:endParaRPr>
          </a:p>
        </p:txBody>
      </p:sp>
      <p:sp>
        <p:nvSpPr>
          <p:cNvPr id="3" name="Content Placeholder 2"/>
          <p:cNvSpPr>
            <a:spLocks noGrp="1"/>
          </p:cNvSpPr>
          <p:nvPr>
            <p:ph idx="1"/>
          </p:nvPr>
        </p:nvSpPr>
        <p:spPr>
          <a:xfrm>
            <a:off x="1676400" y="1219201"/>
            <a:ext cx="8839200" cy="5059363"/>
          </a:xfrm>
        </p:spPr>
        <p:txBody>
          <a:bodyPr/>
          <a:lstStyle/>
          <a:p>
            <a:pPr marL="0" indent="0">
              <a:buNone/>
            </a:pPr>
            <a:r>
              <a:rPr lang="en-US" sz="2800" dirty="0"/>
              <a:t>Measure intent is to capture appropriate aspirin or other antiplatelet use in adults diagnosed with certain heart conditions</a:t>
            </a:r>
          </a:p>
          <a:p>
            <a:pPr marL="0" indent="0">
              <a:buNone/>
            </a:pPr>
            <a:r>
              <a:rPr lang="en-US" sz="2800" b="0" dirty="0"/>
              <a:t>Denominator Statement</a:t>
            </a:r>
          </a:p>
          <a:p>
            <a:r>
              <a:rPr lang="en-US" sz="2400" b="0" dirty="0"/>
              <a:t>Patients 18 years of age and older with a visit during the measurement period, and an active diagnosis of ischemic vascular disease (IVD) or who were discharged alive for acute myocardial infarction (AMI), coronary artery bypass graft (CABG) or percutaneous coronary interventions (PCI) in the 12 months prior to the measurement period</a:t>
            </a:r>
          </a:p>
          <a:p>
            <a:endParaRPr lang="en-US" sz="2400" b="0" dirty="0"/>
          </a:p>
          <a:p>
            <a:pPr marL="342900" lvl="2" indent="-342900"/>
            <a:endParaRPr lang="en-US" sz="2800" b="0" dirty="0">
              <a:ea typeface="+mn-ea"/>
              <a:cs typeface="+mn-cs"/>
            </a:endParaRPr>
          </a:p>
        </p:txBody>
      </p:sp>
    </p:spTree>
    <p:extLst>
      <p:ext uri="{BB962C8B-B14F-4D97-AF65-F5344CB8AC3E}">
        <p14:creationId xmlns:p14="http://schemas.microsoft.com/office/powerpoint/2010/main" val="5568814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Updated Denominator</a:t>
            </a:r>
            <a:endParaRPr lang="en-US" dirty="0"/>
          </a:p>
        </p:txBody>
      </p:sp>
      <p:sp>
        <p:nvSpPr>
          <p:cNvPr id="3" name="Content Placeholder 2"/>
          <p:cNvSpPr>
            <a:spLocks noGrp="1"/>
          </p:cNvSpPr>
          <p:nvPr>
            <p:ph idx="1"/>
          </p:nvPr>
        </p:nvSpPr>
        <p:spPr/>
        <p:txBody>
          <a:bodyPr/>
          <a:lstStyle/>
          <a:p>
            <a:pPr marL="0" indent="0">
              <a:buNone/>
            </a:pPr>
            <a:r>
              <a:rPr lang="en-US" sz="2800" b="0" dirty="0"/>
              <a:t>Denominator Statement</a:t>
            </a:r>
          </a:p>
          <a:p>
            <a:pPr marL="0" indent="0">
              <a:buNone/>
            </a:pPr>
            <a:r>
              <a:rPr lang="en-US" sz="2400" b="0" dirty="0"/>
              <a:t>Patients 18 years of age and older with a visit during the measurement period </a:t>
            </a:r>
            <a:r>
              <a:rPr lang="en-US" sz="2400" b="0" strike="sngStrike" dirty="0">
                <a:solidFill>
                  <a:srgbClr val="FF0000"/>
                </a:solidFill>
              </a:rPr>
              <a:t>who were discharged alive</a:t>
            </a:r>
            <a:r>
              <a:rPr lang="en-US" sz="2400" b="0" dirty="0"/>
              <a:t> who had an AMI, CABG, or PCI during the 12 months prior to the measurement year or who had a diagnosis of IVD during the measurement year </a:t>
            </a:r>
            <a:endParaRPr lang="en-US" sz="2400" b="0" dirty="0">
              <a:solidFill>
                <a:srgbClr val="FF0000"/>
              </a:solidFill>
            </a:endParaRPr>
          </a:p>
          <a:p>
            <a:pPr marL="114300" indent="0">
              <a:buNone/>
            </a:pPr>
            <a:endParaRPr lang="en-US" sz="2000" dirty="0"/>
          </a:p>
          <a:p>
            <a:pPr marL="114300" indent="0">
              <a:buNone/>
            </a:pPr>
            <a:endParaRPr lang="en-US" sz="2000" dirty="0"/>
          </a:p>
          <a:p>
            <a:pPr marL="114300" indent="0">
              <a:buNone/>
            </a:pPr>
            <a:endParaRPr lang="en-US" sz="2000" dirty="0"/>
          </a:p>
          <a:p>
            <a:pPr marL="114300" indent="0">
              <a:buNone/>
            </a:pPr>
            <a:endParaRPr lang="en-US" sz="2000" dirty="0"/>
          </a:p>
          <a:p>
            <a:pPr marL="114300" indent="0">
              <a:buNone/>
            </a:pPr>
            <a:endParaRPr lang="en-US" sz="2000" dirty="0"/>
          </a:p>
          <a:p>
            <a:pPr marL="114300" indent="0">
              <a:buNone/>
            </a:pPr>
            <a:r>
              <a:rPr lang="en-US" sz="2400" dirty="0"/>
              <a:t>The updated measure denominator removes the “discharged alive” language</a:t>
            </a:r>
          </a:p>
          <a:p>
            <a:pPr marL="114300" indent="0">
              <a:buNone/>
            </a:pPr>
            <a:endParaRPr lang="en-US" sz="2000" dirty="0"/>
          </a:p>
          <a:p>
            <a:pPr marL="114300" indent="0">
              <a:buNone/>
            </a:pPr>
            <a:endParaRPr lang="en-US" sz="2400" dirty="0"/>
          </a:p>
        </p:txBody>
      </p:sp>
    </p:spTree>
    <p:extLst>
      <p:ext uri="{BB962C8B-B14F-4D97-AF65-F5344CB8AC3E}">
        <p14:creationId xmlns:p14="http://schemas.microsoft.com/office/powerpoint/2010/main" val="393418462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Exclusion</a:t>
            </a:r>
            <a:endParaRPr lang="en-US" dirty="0"/>
          </a:p>
        </p:txBody>
      </p:sp>
      <p:sp>
        <p:nvSpPr>
          <p:cNvPr id="3" name="Content Placeholder 2"/>
          <p:cNvSpPr>
            <a:spLocks noGrp="1"/>
          </p:cNvSpPr>
          <p:nvPr>
            <p:ph idx="1"/>
          </p:nvPr>
        </p:nvSpPr>
        <p:spPr/>
        <p:txBody>
          <a:bodyPr/>
          <a:lstStyle/>
          <a:p>
            <a:r>
              <a:rPr lang="en-US" sz="2800" b="0" dirty="0"/>
              <a:t>Patients who had documentation of use of anticoagulant medications during the measurement year </a:t>
            </a:r>
            <a:endParaRPr lang="en-US" sz="2400" b="0" dirty="0"/>
          </a:p>
          <a:p>
            <a:endParaRPr lang="en-US" sz="2800" b="0" dirty="0"/>
          </a:p>
          <a:p>
            <a:endParaRPr lang="en-US" dirty="0"/>
          </a:p>
          <a:p>
            <a:pPr lvl="1"/>
            <a:r>
              <a:rPr lang="en-US" dirty="0"/>
              <a:t>AND: </a:t>
            </a:r>
            <a:r>
              <a:rPr lang="en-US" dirty="0" smtClean="0"/>
              <a:t>"Medication, Active: Anticoagulant Medication" overlaps </a:t>
            </a:r>
            <a:r>
              <a:rPr lang="en-US" dirty="0"/>
              <a:t>"Measurement Period" </a:t>
            </a:r>
            <a:endParaRPr lang="en-US" sz="4000" dirty="0"/>
          </a:p>
        </p:txBody>
      </p:sp>
    </p:spTree>
    <p:extLst>
      <p:ext uri="{BB962C8B-B14F-4D97-AF65-F5344CB8AC3E}">
        <p14:creationId xmlns:p14="http://schemas.microsoft.com/office/powerpoint/2010/main" val="142023120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Vote</a:t>
            </a:r>
            <a:endParaRPr lang="en-US" dirty="0"/>
          </a:p>
        </p:txBody>
      </p:sp>
      <p:sp>
        <p:nvSpPr>
          <p:cNvPr id="3" name="Content Placeholder 2"/>
          <p:cNvSpPr>
            <a:spLocks noGrp="1"/>
          </p:cNvSpPr>
          <p:nvPr>
            <p:ph idx="1"/>
          </p:nvPr>
        </p:nvSpPr>
        <p:spPr/>
        <p:txBody>
          <a:bodyPr/>
          <a:lstStyle/>
          <a:p>
            <a:pPr marL="0" indent="0">
              <a:buNone/>
            </a:pPr>
            <a:r>
              <a:rPr lang="en-US" sz="2800" b="0" dirty="0"/>
              <a:t>Agree with proposed changes to Ischemic Vascular Disease (IVD): Use of Aspirin or Another Antithrombotic measure (CMS164)?</a:t>
            </a:r>
          </a:p>
          <a:p>
            <a:pPr marL="514350" indent="-514350">
              <a:buFont typeface="+mj-lt"/>
              <a:buAutoNum type="arabicPeriod"/>
            </a:pPr>
            <a:r>
              <a:rPr lang="en-US" sz="2800" b="0" dirty="0"/>
              <a:t>Yes</a:t>
            </a:r>
          </a:p>
          <a:p>
            <a:pPr marL="514350" indent="-514350">
              <a:buFont typeface="+mj-lt"/>
              <a:buAutoNum type="arabicPeriod"/>
            </a:pPr>
            <a:r>
              <a:rPr lang="en-US" sz="2800" b="0" dirty="0"/>
              <a:t>No</a:t>
            </a:r>
          </a:p>
          <a:p>
            <a:endParaRPr lang="en-US" sz="2800" b="0" dirty="0"/>
          </a:p>
          <a:p>
            <a:pPr marL="0" indent="0">
              <a:buNone/>
            </a:pPr>
            <a:endParaRPr lang="en-US" sz="2800" dirty="0"/>
          </a:p>
          <a:p>
            <a:pPr marL="0" indent="0">
              <a:buNone/>
            </a:pPr>
            <a:r>
              <a:rPr lang="en-US" sz="2800" dirty="0"/>
              <a:t>Measure updates will be implemented during 2016 Annual Update</a:t>
            </a:r>
          </a:p>
        </p:txBody>
      </p:sp>
    </p:spTree>
    <p:extLst>
      <p:ext uri="{BB962C8B-B14F-4D97-AF65-F5344CB8AC3E}">
        <p14:creationId xmlns:p14="http://schemas.microsoft.com/office/powerpoint/2010/main" val="1869135091"/>
      </p:ext>
    </p:extLst>
  </p:cSld>
  <p:clrMapOvr>
    <a:masterClrMapping/>
  </p:clrMapOvr>
  <p:transition>
    <p:fade/>
  </p:transition>
</p:sld>
</file>

<file path=ppt/theme/theme1.xml><?xml version="1.0" encoding="utf-8"?>
<a:theme xmlns:a="http://schemas.openxmlformats.org/drawingml/2006/main" name="NCQA Master PPT Template">
  <a:themeElements>
    <a:clrScheme name="NCQA Master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CQA Master PPT Templat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solidFill>
          <a:schemeClr val="accent1"/>
        </a:solidFill>
        <a:ln w="28575" cap="flat" cmpd="sng" algn="ctr">
          <a:solidFill>
            <a:schemeClr val="tx1"/>
          </a:solidFill>
          <a:prstDash val="solid"/>
          <a:round/>
          <a:headEnd type="none" w="med" len="med"/>
          <a:tailEnd type="none" w="lg" len="lg"/>
        </a:ln>
        <a:effectLst/>
      </a:spPr>
      <a:bodyPr/>
      <a:lstStyle/>
    </a:lnDef>
    <a:txDef>
      <a:spPr>
        <a:noFill/>
        <a:ln>
          <a:solidFill>
            <a:schemeClr val="tx1"/>
          </a:solidFill>
        </a:ln>
      </a:spPr>
      <a:bodyPr wrap="square" rtlCol="0">
        <a:spAutoFit/>
      </a:bodyPr>
      <a:lstStyle>
        <a:defPPr>
          <a:defRPr dirty="0" smtClean="0"/>
        </a:defPPr>
      </a:lstStyle>
    </a:txDef>
  </a:objectDefaults>
  <a:extraClrSchemeLst>
    <a:extraClrScheme>
      <a:clrScheme name="NCQA Master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CQA Master PP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CQA Master PP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CQA Master PP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CQA Master PP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CQA Master PP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CQA Master PP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CQA Master PP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CQA Master PP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CQA Master PP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CQA Master PP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CQA Master PP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A89C6ABE1473F4EBD87012CC21C667F" ma:contentTypeVersion="0" ma:contentTypeDescription="Create a new document." ma:contentTypeScope="" ma:versionID="e06b1af63f91b5ba743f5ac5da9654c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F1D13C0-B896-4357-A3EB-AD0537E9E05C}">
  <ds:schemaRefs>
    <ds:schemaRef ds:uri="http://www.w3.org/XML/1998/namespace"/>
    <ds:schemaRef ds:uri="http://purl.org/dc/terms/"/>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purl.org/dc/dcmitype/"/>
    <ds:schemaRef ds:uri="http://schemas.openxmlformats.org/package/2006/metadata/core-properties"/>
  </ds:schemaRefs>
</ds:datastoreItem>
</file>

<file path=customXml/itemProps2.xml><?xml version="1.0" encoding="utf-8"?>
<ds:datastoreItem xmlns:ds="http://schemas.openxmlformats.org/officeDocument/2006/customXml" ds:itemID="{DBBCE058-1AA9-47B8-B6AD-CCE9F5E5C304}">
  <ds:schemaRefs>
    <ds:schemaRef ds:uri="http://schemas.microsoft.com/sharepoint/v3/contenttype/forms"/>
  </ds:schemaRefs>
</ds:datastoreItem>
</file>

<file path=customXml/itemProps3.xml><?xml version="1.0" encoding="utf-8"?>
<ds:datastoreItem xmlns:ds="http://schemas.openxmlformats.org/officeDocument/2006/customXml" ds:itemID="{0895EFCB-A662-4657-8F5C-2DE122EB88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360</Words>
  <Application>Microsoft Office PowerPoint</Application>
  <PresentationFormat>Widescreen</PresentationFormat>
  <Paragraphs>46</Paragraphs>
  <Slides>6</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Calibri</vt:lpstr>
      <vt:lpstr>Century Gothic</vt:lpstr>
      <vt:lpstr>NCQA Master PPT Template</vt:lpstr>
      <vt:lpstr>  </vt:lpstr>
      <vt:lpstr>IVD: Use of Aspirin or Another Antithrombotic Measure Update</vt:lpstr>
      <vt:lpstr>Current Denominator</vt:lpstr>
      <vt:lpstr>Updated Denominator</vt:lpstr>
      <vt:lpstr>New Exclusion</vt:lpstr>
      <vt:lpstr>Next Steps: Vote</vt:lpstr>
    </vt:vector>
  </TitlesOfParts>
  <Company>Mathematica,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Mongeau</dc:creator>
  <cp:lastModifiedBy>Rebecca Mongeau</cp:lastModifiedBy>
  <cp:revision>2</cp:revision>
  <dcterms:created xsi:type="dcterms:W3CDTF">2015-11-25T19:37:31Z</dcterms:created>
  <dcterms:modified xsi:type="dcterms:W3CDTF">2015-12-04T14:36:26Z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0x010100CA89C6ABE1473F4EBD87012CC21C667F</vt:lpwstr>
  </property>
</Properties>
</file>