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9CF44-E8EA-4D77-8767-0D955FEE633F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41C53-E7E0-4BB2-9F9B-B8E032BAD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79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4890FDC-2B49-429D-A791-B90DA26BF7A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267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4890FDC-2B49-429D-A791-B90DA26BF7A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909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title slide buf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350"/>
            <a:ext cx="12192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625600" y="3352800"/>
            <a:ext cx="8839200" cy="1371600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12192000" cy="18288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3E647E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36552298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887611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1"/>
            <a:ext cx="30480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"/>
            <a:ext cx="89408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40139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03200" y="1066801"/>
            <a:ext cx="11785600" cy="50593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97434154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9119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828905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3200" y="1066801"/>
            <a:ext cx="57912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66801"/>
            <a:ext cx="57912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6251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07306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725776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100769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09121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614555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2" descr="New normal slide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03200" y="1"/>
            <a:ext cx="12192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3200" y="1066801"/>
            <a:ext cx="117856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11423651" y="6400800"/>
            <a:ext cx="66674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2AB38C57-FADC-4750-B31D-CC4E77346E9B}" type="slidenum">
              <a:rPr lang="en-US" sz="1400" b="1">
                <a:solidFill>
                  <a:srgbClr val="BFB6AE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b="1" dirty="0">
              <a:solidFill>
                <a:srgbClr val="BFB6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20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E647E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E647E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E647E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E647E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E647E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3E647E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3E647E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3E647E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3E647E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E647E"/>
        </a:buClr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E647E"/>
        </a:buClr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647E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E647E"/>
        </a:buClr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E647E"/>
        </a:buClr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E647E"/>
        </a:buClr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E647E"/>
        </a:buClr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E647E"/>
        </a:buClr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E647E"/>
        </a:buClr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6786" y="1600200"/>
            <a:ext cx="9144000" cy="1752600"/>
          </a:xfrm>
        </p:spPr>
        <p:txBody>
          <a:bodyPr>
            <a:normAutofit/>
          </a:bodyPr>
          <a:lstStyle/>
          <a:p>
            <a:r>
              <a:rPr lang="en-US" sz="3400" dirty="0"/>
              <a:t>Medication Dispensed vs. Ordered</a:t>
            </a:r>
            <a:endParaRPr lang="en-US" sz="2400" dirty="0"/>
          </a:p>
          <a:p>
            <a:r>
              <a:rPr lang="en-US" sz="2400" dirty="0"/>
              <a:t>Change Review Process Meeting</a:t>
            </a:r>
          </a:p>
          <a:p>
            <a:r>
              <a:rPr lang="en-US" sz="2400" dirty="0"/>
              <a:t>November 19, 2015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68486" y="3810001"/>
            <a:ext cx="48006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3E647E"/>
                </a:solidFill>
              </a:rPr>
              <a:t>Jenna Williams-Bader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3E647E"/>
                </a:solidFill>
              </a:rPr>
              <a:t>Anne Marie </a:t>
            </a:r>
            <a:r>
              <a:rPr lang="en-US" b="1" dirty="0">
                <a:solidFill>
                  <a:srgbClr val="3E647E"/>
                </a:solidFill>
              </a:rPr>
              <a:t>Smith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3E647E"/>
                </a:solidFill>
              </a:rPr>
              <a:t>Stephanie Rodriguez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3E64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0545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9144000" cy="914400"/>
          </a:xfrm>
        </p:spPr>
        <p:txBody>
          <a:bodyPr/>
          <a:lstStyle/>
          <a:p>
            <a:r>
              <a:rPr lang="en-US" dirty="0" smtClean="0"/>
              <a:t>Summary of Issue </a:t>
            </a:r>
            <a:endParaRPr lang="en-US" strike="sngStrik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219201"/>
            <a:ext cx="8839200" cy="5059363"/>
          </a:xfrm>
        </p:spPr>
        <p:txBody>
          <a:bodyPr/>
          <a:lstStyle/>
          <a:p>
            <a:pPr marL="571500" indent="-457200"/>
            <a:r>
              <a:rPr lang="en-US" sz="2400" b="0" dirty="0"/>
              <a:t>JIRA issue and discussed during governance call</a:t>
            </a:r>
          </a:p>
          <a:p>
            <a:pPr marL="571500" indent="-457200"/>
            <a:r>
              <a:rPr lang="en-US" sz="2400" b="0" dirty="0"/>
              <a:t>Affects the following measures:</a:t>
            </a:r>
          </a:p>
          <a:p>
            <a:pPr marL="1085850" lvl="1" indent="-571500"/>
            <a:r>
              <a:rPr lang="en-US" sz="1800" b="0" dirty="0">
                <a:ea typeface="+mn-ea"/>
                <a:cs typeface="+mn-cs"/>
              </a:rPr>
              <a:t>Use of </a:t>
            </a:r>
            <a:r>
              <a:rPr lang="en-US" sz="1800" b="0" dirty="0">
                <a:ea typeface="+mn-ea"/>
                <a:cs typeface="+mn-cs"/>
              </a:rPr>
              <a:t>A</a:t>
            </a:r>
            <a:r>
              <a:rPr lang="en-US" sz="1800" b="0" dirty="0">
                <a:ea typeface="+mn-ea"/>
                <a:cs typeface="+mn-cs"/>
              </a:rPr>
              <a:t>ppropriate Medications for Asthma (CMS126)</a:t>
            </a:r>
          </a:p>
          <a:p>
            <a:pPr marL="1085850" lvl="1" indent="-571500"/>
            <a:r>
              <a:rPr lang="en-US" sz="1800" b="0" dirty="0"/>
              <a:t>Follow-Up Care for Children Prescribed Attention </a:t>
            </a:r>
            <a:r>
              <a:rPr lang="en-US" sz="1800" b="0" dirty="0"/>
              <a:t>Deficit/Hyperactivity </a:t>
            </a:r>
            <a:r>
              <a:rPr lang="en-US" sz="1800" b="0" dirty="0"/>
              <a:t>Disorder (ADHD) </a:t>
            </a:r>
            <a:r>
              <a:rPr lang="en-US" sz="1800" b="0" dirty="0"/>
              <a:t>Medication (CMS136)</a:t>
            </a:r>
            <a:endParaRPr lang="en-US" sz="1800" b="0" dirty="0"/>
          </a:p>
          <a:p>
            <a:pPr marL="1085850" lvl="1" indent="-571500"/>
            <a:r>
              <a:rPr lang="en-US" sz="1800" b="0" dirty="0"/>
              <a:t>Anti-depressant Medication </a:t>
            </a:r>
            <a:r>
              <a:rPr lang="en-US" sz="1800" b="0" dirty="0"/>
              <a:t>Management (CMS128)</a:t>
            </a:r>
            <a:endParaRPr lang="en-US" sz="2400" b="0" dirty="0"/>
          </a:p>
          <a:p>
            <a:pPr marL="114300" indent="0">
              <a:buNone/>
            </a:pPr>
            <a:endParaRPr lang="en-US" sz="2400" b="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362200" y="3429000"/>
          <a:ext cx="7162800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81400"/>
                <a:gridCol w="3581400"/>
              </a:tblGrid>
              <a:tr h="47816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Pros of using “dispensed”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Cons</a:t>
                      </a:r>
                      <a:r>
                        <a:rPr lang="en-US" b="1" baseline="0" dirty="0" smtClean="0"/>
                        <a:t> of using “dispensed”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061123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Encourages interoperability</a:t>
                      </a:r>
                      <a:endParaRPr lang="en-US" sz="16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Stakeholders say dispensing information is not available to most providers</a:t>
                      </a:r>
                      <a:endParaRPr lang="en-US" sz="1600" b="0" dirty="0" smtClean="0"/>
                    </a:p>
                  </a:txBody>
                  <a:tcPr/>
                </a:tc>
              </a:tr>
              <a:tr h="74671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Aligns more closely with the measure intent</a:t>
                      </a:r>
                      <a:endParaRPr lang="en-US" sz="16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9384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on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0" dirty="0"/>
              <a:t>October CRP discussion</a:t>
            </a:r>
          </a:p>
          <a:p>
            <a:pPr lvl="1"/>
            <a:r>
              <a:rPr lang="en-US" sz="2400" b="0" dirty="0"/>
              <a:t>Measures stay as dispensed: 9/19</a:t>
            </a:r>
          </a:p>
          <a:p>
            <a:pPr lvl="1"/>
            <a:r>
              <a:rPr lang="en-US" sz="2400" b="0" dirty="0"/>
              <a:t>Measures changed to ordered: 3/19</a:t>
            </a:r>
          </a:p>
          <a:p>
            <a:pPr lvl="1"/>
            <a:r>
              <a:rPr lang="en-US" sz="2400" b="0" dirty="0"/>
              <a:t>Stratified option </a:t>
            </a:r>
            <a:r>
              <a:rPr lang="en-US" sz="2400" b="0" dirty="0">
                <a:solidFill>
                  <a:srgbClr val="FF0000"/>
                </a:solidFill>
              </a:rPr>
              <a:t>(first look for “dispensed”, and if not available, then look for “ordered”)</a:t>
            </a:r>
            <a:r>
              <a:rPr lang="en-US" sz="2400" b="0" dirty="0"/>
              <a:t>: 7/19</a:t>
            </a:r>
          </a:p>
          <a:p>
            <a:r>
              <a:rPr lang="en-US" sz="2800" b="0" dirty="0"/>
              <a:t>Public comment</a:t>
            </a:r>
          </a:p>
          <a:p>
            <a:pPr lvl="1"/>
            <a:r>
              <a:rPr lang="en-US" sz="2400" b="0" dirty="0"/>
              <a:t>5 Comments</a:t>
            </a:r>
          </a:p>
          <a:p>
            <a:pPr lvl="1"/>
            <a:r>
              <a:rPr lang="en-US" sz="2400" b="0" dirty="0"/>
              <a:t>Overall support to change to “</a:t>
            </a:r>
            <a:r>
              <a:rPr lang="en-US" sz="2400" b="0" dirty="0"/>
              <a:t>medication, ordered” until standards evolve and data becomes more widely available</a:t>
            </a:r>
          </a:p>
          <a:p>
            <a:pPr marL="0" indent="0">
              <a:buNone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616944771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Feedback from NCQA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914401"/>
            <a:ext cx="8839200" cy="5059363"/>
          </a:xfrm>
        </p:spPr>
        <p:txBody>
          <a:bodyPr/>
          <a:lstStyle/>
          <a:p>
            <a:pPr marL="342900" lvl="1" indent="-342900">
              <a:buChar char="•"/>
            </a:pPr>
            <a:r>
              <a:rPr lang="en-US" sz="2400" b="0" dirty="0">
                <a:ea typeface="+mn-ea"/>
                <a:cs typeface="+mn-cs"/>
              </a:rPr>
              <a:t>NCQA does not recommend stratifying results as it does not reflect measure intent </a:t>
            </a:r>
          </a:p>
          <a:p>
            <a:pPr marL="342900" lvl="1" indent="-342900">
              <a:buChar char="•"/>
            </a:pPr>
            <a:r>
              <a:rPr lang="en-US" sz="2400" b="0" dirty="0">
                <a:ea typeface="+mn-ea"/>
                <a:cs typeface="+mn-cs"/>
              </a:rPr>
              <a:t>NCQA </a:t>
            </a:r>
            <a:r>
              <a:rPr lang="en-US" sz="2400" b="0" dirty="0">
                <a:ea typeface="+mn-ea"/>
                <a:cs typeface="+mn-cs"/>
              </a:rPr>
              <a:t>recommends keeping “medication, dispensed” for </a:t>
            </a:r>
            <a:r>
              <a:rPr lang="en-US" sz="2400" b="0" dirty="0">
                <a:ea typeface="+mn-ea"/>
                <a:cs typeface="+mn-cs"/>
              </a:rPr>
              <a:t>two </a:t>
            </a:r>
            <a:r>
              <a:rPr lang="en-US" sz="2400" b="0" dirty="0">
                <a:ea typeface="+mn-ea"/>
                <a:cs typeface="+mn-cs"/>
              </a:rPr>
              <a:t>measures </a:t>
            </a:r>
            <a:r>
              <a:rPr lang="en-US" sz="2400" b="0" dirty="0">
                <a:ea typeface="+mn-ea"/>
                <a:cs typeface="+mn-cs"/>
              </a:rPr>
              <a:t>because it aligns with the measure intent </a:t>
            </a:r>
          </a:p>
          <a:p>
            <a:pPr marL="1085850" lvl="1" indent="-571500"/>
            <a:r>
              <a:rPr lang="en-US" sz="2000" b="0" dirty="0"/>
              <a:t>Follow-Up Care for Children Prescribed Attention Deficit/Hyperactivity Disorder (ADHD) Medication (CMS136)</a:t>
            </a:r>
          </a:p>
          <a:p>
            <a:pPr marL="1085850" lvl="1" indent="-571500"/>
            <a:r>
              <a:rPr lang="en-US" sz="2000" b="0" dirty="0"/>
              <a:t>Anti-depressant Medication Management (CMS128</a:t>
            </a:r>
            <a:r>
              <a:rPr lang="en-US" sz="2000" b="0" dirty="0"/>
              <a:t>)</a:t>
            </a:r>
          </a:p>
          <a:p>
            <a:pPr marL="514350" lvl="1" indent="0">
              <a:buNone/>
            </a:pPr>
            <a:endParaRPr lang="en-US" sz="1800" b="0" dirty="0"/>
          </a:p>
          <a:p>
            <a:pPr marL="342900" lvl="1" indent="-342900">
              <a:buFontTx/>
              <a:buChar char="•"/>
            </a:pPr>
            <a:r>
              <a:rPr lang="en-US" sz="2400" b="0" dirty="0"/>
              <a:t>For Use of Appropriate Medications for Asthma (CMS126), NCQA recommends changing the measure to “medication, ordered</a:t>
            </a:r>
            <a:r>
              <a:rPr lang="en-US" sz="2400" b="0" dirty="0"/>
              <a:t>”</a:t>
            </a:r>
          </a:p>
          <a:p>
            <a:pPr lvl="1"/>
            <a:r>
              <a:rPr lang="en-US" sz="2000" b="0" dirty="0"/>
              <a:t>Recommend </a:t>
            </a:r>
            <a:r>
              <a:rPr lang="en-US" sz="2000" b="0" dirty="0"/>
              <a:t>retiring measure </a:t>
            </a:r>
          </a:p>
        </p:txBody>
      </p:sp>
    </p:spTree>
    <p:extLst>
      <p:ext uri="{BB962C8B-B14F-4D97-AF65-F5344CB8AC3E}">
        <p14:creationId xmlns:p14="http://schemas.microsoft.com/office/powerpoint/2010/main" val="870926005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Steps: 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1" indent="-514350">
              <a:buFont typeface="+mj-lt"/>
              <a:buAutoNum type="arabicPeriod"/>
            </a:pPr>
            <a:r>
              <a:rPr lang="en-US" b="0" dirty="0"/>
              <a:t>Keep </a:t>
            </a:r>
            <a:r>
              <a:rPr lang="en-US" b="0" dirty="0" smtClean="0"/>
              <a:t>CMS136 </a:t>
            </a:r>
            <a:r>
              <a:rPr lang="en-US" b="0" dirty="0"/>
              <a:t>and </a:t>
            </a:r>
            <a:r>
              <a:rPr lang="en-US" b="0" dirty="0" smtClean="0"/>
              <a:t>CMS128 </a:t>
            </a:r>
            <a:r>
              <a:rPr lang="en-US" b="0" dirty="0"/>
              <a:t>as “medication, dispensed” and change </a:t>
            </a:r>
            <a:r>
              <a:rPr lang="en-US" b="0" dirty="0" smtClean="0"/>
              <a:t>CMS126 </a:t>
            </a:r>
            <a:r>
              <a:rPr lang="en-US" b="0" dirty="0"/>
              <a:t>to “medication, ordered</a:t>
            </a:r>
            <a:r>
              <a:rPr lang="en-US" b="0" dirty="0" smtClean="0"/>
              <a:t>”</a:t>
            </a:r>
            <a:endParaRPr lang="en-US" b="0" dirty="0" smtClean="0">
              <a:ea typeface="+mn-ea"/>
              <a:cs typeface="+mn-cs"/>
            </a:endParaRPr>
          </a:p>
          <a:p>
            <a:pPr marL="514350" lvl="1" indent="-514350">
              <a:buFont typeface="+mj-lt"/>
              <a:buAutoNum type="arabicPeriod"/>
            </a:pPr>
            <a:r>
              <a:rPr lang="en-US" b="0" dirty="0" smtClean="0">
                <a:ea typeface="+mn-ea"/>
                <a:cs typeface="+mn-cs"/>
              </a:rPr>
              <a:t>Keep all measures as “medication, dispensed”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US" b="0" dirty="0" smtClean="0">
                <a:ea typeface="+mn-ea"/>
                <a:cs typeface="+mn-cs"/>
              </a:rPr>
              <a:t>Change all measures to “medication, ordered”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b="0" dirty="0">
              <a:ea typeface="+mn-ea"/>
              <a:cs typeface="+mn-c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98296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NCQA Master PPT Template">
  <a:themeElements>
    <a:clrScheme name="NCQA Master PP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CQA Master PPT Templat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/>
      <a:lstStyle/>
    </a:lnDef>
    <a:txDef>
      <a:spPr>
        <a:noFill/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NCQA Master PP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CQA Master PP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CQA Master PP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CQA Master PP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CQA Master PP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CQA Master PP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CQA Master PP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CQA Master PP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CQA Master PP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CQA Master PP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CQA Master PP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CQA Master PP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89C6ABE1473F4EBD87012CC21C667F" ma:contentTypeVersion="0" ma:contentTypeDescription="Create a new document." ma:contentTypeScope="" ma:versionID="e06b1af63f91b5ba743f5ac5da9654c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7DA46C1-B2F2-49C3-8815-6FF5959455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72E3441-86A9-4B14-8EFD-CD6A4467CD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AA59FE-B64E-4659-90D0-B4DDF6CE05A7}">
  <ds:schemaRefs>
    <ds:schemaRef ds:uri="http://schemas.microsoft.com/office/infopath/2007/PartnerControls"/>
    <ds:schemaRef ds:uri="http://www.w3.org/XML/1998/namespace"/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</Words>
  <Application>Microsoft Office PowerPoint</Application>
  <PresentationFormat>Widescreen</PresentationFormat>
  <Paragraphs>42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Century Gothic</vt:lpstr>
      <vt:lpstr>NCQA Master PPT Template</vt:lpstr>
      <vt:lpstr>  </vt:lpstr>
      <vt:lpstr>Summary of Issue </vt:lpstr>
      <vt:lpstr>Feedback on Options</vt:lpstr>
      <vt:lpstr>Additional Feedback from NCQA</vt:lpstr>
      <vt:lpstr>Next Steps: Vote</vt:lpstr>
    </vt:vector>
  </TitlesOfParts>
  <Company>Mathematica,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Rebecca Mongeau</dc:creator>
  <cp:lastModifiedBy>Rebecca Mongeau</cp:lastModifiedBy>
  <cp:revision>1</cp:revision>
  <dcterms:created xsi:type="dcterms:W3CDTF">2015-12-04T14:37:04Z</dcterms:created>
  <dcterms:modified xsi:type="dcterms:W3CDTF">2015-12-04T14:37:23Z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0x010100CA89C6ABE1473F4EBD87012CC21C667F</vt:lpwstr>
  </property>
</Properties>
</file>