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9" r:id="rId5"/>
    <p:sldId id="262" r:id="rId6"/>
    <p:sldId id="258" r:id="rId7"/>
    <p:sldId id="264" r:id="rId8"/>
    <p:sldId id="263" r:id="rId9"/>
    <p:sldId id="270" r:id="rId10"/>
    <p:sldId id="267" r:id="rId11"/>
    <p:sldId id="268" r:id="rId12"/>
    <p:sldId id="271" r:id="rId13"/>
  </p:sldIdLst>
  <p:sldSz cx="9144000" cy="6858000" type="screen4x3"/>
  <p:notesSz cx="69977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140">
          <p15:clr>
            <a:srgbClr val="A4A3A4"/>
          </p15:clr>
        </p15:guide>
        <p15:guide id="4" orient="horz" pos="3744" userDrawn="1">
          <p15:clr>
            <a:srgbClr val="A4A3A4"/>
          </p15:clr>
        </p15:guide>
        <p15:guide id="5" orient="horz" pos="3847">
          <p15:clr>
            <a:srgbClr val="A4A3A4"/>
          </p15:clr>
        </p15:guide>
        <p15:guide id="7" orient="horz" pos="1285">
          <p15:clr>
            <a:srgbClr val="A4A3A4"/>
          </p15:clr>
        </p15:guide>
        <p15:guide id="8" orient="horz" pos="936">
          <p15:clr>
            <a:srgbClr val="A4A3A4"/>
          </p15:clr>
        </p15:guide>
        <p15:guide id="9" pos="2880">
          <p15:clr>
            <a:srgbClr val="A4A3A4"/>
          </p15:clr>
        </p15:guide>
        <p15:guide id="10" pos="576" userDrawn="1">
          <p15:clr>
            <a:srgbClr val="A4A3A4"/>
          </p15:clr>
        </p15:guide>
        <p15:guide id="11" pos="5466">
          <p15:clr>
            <a:srgbClr val="A4A3A4"/>
          </p15:clr>
        </p15:guide>
        <p15:guide id="12" pos="64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indy Cullen" initials="C2" lastIdx="10" clrIdx="0">
    <p:extLst>
      <p:ext uri="{19B8F6BF-5375-455C-9EA6-DF929625EA0E}">
        <p15:presenceInfo xmlns:p15="http://schemas.microsoft.com/office/powerpoint/2012/main" userId="Cindy Cull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3C8C"/>
    <a:srgbClr val="E6B53C"/>
    <a:srgbClr val="FFFF99"/>
    <a:srgbClr val="969696"/>
    <a:srgbClr val="C0C0C0"/>
    <a:srgbClr val="E6E6E6"/>
    <a:srgbClr val="1A1A1A"/>
    <a:srgbClr val="ABABAB"/>
    <a:srgbClr val="323232"/>
    <a:srgbClr val="0047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840" y="114"/>
      </p:cViewPr>
      <p:guideLst>
        <p:guide orient="horz" pos="2160"/>
        <p:guide orient="horz" pos="4140"/>
        <p:guide orient="horz" pos="3744"/>
        <p:guide orient="horz" pos="3847"/>
        <p:guide orient="horz" pos="1285"/>
        <p:guide orient="horz" pos="936"/>
        <p:guide pos="2880"/>
        <p:guide pos="576"/>
        <p:guide pos="5466"/>
        <p:guide pos="6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2" d="100"/>
          <a:sy n="92" d="100"/>
        </p:scale>
        <p:origin x="3996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64173-475F-473C-B0AC-FBB38825E28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05863"/>
            <a:ext cx="3032125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05863"/>
            <a:ext cx="3032125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01CFD-97B9-4897-B169-9044B0692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97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endParaRPr lang="en-US" alt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endParaRPr lang="en-US" alt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fld id="{97A05E9C-8494-4928-9A8A-66126228D8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4553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62" y="6275725"/>
            <a:ext cx="2029972" cy="350521"/>
          </a:xfrm>
          <a:prstGeom prst="rect">
            <a:avLst/>
          </a:prstGeom>
        </p:spPr>
      </p:pic>
      <p:sp>
        <p:nvSpPr>
          <p:cNvPr id="8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03288" y="1670050"/>
            <a:ext cx="7773987" cy="162334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903288" y="3495942"/>
            <a:ext cx="7773987" cy="1752600"/>
          </a:xfrm>
        </p:spPr>
        <p:txBody>
          <a:bodyPr/>
          <a:lstStyle>
            <a:lvl1pPr marL="0" indent="0">
              <a:buFont typeface="Wingdings 3" panose="05040102010807070707" pitchFamily="18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sp>
        <p:nvSpPr>
          <p:cNvPr id="22" name="Freeform 59"/>
          <p:cNvSpPr>
            <a:spLocks/>
          </p:cNvSpPr>
          <p:nvPr userDrawn="1"/>
        </p:nvSpPr>
        <p:spPr bwMode="auto">
          <a:xfrm>
            <a:off x="103188" y="1028700"/>
            <a:ext cx="914400" cy="914400"/>
          </a:xfrm>
          <a:custGeom>
            <a:avLst/>
            <a:gdLst>
              <a:gd name="T0" fmla="*/ 0 w 576"/>
              <a:gd name="T1" fmla="*/ 0 h 576"/>
              <a:gd name="T2" fmla="*/ 576 w 576"/>
              <a:gd name="T3" fmla="*/ 0 h 576"/>
              <a:gd name="T4" fmla="*/ 0 w 576"/>
              <a:gd name="T5" fmla="*/ 576 h 576"/>
              <a:gd name="T6" fmla="*/ 0 w 576"/>
              <a:gd name="T7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6" h="576">
                <a:moveTo>
                  <a:pt x="0" y="0"/>
                </a:moveTo>
                <a:lnTo>
                  <a:pt x="576" y="0"/>
                </a:lnTo>
                <a:lnTo>
                  <a:pt x="0" y="576"/>
                </a:lnTo>
                <a:lnTo>
                  <a:pt x="0" y="0"/>
                </a:lnTo>
                <a:close/>
              </a:path>
            </a:pathLst>
          </a:custGeom>
          <a:solidFill>
            <a:srgbClr val="E6B53C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62"/>
          <p:cNvSpPr>
            <a:spLocks/>
          </p:cNvSpPr>
          <p:nvPr userDrawn="1"/>
        </p:nvSpPr>
        <p:spPr bwMode="auto">
          <a:xfrm>
            <a:off x="1588" y="941388"/>
            <a:ext cx="914400" cy="914400"/>
          </a:xfrm>
          <a:custGeom>
            <a:avLst/>
            <a:gdLst>
              <a:gd name="T0" fmla="*/ 0 w 576"/>
              <a:gd name="T1" fmla="*/ 0 h 576"/>
              <a:gd name="T2" fmla="*/ 576 w 576"/>
              <a:gd name="T3" fmla="*/ 0 h 576"/>
              <a:gd name="T4" fmla="*/ 0 w 576"/>
              <a:gd name="T5" fmla="*/ 576 h 576"/>
              <a:gd name="T6" fmla="*/ 0 w 576"/>
              <a:gd name="T7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6" h="576">
                <a:moveTo>
                  <a:pt x="0" y="0"/>
                </a:moveTo>
                <a:lnTo>
                  <a:pt x="576" y="0"/>
                </a:lnTo>
                <a:lnTo>
                  <a:pt x="0" y="576"/>
                </a:lnTo>
                <a:lnTo>
                  <a:pt x="0" y="0"/>
                </a:lnTo>
                <a:close/>
              </a:path>
            </a:pathLst>
          </a:custGeom>
          <a:solidFill>
            <a:srgbClr val="133C8C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20"/>
          <p:cNvSpPr txBox="1">
            <a:spLocks noChangeArrowheads="1"/>
          </p:cNvSpPr>
          <p:nvPr userDrawn="1"/>
        </p:nvSpPr>
        <p:spPr bwMode="auto">
          <a:xfrm rot="-5400000">
            <a:off x="8054485" y="5566214"/>
            <a:ext cx="195106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900" dirty="0"/>
              <a:t>© </a:t>
            </a:r>
            <a:r>
              <a:rPr lang="en-US" altLang="en-US" sz="900" dirty="0" smtClean="0"/>
              <a:t>Copyright </a:t>
            </a:r>
            <a:r>
              <a:rPr lang="en-US" altLang="en-US" sz="900" dirty="0"/>
              <a:t>The Joint Commission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17588" y="211138"/>
            <a:ext cx="76596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dirty="0" smtClean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0"/>
          </p:nvPr>
        </p:nvSpPr>
        <p:spPr>
          <a:xfrm>
            <a:off x="1017588" y="1536700"/>
            <a:ext cx="7669212" cy="4305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834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5657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quarter" idx="13"/>
          </p:nvPr>
        </p:nvSpPr>
        <p:spPr>
          <a:xfrm>
            <a:off x="4919663" y="1536485"/>
            <a:ext cx="3757612" cy="4305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1017588" y="1536700"/>
            <a:ext cx="3757612" cy="4305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186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792966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967" y="1681163"/>
            <a:ext cx="3868737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6659" y="1681163"/>
            <a:ext cx="3870616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17588" y="211138"/>
            <a:ext cx="7659687" cy="871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3"/>
          </p:nvPr>
        </p:nvSpPr>
        <p:spPr>
          <a:xfrm>
            <a:off x="48085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406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301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6674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445" y="457199"/>
            <a:ext cx="2949575" cy="1859797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5445" y="2316996"/>
            <a:ext cx="2949575" cy="355199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2"/>
          </p:nvPr>
        </p:nvSpPr>
        <p:spPr>
          <a:xfrm>
            <a:off x="4161296" y="457198"/>
            <a:ext cx="4355642" cy="541179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553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62" y="6275725"/>
            <a:ext cx="2029972" cy="350521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17588" y="211138"/>
            <a:ext cx="76596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7588" y="1536700"/>
            <a:ext cx="7669212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 userDrawn="1"/>
        </p:nvSpPr>
        <p:spPr bwMode="auto">
          <a:xfrm>
            <a:off x="4912964" y="6380163"/>
            <a:ext cx="37643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sz="1200" dirty="0" smtClean="0"/>
              <a:t>Change Review Process Meeting</a:t>
            </a:r>
            <a:r>
              <a:rPr lang="en-US" altLang="en-US" sz="1200" baseline="0" dirty="0" smtClean="0"/>
              <a:t> </a:t>
            </a:r>
            <a:r>
              <a:rPr lang="en-US" altLang="en-US" sz="1200" dirty="0" smtClean="0"/>
              <a:t>10/15/2015</a:t>
            </a:r>
            <a:endParaRPr lang="en-US" altLang="en-US" sz="1200" dirty="0"/>
          </a:p>
        </p:txBody>
      </p:sp>
      <p:sp>
        <p:nvSpPr>
          <p:cNvPr id="1044" name="Text Box 20"/>
          <p:cNvSpPr txBox="1">
            <a:spLocks noChangeArrowheads="1"/>
          </p:cNvSpPr>
          <p:nvPr userDrawn="1"/>
        </p:nvSpPr>
        <p:spPr bwMode="auto">
          <a:xfrm rot="-5400000">
            <a:off x="8054485" y="5566214"/>
            <a:ext cx="195106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900" dirty="0"/>
              <a:t>© </a:t>
            </a:r>
            <a:r>
              <a:rPr lang="en-US" altLang="en-US" sz="900" dirty="0" smtClean="0"/>
              <a:t>Copyright </a:t>
            </a:r>
            <a:r>
              <a:rPr lang="en-US" altLang="en-US" sz="900" dirty="0"/>
              <a:t>The Joint Commission</a:t>
            </a:r>
          </a:p>
        </p:txBody>
      </p:sp>
      <p:sp>
        <p:nvSpPr>
          <p:cNvPr id="1083" name="Freeform 59"/>
          <p:cNvSpPr>
            <a:spLocks/>
          </p:cNvSpPr>
          <p:nvPr userDrawn="1"/>
        </p:nvSpPr>
        <p:spPr bwMode="auto">
          <a:xfrm>
            <a:off x="103188" y="1028700"/>
            <a:ext cx="914400" cy="914400"/>
          </a:xfrm>
          <a:custGeom>
            <a:avLst/>
            <a:gdLst>
              <a:gd name="T0" fmla="*/ 0 w 576"/>
              <a:gd name="T1" fmla="*/ 0 h 576"/>
              <a:gd name="T2" fmla="*/ 576 w 576"/>
              <a:gd name="T3" fmla="*/ 0 h 576"/>
              <a:gd name="T4" fmla="*/ 0 w 576"/>
              <a:gd name="T5" fmla="*/ 576 h 576"/>
              <a:gd name="T6" fmla="*/ 0 w 576"/>
              <a:gd name="T7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6" h="576">
                <a:moveTo>
                  <a:pt x="0" y="0"/>
                </a:moveTo>
                <a:lnTo>
                  <a:pt x="576" y="0"/>
                </a:lnTo>
                <a:lnTo>
                  <a:pt x="0" y="576"/>
                </a:lnTo>
                <a:lnTo>
                  <a:pt x="0" y="0"/>
                </a:lnTo>
                <a:close/>
              </a:path>
            </a:pathLst>
          </a:custGeom>
          <a:solidFill>
            <a:srgbClr val="E6B53C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6" name="Freeform 62"/>
          <p:cNvSpPr>
            <a:spLocks/>
          </p:cNvSpPr>
          <p:nvPr userDrawn="1"/>
        </p:nvSpPr>
        <p:spPr bwMode="auto">
          <a:xfrm>
            <a:off x="1588" y="941388"/>
            <a:ext cx="914400" cy="914400"/>
          </a:xfrm>
          <a:custGeom>
            <a:avLst/>
            <a:gdLst>
              <a:gd name="T0" fmla="*/ 0 w 576"/>
              <a:gd name="T1" fmla="*/ 0 h 576"/>
              <a:gd name="T2" fmla="*/ 576 w 576"/>
              <a:gd name="T3" fmla="*/ 0 h 576"/>
              <a:gd name="T4" fmla="*/ 0 w 576"/>
              <a:gd name="T5" fmla="*/ 576 h 576"/>
              <a:gd name="T6" fmla="*/ 0 w 576"/>
              <a:gd name="T7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6" h="576">
                <a:moveTo>
                  <a:pt x="0" y="0"/>
                </a:moveTo>
                <a:lnTo>
                  <a:pt x="576" y="0"/>
                </a:lnTo>
                <a:lnTo>
                  <a:pt x="0" y="576"/>
                </a:lnTo>
                <a:lnTo>
                  <a:pt x="0" y="0"/>
                </a:lnTo>
                <a:close/>
              </a:path>
            </a:pathLst>
          </a:custGeom>
          <a:solidFill>
            <a:srgbClr val="133C8C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4433180" y="6380163"/>
            <a:ext cx="3722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3F7212F5-AC84-447C-8913-96A92B700D6D}" type="slidenum">
              <a:rPr lang="en-US" altLang="en-US" sz="1200" smtClean="0"/>
              <a:pPr algn="r"/>
              <a:t>‹#›</a:t>
            </a:fld>
            <a:endParaRPr lang="en-US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287338" indent="-287338" algn="l" rtl="0" eaLnBrk="1" fontAlgn="base" hangingPunct="1">
        <a:spcBef>
          <a:spcPct val="20000"/>
        </a:spcBef>
        <a:spcAft>
          <a:spcPct val="0"/>
        </a:spcAft>
        <a:buClr>
          <a:srgbClr val="133C8C"/>
        </a:buClr>
        <a:buSzPct val="90000"/>
        <a:buFont typeface="Wingdings 2" panose="05020102010507070707" pitchFamily="18" charset="2"/>
        <a:buChar char="¡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85750" algn="l" rtl="0" eaLnBrk="1" fontAlgn="base" hangingPunct="1">
        <a:spcBef>
          <a:spcPct val="20000"/>
        </a:spcBef>
        <a:spcAft>
          <a:spcPct val="0"/>
        </a:spcAft>
        <a:buClr>
          <a:srgbClr val="133C8C"/>
        </a:buClr>
        <a:buSzPct val="100000"/>
        <a:buFont typeface="Wingdings" panose="05000000000000000000" pitchFamily="2" charset="2"/>
        <a:buChar char="§"/>
        <a:defRPr lang="en-US" altLang="en-US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68375" indent="-279400" algn="l" rtl="0" eaLnBrk="1" fontAlgn="base" hangingPunct="1">
        <a:spcBef>
          <a:spcPct val="20000"/>
        </a:spcBef>
        <a:spcAft>
          <a:spcPct val="0"/>
        </a:spcAft>
        <a:buClr>
          <a:srgbClr val="133C8C"/>
        </a:buClr>
        <a:buSzPct val="100000"/>
        <a:buFont typeface="Wingdings" panose="05000000000000000000" pitchFamily="2" charset="2"/>
        <a:buChar char="§"/>
        <a:defRPr lang="en-US" altLang="en-US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17625" indent="-287338" algn="l" rtl="0" eaLnBrk="1" fontAlgn="base" hangingPunct="1">
        <a:spcBef>
          <a:spcPct val="20000"/>
        </a:spcBef>
        <a:spcAft>
          <a:spcPct val="0"/>
        </a:spcAft>
        <a:buClr>
          <a:srgbClr val="133C8C"/>
        </a:buClr>
        <a:buSzPct val="100000"/>
        <a:buFont typeface="Wingdings" panose="05000000000000000000" pitchFamily="2" charset="2"/>
        <a:buChar char="§"/>
        <a:defRPr lang="en-US" altLang="en-US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58938" indent="-287338" algn="l" rtl="0" eaLnBrk="1" fontAlgn="base" hangingPunct="1">
        <a:spcBef>
          <a:spcPct val="20000"/>
        </a:spcBef>
        <a:spcAft>
          <a:spcPct val="0"/>
        </a:spcAft>
        <a:buClr>
          <a:srgbClr val="133C8C"/>
        </a:buClr>
        <a:buSzPct val="100000"/>
        <a:buFont typeface="Wingdings" panose="05000000000000000000" pitchFamily="2" charset="2"/>
        <a:buChar char="§"/>
        <a:defRPr lang="en-US" altLang="en-US" sz="20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jira.oncprojectracking.org/browse/CQM-160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Observation status in hospital eCQMs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Change Review Process Meeting</a:t>
            </a:r>
          </a:p>
          <a:p>
            <a:r>
              <a:rPr lang="en-US" dirty="0" smtClean="0"/>
              <a:t>October 15, 2015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Rute Martins</a:t>
            </a:r>
          </a:p>
          <a:p>
            <a:r>
              <a:rPr lang="en-US" sz="1600" dirty="0" smtClean="0"/>
              <a:t>Division of Healthcare Quality Evaluation</a:t>
            </a:r>
          </a:p>
          <a:p>
            <a:r>
              <a:rPr lang="en-US" sz="1600" dirty="0" smtClean="0"/>
              <a:t>The Joint Commission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742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questions/issues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017588" y="1291157"/>
            <a:ext cx="7669212" cy="4305300"/>
          </a:xfrm>
        </p:spPr>
        <p:txBody>
          <a:bodyPr/>
          <a:lstStyle/>
          <a:p>
            <a:r>
              <a:rPr lang="en-US" dirty="0" smtClean="0"/>
              <a:t>Logic does not account for observation status timeframe (</a:t>
            </a:r>
            <a:r>
              <a:rPr lang="en-US" dirty="0" smtClean="0">
                <a:hlinkClick r:id="rId2"/>
              </a:rPr>
              <a:t>CQM-1608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4734" y="2236340"/>
            <a:ext cx="6400800" cy="41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2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Issue impact – CRP feedback</a:t>
            </a:r>
            <a:endParaRPr lang="en-US" alt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altLang="en-US" sz="2400" dirty="0" smtClean="0"/>
              <a:t>Issue is significant and perceived to affect measure calculation results</a:t>
            </a:r>
          </a:p>
          <a:p>
            <a:r>
              <a:rPr lang="en-US" altLang="en-US" sz="2400" dirty="0" smtClean="0"/>
              <a:t>Variability in how ED </a:t>
            </a:r>
            <a:r>
              <a:rPr lang="en-US" altLang="en-US" sz="2400" dirty="0" smtClean="0">
                <a:sym typeface="Wingdings 3" panose="05040102010807070707" pitchFamily="18" charset="2"/>
              </a:rPr>
              <a:t> </a:t>
            </a:r>
            <a:r>
              <a:rPr lang="en-US" altLang="en-US" sz="2400" dirty="0">
                <a:sym typeface="Wingdings 3" panose="05040102010807070707" pitchFamily="18" charset="2"/>
              </a:rPr>
              <a:t>o</a:t>
            </a:r>
            <a:r>
              <a:rPr lang="en-US" altLang="en-US" sz="2400" dirty="0" smtClean="0"/>
              <a:t>bservation </a:t>
            </a:r>
            <a:r>
              <a:rPr lang="en-US" altLang="en-US" sz="2400" dirty="0" smtClean="0">
                <a:sym typeface="Wingdings 3" panose="05040102010807070707" pitchFamily="18" charset="2"/>
              </a:rPr>
              <a:t> inpatient is managed within an EHR</a:t>
            </a:r>
          </a:p>
          <a:p>
            <a:r>
              <a:rPr lang="en-US" altLang="en-US" sz="2400" dirty="0">
                <a:sym typeface="Wingdings 3" panose="05040102010807070707" pitchFamily="18" charset="2"/>
              </a:rPr>
              <a:t>Issue relates/overlaps with ED </a:t>
            </a:r>
            <a:r>
              <a:rPr lang="en-US" altLang="en-US" sz="2400" dirty="0" smtClean="0">
                <a:sym typeface="Wingdings 3" panose="05040102010807070707" pitchFamily="18" charset="2"/>
              </a:rPr>
              <a:t>visit ends </a:t>
            </a:r>
            <a:r>
              <a:rPr lang="en-US" altLang="en-US" sz="2400" dirty="0">
                <a:sym typeface="Wingdings 3" panose="05040102010807070707" pitchFamily="18" charset="2"/>
              </a:rPr>
              <a:t>&lt;= 1 hour of inpatient admission</a:t>
            </a:r>
          </a:p>
          <a:p>
            <a:r>
              <a:rPr lang="en-US" altLang="en-US" sz="2400" dirty="0" smtClean="0">
                <a:sym typeface="Wingdings 3" panose="05040102010807070707" pitchFamily="18" charset="2"/>
              </a:rPr>
              <a:t>Observation vs. inpatient as administrative artifact</a:t>
            </a:r>
          </a:p>
          <a:p>
            <a:r>
              <a:rPr lang="en-US" altLang="en-US" sz="2400" dirty="0" smtClean="0">
                <a:sym typeface="Wingdings 3" panose="05040102010807070707" pitchFamily="18" charset="2"/>
              </a:rPr>
              <a:t>Policy implications of observation status</a:t>
            </a:r>
          </a:p>
          <a:p>
            <a:r>
              <a:rPr lang="en-US" altLang="en-US" sz="2400" dirty="0" smtClean="0">
                <a:sym typeface="Wingdings 3" panose="05040102010807070707" pitchFamily="18" charset="2"/>
              </a:rPr>
              <a:t>Implementers agree it’s a difficult issue to solve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term optimal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Use CQL to define hospital arrival unambiguously:</a:t>
            </a:r>
            <a:endParaRPr lang="en-US" b="1" dirty="0" smtClean="0"/>
          </a:p>
          <a:p>
            <a:pPr lvl="1"/>
            <a:r>
              <a:rPr lang="en-US" dirty="0" smtClean="0"/>
              <a:t>Earliest of:</a:t>
            </a:r>
          </a:p>
          <a:p>
            <a:pPr lvl="2"/>
            <a:r>
              <a:rPr lang="en-US" dirty="0" smtClean="0"/>
              <a:t>ED visit start</a:t>
            </a:r>
          </a:p>
          <a:p>
            <a:pPr lvl="2"/>
            <a:r>
              <a:rPr lang="en-US" dirty="0" smtClean="0"/>
              <a:t>Observation start</a:t>
            </a:r>
          </a:p>
          <a:p>
            <a:pPr lvl="2"/>
            <a:r>
              <a:rPr lang="en-US" dirty="0" smtClean="0"/>
              <a:t>Inpatient admission</a:t>
            </a:r>
          </a:p>
          <a:p>
            <a:r>
              <a:rPr lang="en-US" dirty="0" smtClean="0"/>
              <a:t>Current QDM logic framework does not support such a construct</a:t>
            </a:r>
          </a:p>
          <a:p>
            <a:r>
              <a:rPr lang="en-US" dirty="0" smtClean="0"/>
              <a:t>Not viable for 2016 Annual Update</a:t>
            </a:r>
          </a:p>
        </p:txBody>
      </p:sp>
    </p:spTree>
    <p:extLst>
      <p:ext uri="{BB962C8B-B14F-4D97-AF65-F5344CB8AC3E}">
        <p14:creationId xmlns:p14="http://schemas.microsoft.com/office/powerpoint/2010/main" val="267642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interim “patches”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 smtClean="0"/>
              <a:t>#1</a:t>
            </a:r>
            <a:r>
              <a:rPr lang="en-US" dirty="0" smtClean="0"/>
              <a:t> </a:t>
            </a:r>
            <a:r>
              <a:rPr lang="en-US" b="1" dirty="0"/>
              <a:t>Add guidance</a:t>
            </a:r>
            <a:r>
              <a:rPr lang="en-US" dirty="0"/>
              <a:t> </a:t>
            </a:r>
            <a:r>
              <a:rPr lang="en-US" dirty="0" smtClean="0"/>
              <a:t>directing implementers to map observation to inpatient admission, when applicable</a:t>
            </a:r>
          </a:p>
          <a:p>
            <a:r>
              <a:rPr lang="en-US" b="1" dirty="0" smtClean="0"/>
              <a:t>#2</a:t>
            </a:r>
            <a:r>
              <a:rPr lang="en-US" dirty="0" smtClean="0"/>
              <a:t> </a:t>
            </a:r>
            <a:r>
              <a:rPr lang="en-US" b="1" dirty="0"/>
              <a:t>Use a timing constraint</a:t>
            </a:r>
            <a:r>
              <a:rPr lang="en-US" dirty="0"/>
              <a:t> </a:t>
            </a:r>
            <a:r>
              <a:rPr lang="en-US" dirty="0" smtClean="0"/>
              <a:t>only to cover both ED and observation implicitly (e.g. &lt;= 3 day(s) SBS $</a:t>
            </a:r>
            <a:r>
              <a:rPr lang="en-US" dirty="0" err="1" smtClean="0"/>
              <a:t>EncounterInpatient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#3 Model </a:t>
            </a:r>
            <a:r>
              <a:rPr lang="en-US" b="1" dirty="0"/>
              <a:t>observation status explicitly</a:t>
            </a:r>
            <a:r>
              <a:rPr lang="en-US" dirty="0"/>
              <a:t> in the </a:t>
            </a:r>
            <a:r>
              <a:rPr lang="en-US" dirty="0" smtClean="0"/>
              <a:t>logic (e.g. as encounter, location, ED disposition)</a:t>
            </a:r>
          </a:p>
        </p:txBody>
      </p:sp>
    </p:spTree>
    <p:extLst>
      <p:ext uri="{BB962C8B-B14F-4D97-AF65-F5344CB8AC3E}">
        <p14:creationId xmlns:p14="http://schemas.microsoft.com/office/powerpoint/2010/main" val="167158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Weighing pros and cons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540933" y="1373601"/>
            <a:ext cx="0" cy="4305300"/>
          </a:xfrm>
          <a:prstGeom prst="straightConnector1">
            <a:avLst/>
          </a:prstGeom>
          <a:ln w="57150">
            <a:solidFill>
              <a:srgbClr val="133C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519768" y="5678901"/>
            <a:ext cx="6849534" cy="0"/>
          </a:xfrm>
          <a:prstGeom prst="straightConnector1">
            <a:avLst/>
          </a:prstGeom>
          <a:ln w="57150">
            <a:solidFill>
              <a:srgbClr val="133C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90907" y="5719001"/>
            <a:ext cx="5513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Complexity/Unintended Consequences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486982" y="3198167"/>
            <a:ext cx="3470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Ability to solve the issue</a:t>
            </a:r>
            <a:endParaRPr lang="en-US" sz="2400" dirty="0"/>
          </a:p>
        </p:txBody>
      </p:sp>
      <p:sp>
        <p:nvSpPr>
          <p:cNvPr id="14" name="Flowchart: Alternate Process 13"/>
          <p:cNvSpPr/>
          <p:nvPr/>
        </p:nvSpPr>
        <p:spPr>
          <a:xfrm>
            <a:off x="4433768" y="3460504"/>
            <a:ext cx="1371600" cy="922866"/>
          </a:xfrm>
          <a:prstGeom prst="flowChartAlternateProcess">
            <a:avLst/>
          </a:prstGeom>
          <a:solidFill>
            <a:srgbClr val="133C8C"/>
          </a:solidFill>
          <a:ln>
            <a:solidFill>
              <a:srgbClr val="133C8C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a timing constraint</a:t>
            </a:r>
            <a:endParaRPr lang="en-US" dirty="0"/>
          </a:p>
        </p:txBody>
      </p:sp>
      <p:sp>
        <p:nvSpPr>
          <p:cNvPr id="15" name="Flowchart: Alternate Process 14"/>
          <p:cNvSpPr/>
          <p:nvPr/>
        </p:nvSpPr>
        <p:spPr>
          <a:xfrm>
            <a:off x="1823657" y="4494997"/>
            <a:ext cx="1371600" cy="922866"/>
          </a:xfrm>
          <a:prstGeom prst="flowChartAlternateProcess">
            <a:avLst/>
          </a:prstGeom>
          <a:solidFill>
            <a:srgbClr val="133C8C"/>
          </a:solidFill>
          <a:ln>
            <a:solidFill>
              <a:srgbClr val="133C8C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 guidance</a:t>
            </a:r>
            <a:endParaRPr lang="en-US" dirty="0"/>
          </a:p>
        </p:txBody>
      </p:sp>
      <p:sp>
        <p:nvSpPr>
          <p:cNvPr id="16" name="Flowchart: Alternate Process 15"/>
          <p:cNvSpPr/>
          <p:nvPr/>
        </p:nvSpPr>
        <p:spPr>
          <a:xfrm>
            <a:off x="6857895" y="2132270"/>
            <a:ext cx="1543051" cy="1011643"/>
          </a:xfrm>
          <a:prstGeom prst="flowChartAlternateProcess">
            <a:avLst/>
          </a:prstGeom>
          <a:solidFill>
            <a:srgbClr val="133C8C"/>
          </a:solidFill>
          <a:ln>
            <a:solidFill>
              <a:srgbClr val="133C8C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 </a:t>
            </a:r>
            <a:r>
              <a:rPr lang="en-US" dirty="0" err="1" smtClean="0"/>
              <a:t>Obs</a:t>
            </a:r>
            <a:r>
              <a:rPr lang="en-US" dirty="0"/>
              <a:t> </a:t>
            </a:r>
            <a:r>
              <a:rPr lang="en-US" dirty="0" smtClean="0"/>
              <a:t>Status Explicitly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250467" y="4543538"/>
            <a:ext cx="2366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Lost ability to tie events to inpatient admission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829196" y="3376622"/>
            <a:ext cx="2307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Lost ability to tie events to hospital arrival (if not through ED)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800496" y="2221047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Unmanageably complex QDM logic</a:t>
            </a:r>
            <a:endParaRPr lang="en-US" dirty="0"/>
          </a:p>
        </p:txBody>
      </p:sp>
      <p:sp>
        <p:nvSpPr>
          <p:cNvPr id="4" name="Multiply 3"/>
          <p:cNvSpPr/>
          <p:nvPr/>
        </p:nvSpPr>
        <p:spPr>
          <a:xfrm>
            <a:off x="2687146" y="4142259"/>
            <a:ext cx="758092" cy="673864"/>
          </a:xfrm>
          <a:prstGeom prst="mathMultiply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Multiply 16"/>
          <p:cNvSpPr/>
          <p:nvPr/>
        </p:nvSpPr>
        <p:spPr>
          <a:xfrm>
            <a:off x="7990256" y="1714957"/>
            <a:ext cx="758092" cy="673864"/>
          </a:xfrm>
          <a:prstGeom prst="mathMultiply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71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 timing constraint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17587" y="1456537"/>
            <a:ext cx="7659687" cy="4042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$</a:t>
            </a:r>
            <a:r>
              <a:rPr lang="en-US" sz="2000" b="1" dirty="0" err="1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MedicationX</a:t>
            </a:r>
            <a:r>
              <a:rPr lang="en-US" sz="20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administered </a:t>
            </a:r>
            <a:r>
              <a:rPr lang="en-US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between arrival and </a:t>
            </a:r>
            <a:r>
              <a:rPr lang="en-US" sz="20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discharge</a:t>
            </a:r>
            <a:endParaRPr lang="en-US" sz="2000" dirty="0" smtClean="0">
              <a:solidFill>
                <a:srgbClr val="1A1A1A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US" sz="2800" b="1" dirty="0" smtClean="0">
                <a:solidFill>
                  <a:srgbClr val="133C8C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en-US" sz="2000" b="1" dirty="0" smtClean="0">
              <a:solidFill>
                <a:srgbClr val="133C8C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dirty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OR: $</a:t>
            </a:r>
            <a:r>
              <a:rPr lang="en-US" dirty="0" err="1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MedicationX</a:t>
            </a:r>
            <a:r>
              <a:rPr lang="en-US" dirty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starts during Occurrence A of $</a:t>
            </a:r>
            <a:r>
              <a:rPr lang="en-US" dirty="0" err="1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EncounterInpatient</a:t>
            </a:r>
            <a:endParaRPr lang="en-US" dirty="0">
              <a:solidFill>
                <a:srgbClr val="1A1A1A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dirty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OR: $</a:t>
            </a:r>
            <a:r>
              <a:rPr lang="en-US" dirty="0" err="1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MedicationX</a:t>
            </a:r>
            <a:r>
              <a:rPr lang="en-US" dirty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starts </a:t>
            </a:r>
            <a:r>
              <a:rPr lang="en-US" dirty="0" smtClean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during "</a:t>
            </a:r>
            <a:r>
              <a:rPr lang="en-US" dirty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Encounter, Performed: Emergency Department </a:t>
            </a:r>
            <a:r>
              <a:rPr lang="en-US" dirty="0" smtClean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	Visit</a:t>
            </a:r>
            <a:r>
              <a:rPr lang="en-US" dirty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en-US" dirty="0" smtClean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&lt;= </a:t>
            </a:r>
            <a:r>
              <a:rPr lang="en-US" dirty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 hour(s) ends before or concurrent </a:t>
            </a:r>
            <a:r>
              <a:rPr lang="en-US" dirty="0" smtClean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	with </a:t>
            </a:r>
            <a:r>
              <a:rPr lang="en-US" dirty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start of </a:t>
            </a:r>
            <a:r>
              <a:rPr lang="en-US" dirty="0" smtClean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Occurrence </a:t>
            </a:r>
            <a:r>
              <a:rPr lang="en-US" dirty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 smtClean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of $</a:t>
            </a:r>
            <a:r>
              <a:rPr lang="en-US" dirty="0" err="1" smtClean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EncounterInpatient</a:t>
            </a:r>
            <a:endParaRPr lang="en-US" dirty="0" smtClean="0">
              <a:solidFill>
                <a:srgbClr val="1A1A1A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tabLst>
                <a:tab pos="627063" algn="l"/>
              </a:tabLst>
            </a:pPr>
            <a:endParaRPr lang="en-US" dirty="0">
              <a:solidFill>
                <a:srgbClr val="1A1A1A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tabLst>
                <a:tab pos="627063" algn="l"/>
              </a:tabLst>
            </a:pPr>
            <a:r>
              <a:rPr lang="en-US" sz="2800" b="1" dirty="0" smtClean="0">
                <a:solidFill>
                  <a:srgbClr val="133C8C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endParaRPr lang="en-US" sz="2800" b="1" dirty="0">
              <a:solidFill>
                <a:srgbClr val="133C8C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dirty="0">
                <a:solidFill>
                  <a:srgbClr val="1A1A1A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OR: $</a:t>
            </a:r>
            <a:r>
              <a:rPr lang="en-US" dirty="0" err="1">
                <a:solidFill>
                  <a:srgbClr val="1A1A1A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MedicationX</a:t>
            </a:r>
            <a:r>
              <a:rPr lang="en-US" dirty="0">
                <a:solidFill>
                  <a:srgbClr val="1A1A1A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starts during Occurrence A of $</a:t>
            </a:r>
            <a:r>
              <a:rPr lang="en-US" dirty="0" err="1">
                <a:solidFill>
                  <a:srgbClr val="1A1A1A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EncounterInpatient</a:t>
            </a:r>
            <a:endParaRPr lang="en-US" dirty="0">
              <a:solidFill>
                <a:srgbClr val="1A1A1A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dirty="0">
                <a:solidFill>
                  <a:srgbClr val="1A1A1A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OR: $</a:t>
            </a:r>
            <a:r>
              <a:rPr lang="en-US" dirty="0" err="1">
                <a:solidFill>
                  <a:srgbClr val="1A1A1A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MedicationX</a:t>
            </a:r>
            <a:r>
              <a:rPr lang="en-US" dirty="0">
                <a:solidFill>
                  <a:srgbClr val="1A1A1A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&lt;= 3 day(s) starts before start of Occurrence A of $</a:t>
            </a:r>
            <a:r>
              <a:rPr lang="en-US" dirty="0" err="1" smtClean="0">
                <a:solidFill>
                  <a:srgbClr val="1A1A1A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EncounterInpatient</a:t>
            </a:r>
            <a:endParaRPr lang="en-US" dirty="0" smtClean="0">
              <a:solidFill>
                <a:srgbClr val="1A1A1A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38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/>
              <a:t>a </a:t>
            </a:r>
            <a:r>
              <a:rPr lang="en-US" dirty="0" smtClean="0"/>
              <a:t>timing constraint: effort vs. benefit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Can “pick up” on events prior to arrival</a:t>
            </a:r>
          </a:p>
          <a:p>
            <a:r>
              <a:rPr lang="en-US" dirty="0" smtClean="0"/>
              <a:t>Can be confusing if applied only to some eCQMs (e.g. VTE, STK-5)</a:t>
            </a:r>
          </a:p>
          <a:p>
            <a:pPr lvl="1"/>
            <a:r>
              <a:rPr lang="en-US" dirty="0"/>
              <a:t>Cannot be applied to eCQMs dependent on arrival time (e.g. STK-2)</a:t>
            </a:r>
          </a:p>
          <a:p>
            <a:pPr lvl="1"/>
            <a:r>
              <a:rPr lang="en-US" dirty="0"/>
              <a:t>Does not resolve observation status issue when eCQM requires ED visit (e.g. </a:t>
            </a:r>
            <a:r>
              <a:rPr lang="en-US" dirty="0" smtClean="0"/>
              <a:t>STK-4</a:t>
            </a:r>
            <a:r>
              <a:rPr lang="en-US" dirty="0"/>
              <a:t>)</a:t>
            </a:r>
            <a:endParaRPr lang="en-US" dirty="0" smtClean="0"/>
          </a:p>
          <a:p>
            <a:pPr lvl="1"/>
            <a:r>
              <a:rPr lang="en-US" dirty="0" smtClean="0"/>
              <a:t>May </a:t>
            </a:r>
            <a:r>
              <a:rPr lang="en-US" dirty="0"/>
              <a:t>not meet measure requirements (e.g. STK-8, STK-10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73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decide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 smtClean="0"/>
              <a:t>OPTION 1 </a:t>
            </a:r>
            <a:r>
              <a:rPr lang="en-US" b="1" smtClean="0"/>
              <a:t>(recommended): </a:t>
            </a:r>
            <a:r>
              <a:rPr lang="en-US" b="1" dirty="0" smtClean="0"/>
              <a:t>Wait and change logic once</a:t>
            </a:r>
          </a:p>
          <a:p>
            <a:pPr lvl="1"/>
            <a:r>
              <a:rPr lang="en-US" dirty="0" smtClean="0"/>
              <a:t>No logic changes until CQL becomes available</a:t>
            </a:r>
          </a:p>
          <a:p>
            <a:pPr lvl="1"/>
            <a:r>
              <a:rPr lang="en-US" dirty="0" smtClean="0"/>
              <a:t>Add guidance recognizing limitation of logic to capture observation status periods</a:t>
            </a:r>
          </a:p>
          <a:p>
            <a:r>
              <a:rPr lang="en-US" b="1" dirty="0" smtClean="0"/>
              <a:t>OPTION 2: Implement partial solution now and optimal solution later</a:t>
            </a:r>
          </a:p>
          <a:p>
            <a:pPr lvl="1"/>
            <a:r>
              <a:rPr lang="en-US" dirty="0" smtClean="0"/>
              <a:t>Replace ED timing constraint with &lt;=3 days prior to inpatient admission threshold where possible</a:t>
            </a:r>
          </a:p>
        </p:txBody>
      </p:sp>
    </p:spTree>
    <p:extLst>
      <p:ext uri="{BB962C8B-B14F-4D97-AF65-F5344CB8AC3E}">
        <p14:creationId xmlns:p14="http://schemas.microsoft.com/office/powerpoint/2010/main" val="387170503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orporate_WhiteBG_SquareBullets_20pts" id="{7080CB23-33E7-42F4-A648-EA29F6318B44}" vid="{A56A406B-31E8-4E1B-A89F-B133D745AE4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89C6ABE1473F4EBD87012CC21C667F" ma:contentTypeVersion="0" ma:contentTypeDescription="Create a new document." ma:contentTypeScope="" ma:versionID="e06b1af63f91b5ba743f5ac5da9654c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96F87C-1F44-450C-8860-015440CBF1E1}">
  <ds:schemaRefs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E8CDB64-2B8F-4819-9183-6EFF95F359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ECC2D4-8037-434C-8F3D-D0864AB391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Corporate_WhiteBG_SquareBullets_20pts</Template>
  <TotalTime>454</TotalTime>
  <Words>416</Words>
  <Application>Microsoft Office PowerPoint</Application>
  <PresentationFormat>On-screen Show (4:3)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Wingdings 2</vt:lpstr>
      <vt:lpstr>Wingdings 3</vt:lpstr>
      <vt:lpstr>Default Design</vt:lpstr>
      <vt:lpstr>Observation status in hospital eCQMs</vt:lpstr>
      <vt:lpstr>Implementation questions/issues</vt:lpstr>
      <vt:lpstr>Issue impact – CRP feedback</vt:lpstr>
      <vt:lpstr>Long term optimal solution</vt:lpstr>
      <vt:lpstr>Possible interim “patches”</vt:lpstr>
      <vt:lpstr>Weighing pros and cons</vt:lpstr>
      <vt:lpstr>Using a timing constraint</vt:lpstr>
      <vt:lpstr>Using a timing constraint: effort vs. benefit</vt:lpstr>
      <vt:lpstr>Time to decide</vt:lpstr>
    </vt:vector>
  </TitlesOfParts>
  <Manager/>
  <Company> 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 status in eCQMs</dc:title>
  <dc:subject/>
  <dc:creator>Rute Martins</dc:creator>
  <cp:keywords/>
  <dc:description/>
  <cp:lastModifiedBy>Jessica Saddler</cp:lastModifiedBy>
  <cp:revision>28</cp:revision>
  <cp:lastPrinted>2006-11-29T22:18:17Z</cp:lastPrinted>
  <dcterms:created xsi:type="dcterms:W3CDTF">2015-09-14T20:46:51Z</dcterms:created>
  <dcterms:modified xsi:type="dcterms:W3CDTF">2015-10-20T16:44:28Z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0x010100CA89C6ABE1473F4EBD87012CC21C667F</vt:lpwstr>
  </property>
  <property fmtid="{D5CDD505-2E9C-101B-9397-08002B2CF9AE}" pid="3" name="IsMyDocuments">
    <vt:bool>true</vt:bool>
  </property>
</Properties>
</file>