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  <p:sldId id="259" r:id="rId6"/>
    <p:sldId id="265" r:id="rId7"/>
    <p:sldId id="256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12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082A4-22B2-46BD-8D60-97A3BB3C3266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E8861-394B-42E0-8AB2-286D085DFB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intcommission.org/specifications_manual_for_national_hospital_inpatient_quality_measures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cprojectracking.org/browse/CQM-1608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Capturing Observation Status in EH Measures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Change Review process Meeting</a:t>
            </a:r>
          </a:p>
          <a:p>
            <a:r>
              <a:rPr lang="en-US" dirty="0" smtClean="0"/>
              <a:t>7/18/2015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 intent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Most </a:t>
            </a:r>
            <a:r>
              <a:rPr lang="en-US" b="1" u="sng" dirty="0" smtClean="0"/>
              <a:t>inpatient</a:t>
            </a:r>
            <a:r>
              <a:rPr lang="en-US" dirty="0" smtClean="0"/>
              <a:t> measures are looking for data encompassed in a single episode of care:</a:t>
            </a:r>
          </a:p>
          <a:p>
            <a:endParaRPr lang="en-US" dirty="0" smtClean="0"/>
          </a:p>
          <a:p>
            <a:pPr marL="341313" lvl="2" indent="0">
              <a:buNone/>
            </a:pPr>
            <a:r>
              <a:rPr lang="en-US" sz="2800" i="1" dirty="0" smtClean="0">
                <a:cs typeface="Arial" pitchFamily="34" charset="0"/>
              </a:rPr>
              <a:t>An </a:t>
            </a:r>
            <a:r>
              <a:rPr lang="en-US" sz="2800" i="1" dirty="0">
                <a:cs typeface="Arial" pitchFamily="34" charset="0"/>
              </a:rPr>
              <a:t>episode of care is defined as the health care services given during a certain period of time, usually during </a:t>
            </a:r>
            <a:r>
              <a:rPr lang="en-US" sz="2800" i="1" dirty="0" smtClean="0">
                <a:cs typeface="Arial" pitchFamily="34" charset="0"/>
              </a:rPr>
              <a:t>a hospital </a:t>
            </a:r>
            <a:r>
              <a:rPr lang="en-US" sz="2800" i="1" dirty="0">
                <a:cs typeface="Arial" pitchFamily="34" charset="0"/>
              </a:rPr>
              <a:t>stay (e.g., from the day of arrival or admission to the day of </a:t>
            </a:r>
            <a:r>
              <a:rPr lang="en-US" sz="2800" i="1" dirty="0" smtClean="0">
                <a:cs typeface="Arial" pitchFamily="34" charset="0"/>
              </a:rPr>
              <a:t>discharge).</a:t>
            </a:r>
          </a:p>
          <a:p>
            <a:pPr marL="341313" lvl="2" indent="0" algn="r">
              <a:buNone/>
            </a:pPr>
            <a:r>
              <a:rPr lang="en-US" sz="1600" dirty="0" smtClean="0">
                <a:cs typeface="Arial" pitchFamily="34" charset="0"/>
              </a:rPr>
              <a:t>Source: </a:t>
            </a:r>
            <a:r>
              <a:rPr lang="en-US" sz="1600" dirty="0">
                <a:hlinkClick r:id="rId2"/>
              </a:rPr>
              <a:t>Specifications Manual for National Hospital Inpatient Quality </a:t>
            </a:r>
            <a:r>
              <a:rPr lang="en-US" sz="1600" dirty="0" smtClean="0">
                <a:hlinkClick r:id="rId2"/>
              </a:rPr>
              <a:t>Measures</a:t>
            </a:r>
            <a:endParaRPr lang="en-US" sz="1600" i="1" dirty="0" smtClean="0">
              <a:cs typeface="Arial" pitchFamily="34" charset="0"/>
            </a:endParaRPr>
          </a:p>
          <a:p>
            <a:pPr marL="341313" lvl="2" indent="0">
              <a:buNone/>
            </a:pPr>
            <a:endParaRPr lang="en-US" sz="2800" i="1" dirty="0">
              <a:cs typeface="Arial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For a patient who is admitted to inpatient care, the episode of care can include care </a:t>
            </a:r>
            <a:r>
              <a:rPr lang="en-US" sz="3200" dirty="0"/>
              <a:t>provided in the ED and </a:t>
            </a:r>
            <a:r>
              <a:rPr lang="en-US" sz="3200" dirty="0" smtClean="0"/>
              <a:t>while in observation status, prior to the inpatient admission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Overview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Care provided while a patient is in observation (prior to being admitted to inpatient care) may not be accounted for in the measure logic (</a:t>
            </a:r>
            <a:r>
              <a:rPr lang="en-US" dirty="0" smtClean="0">
                <a:hlinkClick r:id="rId2"/>
              </a:rPr>
              <a:t>CQM-1608</a:t>
            </a:r>
            <a:r>
              <a:rPr lang="en-US" dirty="0" smtClean="0"/>
              <a:t>)</a:t>
            </a:r>
          </a:p>
          <a:p>
            <a:r>
              <a:rPr lang="en-US" dirty="0" smtClean="0"/>
              <a:t>Issue impacts most EH </a:t>
            </a:r>
            <a:r>
              <a:rPr lang="en-US" dirty="0" err="1" smtClean="0"/>
              <a:t>eCQMs</a:t>
            </a:r>
            <a:r>
              <a:rPr lang="en-US" dirty="0" smtClean="0"/>
              <a:t> to varying degrees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Questions for the Group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an episode of care represented in your EHR?</a:t>
            </a:r>
          </a:p>
          <a:p>
            <a:r>
              <a:rPr lang="en-US" dirty="0" smtClean="0"/>
              <a:t>What has been your experience with </a:t>
            </a:r>
            <a:r>
              <a:rPr lang="en-US" dirty="0" err="1" smtClean="0"/>
              <a:t>eCQMs</a:t>
            </a:r>
            <a:r>
              <a:rPr lang="en-US" dirty="0" smtClean="0"/>
              <a:t> in accounting for observation patients?</a:t>
            </a:r>
          </a:p>
          <a:p>
            <a:r>
              <a:rPr lang="en-US" dirty="0" smtClean="0"/>
              <a:t>Is the current logic workable to account for observation patients?</a:t>
            </a:r>
          </a:p>
        </p:txBody>
      </p:sp>
    </p:spTree>
    <p:extLst>
      <p:ext uri="{BB962C8B-B14F-4D97-AF65-F5344CB8AC3E}">
        <p14:creationId xmlns:p14="http://schemas.microsoft.com/office/powerpoint/2010/main" val="4623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77809" y="3505201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401609" y="2420472"/>
            <a:ext cx="4481" cy="352312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03749" y="1676401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Arrival to the hospital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480958" y="5168207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Observation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477809" y="2667001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Inpatient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004958" y="5168207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Inpatient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001809" y="3505201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Inpatient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488884" y="4336704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012884" y="4336704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Observation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536884" y="4336704"/>
            <a:ext cx="1371600" cy="609600"/>
          </a:xfrm>
          <a:prstGeom prst="roundRect">
            <a:avLst>
              <a:gd name="adj" fmla="val 9314"/>
            </a:avLst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Inpatient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969126" y="2411507"/>
            <a:ext cx="4484" cy="35320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84714" y="1676401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Discharge from inpatient care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52330" y="2787135"/>
            <a:ext cx="1746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Direct admission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5266" y="4068763"/>
            <a:ext cx="22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Admission through ED</a:t>
            </a:r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Episode of Care </a:t>
            </a:r>
            <a:r>
              <a:rPr lang="en-US" dirty="0"/>
              <a:t>S</a:t>
            </a:r>
            <a:r>
              <a:rPr lang="en-US" dirty="0" smtClean="0"/>
              <a:t>cenarios</a:t>
            </a:r>
            <a:endParaRPr lang="en-US" dirty="0"/>
          </a:p>
        </p:txBody>
      </p:sp>
      <p:sp>
        <p:nvSpPr>
          <p:cNvPr id="49" name="Left Brace 48"/>
          <p:cNvSpPr/>
          <p:nvPr/>
        </p:nvSpPr>
        <p:spPr>
          <a:xfrm rot="16200000">
            <a:off x="4546414" y="3924301"/>
            <a:ext cx="304800" cy="4495800"/>
          </a:xfrm>
          <a:prstGeom prst="leftBrace">
            <a:avLst>
              <a:gd name="adj1" fmla="val 8774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643219" y="632460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Episode of care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3042" y="5149841"/>
            <a:ext cx="195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Admission through</a:t>
            </a:r>
          </a:p>
          <a:p>
            <a:pPr algn="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23" name="Left Brace 22"/>
          <p:cNvSpPr/>
          <p:nvPr/>
        </p:nvSpPr>
        <p:spPr>
          <a:xfrm rot="10800000">
            <a:off x="5472019" y="2514600"/>
            <a:ext cx="304800" cy="1646236"/>
          </a:xfrm>
          <a:prstGeom prst="leftBrace">
            <a:avLst>
              <a:gd name="adj1" fmla="val 8774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776819" y="306103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Explicitly accounted for in </a:t>
            </a:r>
            <a:r>
              <a:rPr lang="en-US" dirty="0" err="1" smtClean="0"/>
              <a:t>eCQM</a:t>
            </a:r>
            <a:r>
              <a:rPr lang="en-US" dirty="0" smtClean="0"/>
              <a:t> logic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 is an episode of care represented within your EHR?</a:t>
            </a:r>
          </a:p>
          <a:p>
            <a:pPr lvl="1"/>
            <a:r>
              <a:rPr lang="en-US" dirty="0" smtClean="0"/>
              <a:t>What are its “components” (e.g. single vs. multiple encounters, locations, levels of care)?</a:t>
            </a:r>
          </a:p>
          <a:p>
            <a:pPr lvl="1"/>
            <a:r>
              <a:rPr lang="en-US" dirty="0"/>
              <a:t>In what context are observation patients managed within an EHR?</a:t>
            </a:r>
          </a:p>
          <a:p>
            <a:pPr lvl="2"/>
            <a:r>
              <a:rPr lang="en-US" dirty="0"/>
              <a:t>Admitted for observation (would generate an inpatient encounter)?</a:t>
            </a:r>
          </a:p>
          <a:p>
            <a:pPr lvl="2"/>
            <a:r>
              <a:rPr lang="en-US" dirty="0"/>
              <a:t>Managed in the ED record until a decision to admit is made?</a:t>
            </a:r>
          </a:p>
          <a:p>
            <a:pPr lvl="2"/>
            <a:r>
              <a:rPr lang="en-US" dirty="0"/>
              <a:t>Other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the current logic workable to account for observation </a:t>
            </a:r>
            <a:r>
              <a:rPr lang="en-US" dirty="0" smtClean="0"/>
              <a:t>patients or are we missing observation patients?</a:t>
            </a:r>
          </a:p>
          <a:p>
            <a:r>
              <a:rPr lang="en-US" dirty="0" smtClean="0"/>
              <a:t>What level of impact do you perceive this to be an issue in the </a:t>
            </a:r>
            <a:r>
              <a:rPr lang="en-US" dirty="0" err="1" smtClean="0"/>
              <a:t>eCQMs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89C6ABE1473F4EBD87012CC21C667F" ma:contentTypeVersion="0" ma:contentTypeDescription="Create a new document." ma:contentTypeScope="" ma:versionID="e06b1af63f91b5ba743f5ac5da9654c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5A10FD-69C6-4F3D-B9E6-1F549AF58131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220D51C-4E54-451B-A45E-B0B3F61669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272C92-9974-420F-BC20-A2C98B15B8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330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Capturing Observation Status in EH Measures</vt:lpstr>
      <vt:lpstr>Measure intent</vt:lpstr>
      <vt:lpstr>Issue Overview</vt:lpstr>
      <vt:lpstr>Episode of Care Scenarios</vt:lpstr>
      <vt:lpstr>Discussion</vt:lpstr>
      <vt:lpstr>Discussion</vt:lpstr>
    </vt:vector>
  </TitlesOfParts>
  <Company>The Joint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martinsa</dc:creator>
  <cp:lastModifiedBy>Jessica Saddler</cp:lastModifiedBy>
  <cp:revision>56</cp:revision>
  <dcterms:created xsi:type="dcterms:W3CDTF">2014-01-14T17:11:54Z</dcterms:created>
  <dcterms:modified xsi:type="dcterms:W3CDTF">2015-07-21T13:13:00Z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0x010100CA89C6ABE1473F4EBD87012CC21C667F</vt:lpwstr>
  </property>
</Properties>
</file>