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62" r:id="rId3"/>
    <p:sldId id="257" r:id="rId4"/>
    <p:sldId id="268" r:id="rId5"/>
    <p:sldId id="269" r:id="rId6"/>
    <p:sldId id="270" r:id="rId7"/>
    <p:sldId id="261" r:id="rId8"/>
    <p:sldId id="258" r:id="rId9"/>
    <p:sldId id="280" r:id="rId10"/>
    <p:sldId id="296" r:id="rId11"/>
    <p:sldId id="287" r:id="rId12"/>
    <p:sldId id="288" r:id="rId13"/>
    <p:sldId id="277" r:id="rId14"/>
    <p:sldId id="291" r:id="rId15"/>
    <p:sldId id="292" r:id="rId16"/>
    <p:sldId id="259" r:id="rId17"/>
  </p:sldIdLst>
  <p:sldSz cx="9144000" cy="5143500" type="screen16x9"/>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A074D536-9980-459A-ABCF-11D5087E45BA}">
          <p14:sldIdLst>
            <p14:sldId id="256"/>
            <p14:sldId id="262"/>
            <p14:sldId id="257"/>
            <p14:sldId id="268"/>
            <p14:sldId id="269"/>
            <p14:sldId id="270"/>
            <p14:sldId id="261"/>
            <p14:sldId id="258"/>
            <p14:sldId id="280"/>
            <p14:sldId id="296"/>
            <p14:sldId id="287"/>
            <p14:sldId id="288"/>
            <p14:sldId id="277"/>
            <p14:sldId id="291"/>
            <p14:sldId id="292"/>
            <p14:sldId id="259"/>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6727" autoAdjust="0"/>
  </p:normalViewPr>
  <p:slideViewPr>
    <p:cSldViewPr>
      <p:cViewPr>
        <p:scale>
          <a:sx n="66" d="100"/>
          <a:sy n="66" d="100"/>
        </p:scale>
        <p:origin x="1930" y="3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8E77C4E-1A8E-4EEB-B0FA-F9C88AD265AE}"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39F7E75D-9CAF-4BF2-A6D7-5E915F1AA0DE}">
      <dgm:prSet phldrT="[Text]"/>
      <dgm:spPr/>
      <dgm:t>
        <a:bodyPr/>
        <a:lstStyle/>
        <a:p>
          <a:r>
            <a:rPr lang="en-US" dirty="0"/>
            <a:t>Payment Reform</a:t>
          </a:r>
        </a:p>
      </dgm:t>
    </dgm:pt>
    <dgm:pt modelId="{091C2CB9-BD50-4EEB-82E5-FFC2491B8B1C}" type="parTrans" cxnId="{1BF2E41F-A863-4C6F-B620-9824CF3C1B99}">
      <dgm:prSet/>
      <dgm:spPr/>
      <dgm:t>
        <a:bodyPr/>
        <a:lstStyle/>
        <a:p>
          <a:endParaRPr lang="en-US"/>
        </a:p>
      </dgm:t>
    </dgm:pt>
    <dgm:pt modelId="{3C449DCD-7CFB-45D7-9CA6-010607A89FD0}" type="sibTrans" cxnId="{1BF2E41F-A863-4C6F-B620-9824CF3C1B99}">
      <dgm:prSet/>
      <dgm:spPr/>
      <dgm:t>
        <a:bodyPr/>
        <a:lstStyle/>
        <a:p>
          <a:endParaRPr lang="en-US"/>
        </a:p>
      </dgm:t>
    </dgm:pt>
    <dgm:pt modelId="{F7B56C70-5399-4F29-AA02-DB97D366905F}">
      <dgm:prSet phldrT="[Text]"/>
      <dgm:spPr/>
      <dgm:t>
        <a:bodyPr/>
        <a:lstStyle/>
        <a:p>
          <a:r>
            <a:rPr lang="en-US" dirty="0"/>
            <a:t>Pay for performance</a:t>
          </a:r>
        </a:p>
      </dgm:t>
    </dgm:pt>
    <dgm:pt modelId="{D3445A2D-36D3-48C2-B6DE-9992773D94F5}" type="parTrans" cxnId="{D8C3E06C-391F-4398-97AA-5990BBE8D5E2}">
      <dgm:prSet/>
      <dgm:spPr/>
      <dgm:t>
        <a:bodyPr/>
        <a:lstStyle/>
        <a:p>
          <a:endParaRPr lang="en-US"/>
        </a:p>
      </dgm:t>
    </dgm:pt>
    <dgm:pt modelId="{CF2F6BD1-D237-4BFD-A71E-DD9F08A78AC1}" type="sibTrans" cxnId="{D8C3E06C-391F-4398-97AA-5990BBE8D5E2}">
      <dgm:prSet/>
      <dgm:spPr/>
      <dgm:t>
        <a:bodyPr/>
        <a:lstStyle/>
        <a:p>
          <a:endParaRPr lang="en-US"/>
        </a:p>
      </dgm:t>
    </dgm:pt>
    <dgm:pt modelId="{5E18CFCE-25C2-41AF-B437-8A8730A14560}">
      <dgm:prSet phldrT="[Text]"/>
      <dgm:spPr/>
      <dgm:t>
        <a:bodyPr/>
        <a:lstStyle/>
        <a:p>
          <a:r>
            <a:rPr lang="en-US" dirty="0"/>
            <a:t>ACO</a:t>
          </a:r>
        </a:p>
      </dgm:t>
    </dgm:pt>
    <dgm:pt modelId="{778B908B-E792-4465-834C-DE0882F44718}" type="parTrans" cxnId="{6C68210A-AC01-4A5C-8FAD-2FAEFD259AB1}">
      <dgm:prSet/>
      <dgm:spPr/>
      <dgm:t>
        <a:bodyPr/>
        <a:lstStyle/>
        <a:p>
          <a:endParaRPr lang="en-US"/>
        </a:p>
      </dgm:t>
    </dgm:pt>
    <dgm:pt modelId="{E53443B3-04CB-4BD7-BCC0-653093DF71C7}" type="sibTrans" cxnId="{6C68210A-AC01-4A5C-8FAD-2FAEFD259AB1}">
      <dgm:prSet/>
      <dgm:spPr/>
      <dgm:t>
        <a:bodyPr/>
        <a:lstStyle/>
        <a:p>
          <a:endParaRPr lang="en-US"/>
        </a:p>
      </dgm:t>
    </dgm:pt>
    <dgm:pt modelId="{19B37634-364A-4D5A-8DF2-348EAB3445E3}">
      <dgm:prSet phldrT="[Text]"/>
      <dgm:spPr/>
      <dgm:t>
        <a:bodyPr/>
        <a:lstStyle/>
        <a:p>
          <a:r>
            <a:rPr lang="en-US" dirty="0"/>
            <a:t>Care Transformation</a:t>
          </a:r>
        </a:p>
      </dgm:t>
    </dgm:pt>
    <dgm:pt modelId="{B4102950-CAC6-40AA-A533-8CE9E13BD58C}" type="parTrans" cxnId="{89BB2085-9B93-49E3-8B19-6A5125B32F9D}">
      <dgm:prSet/>
      <dgm:spPr/>
      <dgm:t>
        <a:bodyPr/>
        <a:lstStyle/>
        <a:p>
          <a:endParaRPr lang="en-US"/>
        </a:p>
      </dgm:t>
    </dgm:pt>
    <dgm:pt modelId="{38213444-9C9F-4DA4-A076-CFC2BA0E44EB}" type="sibTrans" cxnId="{89BB2085-9B93-49E3-8B19-6A5125B32F9D}">
      <dgm:prSet/>
      <dgm:spPr/>
      <dgm:t>
        <a:bodyPr/>
        <a:lstStyle/>
        <a:p>
          <a:endParaRPr lang="en-US"/>
        </a:p>
      </dgm:t>
    </dgm:pt>
    <dgm:pt modelId="{B697A4E3-0C33-4597-8D0A-ECE0DC7FBE73}">
      <dgm:prSet phldrT="[Text]"/>
      <dgm:spPr/>
      <dgm:t>
        <a:bodyPr/>
        <a:lstStyle/>
        <a:p>
          <a:r>
            <a:rPr lang="en-US" dirty="0"/>
            <a:t>Multidisciplinary care teams</a:t>
          </a:r>
        </a:p>
      </dgm:t>
    </dgm:pt>
    <dgm:pt modelId="{36AD28C6-62DF-4C94-B7E5-98C97E6B5E70}" type="parTrans" cxnId="{7C618B78-86B1-41DA-873F-D112102039AA}">
      <dgm:prSet/>
      <dgm:spPr/>
      <dgm:t>
        <a:bodyPr/>
        <a:lstStyle/>
        <a:p>
          <a:endParaRPr lang="en-US"/>
        </a:p>
      </dgm:t>
    </dgm:pt>
    <dgm:pt modelId="{CD60EBCA-A45F-4193-836F-0967F6F03BF4}" type="sibTrans" cxnId="{7C618B78-86B1-41DA-873F-D112102039AA}">
      <dgm:prSet/>
      <dgm:spPr/>
      <dgm:t>
        <a:bodyPr/>
        <a:lstStyle/>
        <a:p>
          <a:endParaRPr lang="en-US"/>
        </a:p>
      </dgm:t>
    </dgm:pt>
    <dgm:pt modelId="{602BBEAC-D243-4813-B57F-6F62E2DA03A2}">
      <dgm:prSet phldrT="[Text]"/>
      <dgm:spPr/>
      <dgm:t>
        <a:bodyPr/>
        <a:lstStyle/>
        <a:p>
          <a:r>
            <a:rPr lang="en-US" dirty="0"/>
            <a:t>Care management/ coordination</a:t>
          </a:r>
        </a:p>
      </dgm:t>
    </dgm:pt>
    <dgm:pt modelId="{2A2E7A43-2DFA-4D88-90FD-1E20B3A385A8}" type="parTrans" cxnId="{EF03F988-85AE-4341-A236-F177E2847D6F}">
      <dgm:prSet/>
      <dgm:spPr/>
      <dgm:t>
        <a:bodyPr/>
        <a:lstStyle/>
        <a:p>
          <a:endParaRPr lang="en-US"/>
        </a:p>
      </dgm:t>
    </dgm:pt>
    <dgm:pt modelId="{DECEF591-8A84-4FD3-A11D-550CB88AF439}" type="sibTrans" cxnId="{EF03F988-85AE-4341-A236-F177E2847D6F}">
      <dgm:prSet/>
      <dgm:spPr/>
      <dgm:t>
        <a:bodyPr/>
        <a:lstStyle/>
        <a:p>
          <a:endParaRPr lang="en-US"/>
        </a:p>
      </dgm:t>
    </dgm:pt>
    <dgm:pt modelId="{5D1E5132-9FEA-44AF-95BB-E3F4B1C1BBCF}">
      <dgm:prSet phldrT="[Text]"/>
      <dgm:spPr/>
      <dgm:t>
        <a:bodyPr/>
        <a:lstStyle/>
        <a:p>
          <a:r>
            <a:rPr lang="en-US" dirty="0"/>
            <a:t>Bundled payment</a:t>
          </a:r>
        </a:p>
      </dgm:t>
    </dgm:pt>
    <dgm:pt modelId="{DF125E62-104F-446B-97D4-98902DB33C26}" type="parTrans" cxnId="{21D46F89-A647-4AF1-A647-234202E20005}">
      <dgm:prSet/>
      <dgm:spPr/>
      <dgm:t>
        <a:bodyPr/>
        <a:lstStyle/>
        <a:p>
          <a:endParaRPr lang="en-US"/>
        </a:p>
      </dgm:t>
    </dgm:pt>
    <dgm:pt modelId="{1A34CBAD-3C31-4536-A8EA-CA91B6EF3E02}" type="sibTrans" cxnId="{21D46F89-A647-4AF1-A647-234202E20005}">
      <dgm:prSet/>
      <dgm:spPr/>
      <dgm:t>
        <a:bodyPr/>
        <a:lstStyle/>
        <a:p>
          <a:endParaRPr lang="en-US"/>
        </a:p>
      </dgm:t>
    </dgm:pt>
    <dgm:pt modelId="{996BAFDA-A2C8-4382-B208-0E20F69D8327}">
      <dgm:prSet phldrT="[Text]"/>
      <dgm:spPr/>
      <dgm:t>
        <a:bodyPr/>
        <a:lstStyle/>
        <a:p>
          <a:r>
            <a:rPr lang="en-US" dirty="0"/>
            <a:t>Capitation</a:t>
          </a:r>
        </a:p>
      </dgm:t>
    </dgm:pt>
    <dgm:pt modelId="{F8EADDDF-D8FF-4F91-985F-AC53D4194D1B}" type="parTrans" cxnId="{70ABF671-1EC2-4092-8BBF-80ABFD0AADA4}">
      <dgm:prSet/>
      <dgm:spPr/>
      <dgm:t>
        <a:bodyPr/>
        <a:lstStyle/>
        <a:p>
          <a:endParaRPr lang="en-US"/>
        </a:p>
      </dgm:t>
    </dgm:pt>
    <dgm:pt modelId="{6DA62EDA-1C6A-4F0F-A52F-AB2801C13D36}" type="sibTrans" cxnId="{70ABF671-1EC2-4092-8BBF-80ABFD0AADA4}">
      <dgm:prSet/>
      <dgm:spPr/>
      <dgm:t>
        <a:bodyPr/>
        <a:lstStyle/>
        <a:p>
          <a:endParaRPr lang="en-US"/>
        </a:p>
      </dgm:t>
    </dgm:pt>
    <dgm:pt modelId="{F8B0C0EC-7D91-48EC-9DD4-6EB900F9F536}">
      <dgm:prSet phldrT="[Text]"/>
      <dgm:spPr/>
      <dgm:t>
        <a:bodyPr/>
        <a:lstStyle/>
        <a:p>
          <a:r>
            <a:rPr lang="en-US" dirty="0"/>
            <a:t>Prevention</a:t>
          </a:r>
        </a:p>
      </dgm:t>
    </dgm:pt>
    <dgm:pt modelId="{C6494C17-B94C-44A3-AC98-67E467051106}" type="parTrans" cxnId="{4F7B0ABF-E2F3-445B-A802-7BDA1E5A9B84}">
      <dgm:prSet/>
      <dgm:spPr/>
      <dgm:t>
        <a:bodyPr/>
        <a:lstStyle/>
        <a:p>
          <a:endParaRPr lang="en-US"/>
        </a:p>
      </dgm:t>
    </dgm:pt>
    <dgm:pt modelId="{AB93D114-CC43-4069-A09D-7831A2AB162A}" type="sibTrans" cxnId="{4F7B0ABF-E2F3-445B-A802-7BDA1E5A9B84}">
      <dgm:prSet/>
      <dgm:spPr/>
      <dgm:t>
        <a:bodyPr/>
        <a:lstStyle/>
        <a:p>
          <a:endParaRPr lang="en-US"/>
        </a:p>
      </dgm:t>
    </dgm:pt>
    <dgm:pt modelId="{F315E892-9A3C-4ABC-8B16-6350054CF413}">
      <dgm:prSet phldrT="[Text]"/>
      <dgm:spPr/>
      <dgm:t>
        <a:bodyPr/>
        <a:lstStyle/>
        <a:p>
          <a:r>
            <a:rPr lang="en-US" b="1" dirty="0"/>
            <a:t>Addressing social determinants</a:t>
          </a:r>
        </a:p>
      </dgm:t>
    </dgm:pt>
    <dgm:pt modelId="{D57E201C-65E2-478B-995C-680A99713B85}" type="parTrans" cxnId="{C423739D-AD4C-49F4-95B3-ED6F69A79041}">
      <dgm:prSet/>
      <dgm:spPr/>
      <dgm:t>
        <a:bodyPr/>
        <a:lstStyle/>
        <a:p>
          <a:endParaRPr lang="en-US"/>
        </a:p>
      </dgm:t>
    </dgm:pt>
    <dgm:pt modelId="{AB94A471-C44C-43EB-97E5-2A4AA73C4983}" type="sibTrans" cxnId="{C423739D-AD4C-49F4-95B3-ED6F69A79041}">
      <dgm:prSet/>
      <dgm:spPr/>
      <dgm:t>
        <a:bodyPr/>
        <a:lstStyle/>
        <a:p>
          <a:endParaRPr lang="en-US"/>
        </a:p>
      </dgm:t>
    </dgm:pt>
    <dgm:pt modelId="{62021448-76DC-4ACD-99C5-4FFF035397FF}">
      <dgm:prSet phldrT="[Text]"/>
      <dgm:spPr/>
      <dgm:t>
        <a:bodyPr/>
        <a:lstStyle/>
        <a:p>
          <a:r>
            <a:rPr lang="en-US" dirty="0"/>
            <a:t>Population health</a:t>
          </a:r>
        </a:p>
      </dgm:t>
    </dgm:pt>
    <dgm:pt modelId="{CECBAD08-A527-44CF-B209-9EA130B774A3}" type="parTrans" cxnId="{571AD037-C914-4751-94C6-A43689BDD34B}">
      <dgm:prSet/>
      <dgm:spPr/>
      <dgm:t>
        <a:bodyPr/>
        <a:lstStyle/>
        <a:p>
          <a:endParaRPr lang="en-US"/>
        </a:p>
      </dgm:t>
    </dgm:pt>
    <dgm:pt modelId="{31F99570-1C3B-4F4B-BB12-F318D707CE30}" type="sibTrans" cxnId="{571AD037-C914-4751-94C6-A43689BDD34B}">
      <dgm:prSet/>
      <dgm:spPr/>
      <dgm:t>
        <a:bodyPr/>
        <a:lstStyle/>
        <a:p>
          <a:endParaRPr lang="en-US"/>
        </a:p>
      </dgm:t>
    </dgm:pt>
    <dgm:pt modelId="{73DEAED6-145B-4428-AC17-0159AD901519}" type="pres">
      <dgm:prSet presAssocID="{E8E77C4E-1A8E-4EEB-B0FA-F9C88AD265AE}" presName="Name0" presStyleCnt="0">
        <dgm:presLayoutVars>
          <dgm:dir/>
          <dgm:animLvl val="lvl"/>
          <dgm:resizeHandles val="exact"/>
        </dgm:presLayoutVars>
      </dgm:prSet>
      <dgm:spPr/>
    </dgm:pt>
    <dgm:pt modelId="{57FD1BEB-7B45-4F29-BA41-070FAFFC7D03}" type="pres">
      <dgm:prSet presAssocID="{39F7E75D-9CAF-4BF2-A6D7-5E915F1AA0DE}" presName="composite" presStyleCnt="0"/>
      <dgm:spPr/>
    </dgm:pt>
    <dgm:pt modelId="{C9574FF2-A1C1-4EB6-BB4B-3074A2AB4571}" type="pres">
      <dgm:prSet presAssocID="{39F7E75D-9CAF-4BF2-A6D7-5E915F1AA0DE}" presName="parTx" presStyleLbl="alignNode1" presStyleIdx="0" presStyleCnt="2">
        <dgm:presLayoutVars>
          <dgm:chMax val="0"/>
          <dgm:chPref val="0"/>
          <dgm:bulletEnabled val="1"/>
        </dgm:presLayoutVars>
      </dgm:prSet>
      <dgm:spPr/>
    </dgm:pt>
    <dgm:pt modelId="{0AC39698-97E0-40BE-B07B-8D60B644BC0D}" type="pres">
      <dgm:prSet presAssocID="{39F7E75D-9CAF-4BF2-A6D7-5E915F1AA0DE}" presName="desTx" presStyleLbl="alignAccFollowNode1" presStyleIdx="0" presStyleCnt="2">
        <dgm:presLayoutVars>
          <dgm:bulletEnabled val="1"/>
        </dgm:presLayoutVars>
      </dgm:prSet>
      <dgm:spPr/>
    </dgm:pt>
    <dgm:pt modelId="{0FBD014C-65B8-46FD-85DE-13D18A7E873F}" type="pres">
      <dgm:prSet presAssocID="{3C449DCD-7CFB-45D7-9CA6-010607A89FD0}" presName="space" presStyleCnt="0"/>
      <dgm:spPr/>
    </dgm:pt>
    <dgm:pt modelId="{066F7266-B1A5-4DB7-B364-82753E687FC8}" type="pres">
      <dgm:prSet presAssocID="{19B37634-364A-4D5A-8DF2-348EAB3445E3}" presName="composite" presStyleCnt="0"/>
      <dgm:spPr/>
    </dgm:pt>
    <dgm:pt modelId="{C901C42D-FF93-4AC9-809C-3B10B061BFFF}" type="pres">
      <dgm:prSet presAssocID="{19B37634-364A-4D5A-8DF2-348EAB3445E3}" presName="parTx" presStyleLbl="alignNode1" presStyleIdx="1" presStyleCnt="2">
        <dgm:presLayoutVars>
          <dgm:chMax val="0"/>
          <dgm:chPref val="0"/>
          <dgm:bulletEnabled val="1"/>
        </dgm:presLayoutVars>
      </dgm:prSet>
      <dgm:spPr/>
    </dgm:pt>
    <dgm:pt modelId="{7562795D-7BF3-48C1-891E-D9E67D04B1AE}" type="pres">
      <dgm:prSet presAssocID="{19B37634-364A-4D5A-8DF2-348EAB3445E3}" presName="desTx" presStyleLbl="alignAccFollowNode1" presStyleIdx="1" presStyleCnt="2">
        <dgm:presLayoutVars>
          <dgm:bulletEnabled val="1"/>
        </dgm:presLayoutVars>
      </dgm:prSet>
      <dgm:spPr/>
    </dgm:pt>
  </dgm:ptLst>
  <dgm:cxnLst>
    <dgm:cxn modelId="{165EE603-3411-421E-9B3E-69C8E19AC788}" type="presOf" srcId="{E8E77C4E-1A8E-4EEB-B0FA-F9C88AD265AE}" destId="{73DEAED6-145B-4428-AC17-0159AD901519}" srcOrd="0" destOrd="0" presId="urn:microsoft.com/office/officeart/2005/8/layout/hList1"/>
    <dgm:cxn modelId="{6C68210A-AC01-4A5C-8FAD-2FAEFD259AB1}" srcId="{39F7E75D-9CAF-4BF2-A6D7-5E915F1AA0DE}" destId="{5E18CFCE-25C2-41AF-B437-8A8730A14560}" srcOrd="2" destOrd="0" parTransId="{778B908B-E792-4465-834C-DE0882F44718}" sibTransId="{E53443B3-04CB-4BD7-BCC0-653093DF71C7}"/>
    <dgm:cxn modelId="{A726541F-881D-4B71-A802-370625D380A7}" type="presOf" srcId="{39F7E75D-9CAF-4BF2-A6D7-5E915F1AA0DE}" destId="{C9574FF2-A1C1-4EB6-BB4B-3074A2AB4571}" srcOrd="0" destOrd="0" presId="urn:microsoft.com/office/officeart/2005/8/layout/hList1"/>
    <dgm:cxn modelId="{1BF2E41F-A863-4C6F-B620-9824CF3C1B99}" srcId="{E8E77C4E-1A8E-4EEB-B0FA-F9C88AD265AE}" destId="{39F7E75D-9CAF-4BF2-A6D7-5E915F1AA0DE}" srcOrd="0" destOrd="0" parTransId="{091C2CB9-BD50-4EEB-82E5-FFC2491B8B1C}" sibTransId="{3C449DCD-7CFB-45D7-9CA6-010607A89FD0}"/>
    <dgm:cxn modelId="{571AD037-C914-4751-94C6-A43689BDD34B}" srcId="{19B37634-364A-4D5A-8DF2-348EAB3445E3}" destId="{62021448-76DC-4ACD-99C5-4FFF035397FF}" srcOrd="2" destOrd="0" parTransId="{CECBAD08-A527-44CF-B209-9EA130B774A3}" sibTransId="{31F99570-1C3B-4F4B-BB12-F318D707CE30}"/>
    <dgm:cxn modelId="{FD06D865-EFB0-441C-9B9E-7216BD3D47F5}" type="presOf" srcId="{602BBEAC-D243-4813-B57F-6F62E2DA03A2}" destId="{7562795D-7BF3-48C1-891E-D9E67D04B1AE}" srcOrd="0" destOrd="1" presId="urn:microsoft.com/office/officeart/2005/8/layout/hList1"/>
    <dgm:cxn modelId="{35FDAC48-91F9-432E-8522-BD6F2E939FCA}" type="presOf" srcId="{62021448-76DC-4ACD-99C5-4FFF035397FF}" destId="{7562795D-7BF3-48C1-891E-D9E67D04B1AE}" srcOrd="0" destOrd="2" presId="urn:microsoft.com/office/officeart/2005/8/layout/hList1"/>
    <dgm:cxn modelId="{B93F756B-47E1-4F89-B364-2D616A3624E3}" type="presOf" srcId="{F7B56C70-5399-4F29-AA02-DB97D366905F}" destId="{0AC39698-97E0-40BE-B07B-8D60B644BC0D}" srcOrd="0" destOrd="0" presId="urn:microsoft.com/office/officeart/2005/8/layout/hList1"/>
    <dgm:cxn modelId="{D8C3E06C-391F-4398-97AA-5990BBE8D5E2}" srcId="{39F7E75D-9CAF-4BF2-A6D7-5E915F1AA0DE}" destId="{F7B56C70-5399-4F29-AA02-DB97D366905F}" srcOrd="0" destOrd="0" parTransId="{D3445A2D-36D3-48C2-B6DE-9992773D94F5}" sibTransId="{CF2F6BD1-D237-4BFD-A71E-DD9F08A78AC1}"/>
    <dgm:cxn modelId="{70ABF671-1EC2-4092-8BBF-80ABFD0AADA4}" srcId="{39F7E75D-9CAF-4BF2-A6D7-5E915F1AA0DE}" destId="{996BAFDA-A2C8-4382-B208-0E20F69D8327}" srcOrd="3" destOrd="0" parTransId="{F8EADDDF-D8FF-4F91-985F-AC53D4194D1B}" sibTransId="{6DA62EDA-1C6A-4F0F-A52F-AB2801C13D36}"/>
    <dgm:cxn modelId="{7C618B78-86B1-41DA-873F-D112102039AA}" srcId="{19B37634-364A-4D5A-8DF2-348EAB3445E3}" destId="{B697A4E3-0C33-4597-8D0A-ECE0DC7FBE73}" srcOrd="0" destOrd="0" parTransId="{36AD28C6-62DF-4C94-B7E5-98C97E6B5E70}" sibTransId="{CD60EBCA-A45F-4193-836F-0967F6F03BF4}"/>
    <dgm:cxn modelId="{D8EA9F59-3A14-4DDA-95D1-30C50A91B6A9}" type="presOf" srcId="{5D1E5132-9FEA-44AF-95BB-E3F4B1C1BBCF}" destId="{0AC39698-97E0-40BE-B07B-8D60B644BC0D}" srcOrd="0" destOrd="1" presId="urn:microsoft.com/office/officeart/2005/8/layout/hList1"/>
    <dgm:cxn modelId="{78C78B7D-DC88-442D-A2E9-325BBB8C69B3}" type="presOf" srcId="{B697A4E3-0C33-4597-8D0A-ECE0DC7FBE73}" destId="{7562795D-7BF3-48C1-891E-D9E67D04B1AE}" srcOrd="0" destOrd="0" presId="urn:microsoft.com/office/officeart/2005/8/layout/hList1"/>
    <dgm:cxn modelId="{89BB2085-9B93-49E3-8B19-6A5125B32F9D}" srcId="{E8E77C4E-1A8E-4EEB-B0FA-F9C88AD265AE}" destId="{19B37634-364A-4D5A-8DF2-348EAB3445E3}" srcOrd="1" destOrd="0" parTransId="{B4102950-CAC6-40AA-A533-8CE9E13BD58C}" sibTransId="{38213444-9C9F-4DA4-A076-CFC2BA0E44EB}"/>
    <dgm:cxn modelId="{EF03F988-85AE-4341-A236-F177E2847D6F}" srcId="{19B37634-364A-4D5A-8DF2-348EAB3445E3}" destId="{602BBEAC-D243-4813-B57F-6F62E2DA03A2}" srcOrd="1" destOrd="0" parTransId="{2A2E7A43-2DFA-4D88-90FD-1E20B3A385A8}" sibTransId="{DECEF591-8A84-4FD3-A11D-550CB88AF439}"/>
    <dgm:cxn modelId="{21D46F89-A647-4AF1-A647-234202E20005}" srcId="{39F7E75D-9CAF-4BF2-A6D7-5E915F1AA0DE}" destId="{5D1E5132-9FEA-44AF-95BB-E3F4B1C1BBCF}" srcOrd="1" destOrd="0" parTransId="{DF125E62-104F-446B-97D4-98902DB33C26}" sibTransId="{1A34CBAD-3C31-4536-A8EA-CA91B6EF3E02}"/>
    <dgm:cxn modelId="{325ADF8C-DD9F-41DE-9AB6-F3A3C4BEF32F}" type="presOf" srcId="{996BAFDA-A2C8-4382-B208-0E20F69D8327}" destId="{0AC39698-97E0-40BE-B07B-8D60B644BC0D}" srcOrd="0" destOrd="3" presId="urn:microsoft.com/office/officeart/2005/8/layout/hList1"/>
    <dgm:cxn modelId="{47792499-9E94-42EE-AE5F-29FF3B0AF673}" type="presOf" srcId="{F8B0C0EC-7D91-48EC-9DD4-6EB900F9F536}" destId="{7562795D-7BF3-48C1-891E-D9E67D04B1AE}" srcOrd="0" destOrd="3" presId="urn:microsoft.com/office/officeart/2005/8/layout/hList1"/>
    <dgm:cxn modelId="{C423739D-AD4C-49F4-95B3-ED6F69A79041}" srcId="{19B37634-364A-4D5A-8DF2-348EAB3445E3}" destId="{F315E892-9A3C-4ABC-8B16-6350054CF413}" srcOrd="4" destOrd="0" parTransId="{D57E201C-65E2-478B-995C-680A99713B85}" sibTransId="{AB94A471-C44C-43EB-97E5-2A4AA73C4983}"/>
    <dgm:cxn modelId="{0B5685AD-D3C4-4FCF-BA56-52E1CC52E7AF}" type="presOf" srcId="{F315E892-9A3C-4ABC-8B16-6350054CF413}" destId="{7562795D-7BF3-48C1-891E-D9E67D04B1AE}" srcOrd="0" destOrd="4" presId="urn:microsoft.com/office/officeart/2005/8/layout/hList1"/>
    <dgm:cxn modelId="{442334BA-5C87-444E-B1D5-A44B2196B899}" type="presOf" srcId="{5E18CFCE-25C2-41AF-B437-8A8730A14560}" destId="{0AC39698-97E0-40BE-B07B-8D60B644BC0D}" srcOrd="0" destOrd="2" presId="urn:microsoft.com/office/officeart/2005/8/layout/hList1"/>
    <dgm:cxn modelId="{4F7B0ABF-E2F3-445B-A802-7BDA1E5A9B84}" srcId="{19B37634-364A-4D5A-8DF2-348EAB3445E3}" destId="{F8B0C0EC-7D91-48EC-9DD4-6EB900F9F536}" srcOrd="3" destOrd="0" parTransId="{C6494C17-B94C-44A3-AC98-67E467051106}" sibTransId="{AB93D114-CC43-4069-A09D-7831A2AB162A}"/>
    <dgm:cxn modelId="{FA3163C4-0C98-493A-9F3A-9CDDB2504B7D}" type="presOf" srcId="{19B37634-364A-4D5A-8DF2-348EAB3445E3}" destId="{C901C42D-FF93-4AC9-809C-3B10B061BFFF}" srcOrd="0" destOrd="0" presId="urn:microsoft.com/office/officeart/2005/8/layout/hList1"/>
    <dgm:cxn modelId="{897ED67E-4224-4FBC-9B06-7823DB035DB9}" type="presParOf" srcId="{73DEAED6-145B-4428-AC17-0159AD901519}" destId="{57FD1BEB-7B45-4F29-BA41-070FAFFC7D03}" srcOrd="0" destOrd="0" presId="urn:microsoft.com/office/officeart/2005/8/layout/hList1"/>
    <dgm:cxn modelId="{5A88C258-D720-4335-96FD-00654E2D801B}" type="presParOf" srcId="{57FD1BEB-7B45-4F29-BA41-070FAFFC7D03}" destId="{C9574FF2-A1C1-4EB6-BB4B-3074A2AB4571}" srcOrd="0" destOrd="0" presId="urn:microsoft.com/office/officeart/2005/8/layout/hList1"/>
    <dgm:cxn modelId="{D5331E78-D221-4527-8FBD-1A97E59642EA}" type="presParOf" srcId="{57FD1BEB-7B45-4F29-BA41-070FAFFC7D03}" destId="{0AC39698-97E0-40BE-B07B-8D60B644BC0D}" srcOrd="1" destOrd="0" presId="urn:microsoft.com/office/officeart/2005/8/layout/hList1"/>
    <dgm:cxn modelId="{925C8ACE-B36C-4F9C-803F-8F2CBCDCE1BC}" type="presParOf" srcId="{73DEAED6-145B-4428-AC17-0159AD901519}" destId="{0FBD014C-65B8-46FD-85DE-13D18A7E873F}" srcOrd="1" destOrd="0" presId="urn:microsoft.com/office/officeart/2005/8/layout/hList1"/>
    <dgm:cxn modelId="{1456A5B0-6407-4F96-9411-9AA7244FC928}" type="presParOf" srcId="{73DEAED6-145B-4428-AC17-0159AD901519}" destId="{066F7266-B1A5-4DB7-B364-82753E687FC8}" srcOrd="2" destOrd="0" presId="urn:microsoft.com/office/officeart/2005/8/layout/hList1"/>
    <dgm:cxn modelId="{DBE04D3D-E292-493D-B9AB-66083C176EAF}" type="presParOf" srcId="{066F7266-B1A5-4DB7-B364-82753E687FC8}" destId="{C901C42D-FF93-4AC9-809C-3B10B061BFFF}" srcOrd="0" destOrd="0" presId="urn:microsoft.com/office/officeart/2005/8/layout/hList1"/>
    <dgm:cxn modelId="{E35BE8AD-E133-4552-8324-27CC8F62F194}" type="presParOf" srcId="{066F7266-B1A5-4DB7-B364-82753E687FC8}" destId="{7562795D-7BF3-48C1-891E-D9E67D04B1AE}"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574FF2-A1C1-4EB6-BB4B-3074A2AB4571}">
      <dsp:nvSpPr>
        <dsp:cNvPr id="0" name=""/>
        <dsp:cNvSpPr/>
      </dsp:nvSpPr>
      <dsp:spPr>
        <a:xfrm>
          <a:off x="40" y="32785"/>
          <a:ext cx="3845569"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US" sz="2200" kern="1200" dirty="0"/>
            <a:t>Payment Reform</a:t>
          </a:r>
        </a:p>
      </dsp:txBody>
      <dsp:txXfrm>
        <a:off x="40" y="32785"/>
        <a:ext cx="3845569" cy="633600"/>
      </dsp:txXfrm>
    </dsp:sp>
    <dsp:sp modelId="{0AC39698-97E0-40BE-B07B-8D60B644BC0D}">
      <dsp:nvSpPr>
        <dsp:cNvPr id="0" name=""/>
        <dsp:cNvSpPr/>
      </dsp:nvSpPr>
      <dsp:spPr>
        <a:xfrm>
          <a:off x="40" y="666385"/>
          <a:ext cx="3845569" cy="269490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a:t>Pay for performance</a:t>
          </a:r>
        </a:p>
        <a:p>
          <a:pPr marL="228600" lvl="1" indent="-228600" algn="l" defTabSz="977900">
            <a:lnSpc>
              <a:spcPct val="90000"/>
            </a:lnSpc>
            <a:spcBef>
              <a:spcPct val="0"/>
            </a:spcBef>
            <a:spcAft>
              <a:spcPct val="15000"/>
            </a:spcAft>
            <a:buChar char="•"/>
          </a:pPr>
          <a:r>
            <a:rPr lang="en-US" sz="2200" kern="1200" dirty="0"/>
            <a:t>Bundled payment</a:t>
          </a:r>
        </a:p>
        <a:p>
          <a:pPr marL="228600" lvl="1" indent="-228600" algn="l" defTabSz="977900">
            <a:lnSpc>
              <a:spcPct val="90000"/>
            </a:lnSpc>
            <a:spcBef>
              <a:spcPct val="0"/>
            </a:spcBef>
            <a:spcAft>
              <a:spcPct val="15000"/>
            </a:spcAft>
            <a:buChar char="•"/>
          </a:pPr>
          <a:r>
            <a:rPr lang="en-US" sz="2200" kern="1200" dirty="0"/>
            <a:t>ACO</a:t>
          </a:r>
        </a:p>
        <a:p>
          <a:pPr marL="228600" lvl="1" indent="-228600" algn="l" defTabSz="977900">
            <a:lnSpc>
              <a:spcPct val="90000"/>
            </a:lnSpc>
            <a:spcBef>
              <a:spcPct val="0"/>
            </a:spcBef>
            <a:spcAft>
              <a:spcPct val="15000"/>
            </a:spcAft>
            <a:buChar char="•"/>
          </a:pPr>
          <a:r>
            <a:rPr lang="en-US" sz="2200" kern="1200" dirty="0"/>
            <a:t>Capitation</a:t>
          </a:r>
        </a:p>
      </dsp:txBody>
      <dsp:txXfrm>
        <a:off x="40" y="666385"/>
        <a:ext cx="3845569" cy="2694903"/>
      </dsp:txXfrm>
    </dsp:sp>
    <dsp:sp modelId="{C901C42D-FF93-4AC9-809C-3B10B061BFFF}">
      <dsp:nvSpPr>
        <dsp:cNvPr id="0" name=""/>
        <dsp:cNvSpPr/>
      </dsp:nvSpPr>
      <dsp:spPr>
        <a:xfrm>
          <a:off x="4383989" y="32785"/>
          <a:ext cx="3845569" cy="6336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US" sz="2200" kern="1200" dirty="0"/>
            <a:t>Care Transformation</a:t>
          </a:r>
        </a:p>
      </dsp:txBody>
      <dsp:txXfrm>
        <a:off x="4383989" y="32785"/>
        <a:ext cx="3845569" cy="633600"/>
      </dsp:txXfrm>
    </dsp:sp>
    <dsp:sp modelId="{7562795D-7BF3-48C1-891E-D9E67D04B1AE}">
      <dsp:nvSpPr>
        <dsp:cNvPr id="0" name=""/>
        <dsp:cNvSpPr/>
      </dsp:nvSpPr>
      <dsp:spPr>
        <a:xfrm>
          <a:off x="4383989" y="666385"/>
          <a:ext cx="3845569" cy="269490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Char char="•"/>
          </a:pPr>
          <a:r>
            <a:rPr lang="en-US" sz="2200" kern="1200" dirty="0"/>
            <a:t>Multidisciplinary care teams</a:t>
          </a:r>
        </a:p>
        <a:p>
          <a:pPr marL="228600" lvl="1" indent="-228600" algn="l" defTabSz="977900">
            <a:lnSpc>
              <a:spcPct val="90000"/>
            </a:lnSpc>
            <a:spcBef>
              <a:spcPct val="0"/>
            </a:spcBef>
            <a:spcAft>
              <a:spcPct val="15000"/>
            </a:spcAft>
            <a:buChar char="•"/>
          </a:pPr>
          <a:r>
            <a:rPr lang="en-US" sz="2200" kern="1200" dirty="0"/>
            <a:t>Care management/ coordination</a:t>
          </a:r>
        </a:p>
        <a:p>
          <a:pPr marL="228600" lvl="1" indent="-228600" algn="l" defTabSz="977900">
            <a:lnSpc>
              <a:spcPct val="90000"/>
            </a:lnSpc>
            <a:spcBef>
              <a:spcPct val="0"/>
            </a:spcBef>
            <a:spcAft>
              <a:spcPct val="15000"/>
            </a:spcAft>
            <a:buChar char="•"/>
          </a:pPr>
          <a:r>
            <a:rPr lang="en-US" sz="2200" kern="1200" dirty="0"/>
            <a:t>Population health</a:t>
          </a:r>
        </a:p>
        <a:p>
          <a:pPr marL="228600" lvl="1" indent="-228600" algn="l" defTabSz="977900">
            <a:lnSpc>
              <a:spcPct val="90000"/>
            </a:lnSpc>
            <a:spcBef>
              <a:spcPct val="0"/>
            </a:spcBef>
            <a:spcAft>
              <a:spcPct val="15000"/>
            </a:spcAft>
            <a:buChar char="•"/>
          </a:pPr>
          <a:r>
            <a:rPr lang="en-US" sz="2200" kern="1200" dirty="0"/>
            <a:t>Prevention</a:t>
          </a:r>
        </a:p>
        <a:p>
          <a:pPr marL="228600" lvl="1" indent="-228600" algn="l" defTabSz="977900">
            <a:lnSpc>
              <a:spcPct val="90000"/>
            </a:lnSpc>
            <a:spcBef>
              <a:spcPct val="0"/>
            </a:spcBef>
            <a:spcAft>
              <a:spcPct val="15000"/>
            </a:spcAft>
            <a:buChar char="•"/>
          </a:pPr>
          <a:r>
            <a:rPr lang="en-US" sz="2200" b="1" kern="1200" dirty="0"/>
            <a:t>Addressing social determinants</a:t>
          </a:r>
        </a:p>
      </dsp:txBody>
      <dsp:txXfrm>
        <a:off x="4383989" y="666385"/>
        <a:ext cx="3845569" cy="2694903"/>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44FF0AE2-D3C7-4FC7-AA10-C8407D9579D5}" type="datetimeFigureOut">
              <a:rPr lang="en-US" smtClean="0"/>
              <a:t>7/25/2017</a:t>
            </a:fld>
            <a:endParaRPr lang="en-US"/>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7A0B6654-970B-47F9-8358-9060111EA799}" type="slidenum">
              <a:rPr lang="en-US" smtClean="0"/>
              <a:t>‹#›</a:t>
            </a:fld>
            <a:endParaRPr lang="en-US"/>
          </a:p>
        </p:txBody>
      </p:sp>
    </p:spTree>
    <p:extLst>
      <p:ext uri="{BB962C8B-B14F-4D97-AF65-F5344CB8AC3E}">
        <p14:creationId xmlns:p14="http://schemas.microsoft.com/office/powerpoint/2010/main" val="149095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8FA0C845-2178-4EB2-82D3-180BC85C2393}" type="datetimeFigureOut">
              <a:rPr lang="en-US" smtClean="0"/>
              <a:t>7/25/2017</a:t>
            </a:fld>
            <a:endParaRPr lang="en-US"/>
          </a:p>
        </p:txBody>
      </p:sp>
      <p:sp>
        <p:nvSpPr>
          <p:cNvPr id="4" name="Slide Image Placeholder 3"/>
          <p:cNvSpPr>
            <a:spLocks noGrp="1" noRot="1" noChangeAspect="1"/>
          </p:cNvSpPr>
          <p:nvPr>
            <p:ph type="sldImg" idx="2"/>
          </p:nvPr>
        </p:nvSpPr>
        <p:spPr>
          <a:xfrm>
            <a:off x="407988" y="698500"/>
            <a:ext cx="6207125"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05CD947-2D6D-4F93-8DC4-814346E67938}" type="slidenum">
              <a:rPr lang="en-US" smtClean="0"/>
              <a:t>‹#›</a:t>
            </a:fld>
            <a:endParaRPr lang="en-US"/>
          </a:p>
        </p:txBody>
      </p:sp>
    </p:spTree>
    <p:extLst>
      <p:ext uri="{BB962C8B-B14F-4D97-AF65-F5344CB8AC3E}">
        <p14:creationId xmlns:p14="http://schemas.microsoft.com/office/powerpoint/2010/main" val="1279980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a:t>
            </a:r>
            <a:r>
              <a:rPr lang="en-US" baseline="0" dirty="0"/>
              <a:t> Thank you Al. I am Caroline </a:t>
            </a:r>
            <a:r>
              <a:rPr lang="en-US" baseline="0" dirty="0" err="1"/>
              <a:t>Fichtenberg</a:t>
            </a:r>
            <a:r>
              <a:rPr lang="en-US" baseline="0" dirty="0"/>
              <a:t> the managing director of the social interventions research and evaluation network, otherwise known as SIREN, an initiative housed at UCSF. I am going to talk to you over the next 15 minutes about the value of capturing patients’ social determinants of health data in clinical care to provide some background for the rest of the session.</a:t>
            </a:r>
            <a:endParaRPr lang="en-US" dirty="0"/>
          </a:p>
        </p:txBody>
      </p:sp>
      <p:sp>
        <p:nvSpPr>
          <p:cNvPr id="4" name="Slide Number Placeholder 3"/>
          <p:cNvSpPr>
            <a:spLocks noGrp="1"/>
          </p:cNvSpPr>
          <p:nvPr>
            <p:ph type="sldNum" sz="quarter" idx="10"/>
          </p:nvPr>
        </p:nvSpPr>
        <p:spPr/>
        <p:txBody>
          <a:bodyPr/>
          <a:lstStyle/>
          <a:p>
            <a:fld id="{705CD947-2D6D-4F93-8DC4-814346E67938}" type="slidenum">
              <a:rPr lang="en-US" smtClean="0"/>
              <a:t>1</a:t>
            </a:fld>
            <a:endParaRPr lang="en-US"/>
          </a:p>
        </p:txBody>
      </p:sp>
    </p:spTree>
    <p:extLst>
      <p:ext uri="{BB962C8B-B14F-4D97-AF65-F5344CB8AC3E}">
        <p14:creationId xmlns:p14="http://schemas.microsoft.com/office/powerpoint/2010/main" val="16006678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recent review</a:t>
            </a:r>
            <a:r>
              <a:rPr lang="en-US" baseline="0" dirty="0"/>
              <a:t> of evidence in the UK, which has been experiencing the same surge in interest in this area, which they call social prescribing, stated:</a:t>
            </a:r>
          </a:p>
          <a:p>
            <a:endParaRPr lang="en-US" baseline="0" dirty="0"/>
          </a:p>
          <a:p>
            <a:pPr algn="l"/>
            <a:r>
              <a:rPr lang="en-US" i="1" dirty="0"/>
              <a:t>Social prescribing is being widely advocated and implemented but current evidence fails to provide sufficient detail to judge either success or value for money. If social prescribing is to realize its potential, future evaluations must be comparative by</a:t>
            </a:r>
            <a:r>
              <a:rPr lang="en-US" i="1" baseline="0" dirty="0"/>
              <a:t> </a:t>
            </a:r>
            <a:r>
              <a:rPr lang="en-US" i="1" dirty="0"/>
              <a:t>design and consider when, by whom, for whom, how well, and at what cost.</a:t>
            </a:r>
          </a:p>
          <a:p>
            <a:endParaRPr lang="en-US" dirty="0"/>
          </a:p>
          <a:p>
            <a:r>
              <a:rPr lang="en-US" dirty="0"/>
              <a:t>Our</a:t>
            </a:r>
            <a:r>
              <a:rPr lang="en-US" baseline="0" dirty="0"/>
              <a:t> research group recently published a review of the research in the US that found exactly the same thing. By the way, if you are interested in these papers you can find both of these papers in the Evidence Library on our website.</a:t>
            </a:r>
            <a:endParaRPr lang="en-US" dirty="0"/>
          </a:p>
        </p:txBody>
      </p:sp>
      <p:sp>
        <p:nvSpPr>
          <p:cNvPr id="4" name="Slide Number Placeholder 3"/>
          <p:cNvSpPr>
            <a:spLocks noGrp="1"/>
          </p:cNvSpPr>
          <p:nvPr>
            <p:ph type="sldNum" sz="quarter" idx="10"/>
          </p:nvPr>
        </p:nvSpPr>
        <p:spPr/>
        <p:txBody>
          <a:bodyPr/>
          <a:lstStyle/>
          <a:p>
            <a:fld id="{705CD947-2D6D-4F93-8DC4-814346E67938}" type="slidenum">
              <a:rPr lang="en-US" smtClean="0"/>
              <a:t>10</a:t>
            </a:fld>
            <a:endParaRPr lang="en-US"/>
          </a:p>
        </p:txBody>
      </p:sp>
    </p:spTree>
    <p:extLst>
      <p:ext uri="{BB962C8B-B14F-4D97-AF65-F5344CB8AC3E}">
        <p14:creationId xmlns:p14="http://schemas.microsoft.com/office/powerpoint/2010/main" val="16423444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can be done with SDH data collected from patients? We already talked about how the data can</a:t>
            </a:r>
            <a:r>
              <a:rPr lang="en-US" baseline="0" dirty="0"/>
              <a:t> be used to modify patient care and to modify patients’ social determinants of health . In addition to these patient level uses, there are several system level uses, including using SDH data to engage in community health efforts to address population health. Another key use is to carry out risk adjustment and payment reform so that providers and health systems that serve large numbers of patients with social needs aren’t penalized in a value-based care world. The NAM is </a:t>
            </a:r>
            <a:r>
              <a:rPr lang="en-US" baseline="0" dirty="0" err="1"/>
              <a:t>is</a:t>
            </a:r>
            <a:r>
              <a:rPr lang="en-US" baseline="0" dirty="0"/>
              <a:t> currently investigating risk adjustment options, as is NQF. All of these are active areas of research, with more research needed to determine the most effective strategies.</a:t>
            </a:r>
          </a:p>
          <a:p>
            <a:endParaRPr lang="en-US" baseline="0" dirty="0"/>
          </a:p>
        </p:txBody>
      </p:sp>
      <p:sp>
        <p:nvSpPr>
          <p:cNvPr id="4" name="Slide Number Placeholder 3"/>
          <p:cNvSpPr>
            <a:spLocks noGrp="1"/>
          </p:cNvSpPr>
          <p:nvPr>
            <p:ph type="sldNum" sz="quarter" idx="10"/>
          </p:nvPr>
        </p:nvSpPr>
        <p:spPr/>
        <p:txBody>
          <a:bodyPr/>
          <a:lstStyle/>
          <a:p>
            <a:fld id="{705CD947-2D6D-4F93-8DC4-814346E67938}" type="slidenum">
              <a:rPr lang="en-US" smtClean="0"/>
              <a:t>11</a:t>
            </a:fld>
            <a:endParaRPr lang="en-US"/>
          </a:p>
        </p:txBody>
      </p:sp>
    </p:spTree>
    <p:extLst>
      <p:ext uri="{BB962C8B-B14F-4D97-AF65-F5344CB8AC3E}">
        <p14:creationId xmlns:p14="http://schemas.microsoft.com/office/powerpoint/2010/main" val="35043442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facilitate that research as well as for</a:t>
            </a:r>
            <a:r>
              <a:rPr lang="en-US" baseline="0" dirty="0"/>
              <a:t> the system level uses and often for patient level efforts to address social needs, it is key to have access to SDH data that is collected in a standard way and that is interoperable so that data can be either shared across systems in the case of patient care, or aggregate across systems for population health and risk adjustment purposes.</a:t>
            </a:r>
            <a:endParaRPr lang="en-US" dirty="0"/>
          </a:p>
        </p:txBody>
      </p:sp>
      <p:sp>
        <p:nvSpPr>
          <p:cNvPr id="4" name="Slide Number Placeholder 3"/>
          <p:cNvSpPr>
            <a:spLocks noGrp="1"/>
          </p:cNvSpPr>
          <p:nvPr>
            <p:ph type="sldNum" sz="quarter" idx="10"/>
          </p:nvPr>
        </p:nvSpPr>
        <p:spPr/>
        <p:txBody>
          <a:bodyPr/>
          <a:lstStyle/>
          <a:p>
            <a:fld id="{705CD947-2D6D-4F93-8DC4-814346E67938}" type="slidenum">
              <a:rPr lang="en-US" smtClean="0"/>
              <a:t>12</a:t>
            </a:fld>
            <a:endParaRPr lang="en-US"/>
          </a:p>
        </p:txBody>
      </p:sp>
    </p:spTree>
    <p:extLst>
      <p:ext uri="{BB962C8B-B14F-4D97-AF65-F5344CB8AC3E}">
        <p14:creationId xmlns:p14="http://schemas.microsoft.com/office/powerpoint/2010/main" val="35043442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To achieve interoperable</a:t>
            </a:r>
            <a:r>
              <a:rPr lang="en-US" b="1" baseline="0" dirty="0"/>
              <a:t> SDH data, there are currently several technical hurdles. </a:t>
            </a:r>
          </a:p>
          <a:p>
            <a:r>
              <a:rPr lang="en-US" b="1" baseline="0" dirty="0"/>
              <a:t>First, we do not yet have a full complement of medical terminology codes to use to capture SDH data in EHRs. </a:t>
            </a:r>
            <a:r>
              <a:rPr lang="en-US" b="1" baseline="0" dirty="0"/>
              <a:t>As we’ll hear more about from other speakers today, we have a partial set but not for all SDH domains and not for all part of the SDH screening and interventions spectrum. </a:t>
            </a:r>
            <a:endParaRPr lang="en-US" b="1" baseline="0" dirty="0"/>
          </a:p>
          <a:p>
            <a:r>
              <a:rPr lang="en-US" b="1" baseline="0" dirty="0"/>
              <a:t>Second HIT specialists, EHR vendors, and data users need guidance about how to use these codes, which codes to use when etc.. </a:t>
            </a:r>
          </a:p>
          <a:p>
            <a:r>
              <a:rPr lang="en-US" b="1" baseline="0" dirty="0"/>
              <a:t>Third, EHR systems need to include SDH data capture functionality. Many vendors are working on this so options in this space should be becoming much more common soon.</a:t>
            </a:r>
          </a:p>
          <a:p>
            <a:r>
              <a:rPr lang="en-US" b="1" dirty="0"/>
              <a:t>Fourth,</a:t>
            </a:r>
            <a:r>
              <a:rPr lang="en-US" b="1" baseline="0" dirty="0"/>
              <a:t> we need technical specifications for interoperability through systems like HL-7, FHIR etc.</a:t>
            </a:r>
          </a:p>
          <a:p>
            <a:endParaRPr lang="en-US" baseline="0" dirty="0"/>
          </a:p>
        </p:txBody>
      </p:sp>
      <p:sp>
        <p:nvSpPr>
          <p:cNvPr id="4" name="Slide Number Placeholder 3"/>
          <p:cNvSpPr>
            <a:spLocks noGrp="1"/>
          </p:cNvSpPr>
          <p:nvPr>
            <p:ph type="sldNum" sz="quarter" idx="10"/>
          </p:nvPr>
        </p:nvSpPr>
        <p:spPr/>
        <p:txBody>
          <a:bodyPr/>
          <a:lstStyle/>
          <a:p>
            <a:fld id="{705CD947-2D6D-4F93-8DC4-814346E67938}" type="slidenum">
              <a:rPr lang="en-US" smtClean="0"/>
              <a:t>13</a:t>
            </a:fld>
            <a:endParaRPr lang="en-US"/>
          </a:p>
        </p:txBody>
      </p:sp>
    </p:spTree>
    <p:extLst>
      <p:ext uri="{BB962C8B-B14F-4D97-AF65-F5344CB8AC3E}">
        <p14:creationId xmlns:p14="http://schemas.microsoft.com/office/powerpoint/2010/main" val="8004173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In order to help facilitate filling</a:t>
            </a:r>
            <a:r>
              <a:rPr lang="en-US" b="1" baseline="0" dirty="0"/>
              <a:t> these gaps, SIREN is part of an effort with several key tool developers and medical codes standards development organizations to develop a complete SDH medical coding terminology set and guidance to use of these codes.  One key element of that effort is to provide a collaborative mechanism for SDH screening tool developers to help ensure the development of a standardized way to collect these data. I want to thank all the folks on this list who are working with us to move this effort ahead.</a:t>
            </a:r>
            <a:endParaRPr lang="en-US" b="1" dirty="0"/>
          </a:p>
          <a:p>
            <a:endParaRPr lang="en-US" dirty="0"/>
          </a:p>
        </p:txBody>
      </p:sp>
      <p:sp>
        <p:nvSpPr>
          <p:cNvPr id="4" name="Slide Number Placeholder 3"/>
          <p:cNvSpPr>
            <a:spLocks noGrp="1"/>
          </p:cNvSpPr>
          <p:nvPr>
            <p:ph type="sldNum" sz="quarter" idx="10"/>
          </p:nvPr>
        </p:nvSpPr>
        <p:spPr/>
        <p:txBody>
          <a:bodyPr/>
          <a:lstStyle/>
          <a:p>
            <a:fld id="{705CD947-2D6D-4F93-8DC4-814346E67938}" type="slidenum">
              <a:rPr lang="en-US" smtClean="0"/>
              <a:t>14</a:t>
            </a:fld>
            <a:endParaRPr lang="en-US"/>
          </a:p>
        </p:txBody>
      </p:sp>
    </p:spTree>
    <p:extLst>
      <p:ext uri="{BB962C8B-B14F-4D97-AF65-F5344CB8AC3E}">
        <p14:creationId xmlns:p14="http://schemas.microsoft.com/office/powerpoint/2010/main" val="5956659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closing</a:t>
            </a:r>
            <a:r>
              <a:rPr lang="en-US" baseline="0" dirty="0"/>
              <a:t> I want to acknowledge Laura Gottlieb and Nancy Adler who are SIREN Director and co-director and the RAC that advises us.</a:t>
            </a:r>
            <a:endParaRPr lang="en-US" dirty="0"/>
          </a:p>
        </p:txBody>
      </p:sp>
      <p:sp>
        <p:nvSpPr>
          <p:cNvPr id="4" name="Slide Number Placeholder 3"/>
          <p:cNvSpPr>
            <a:spLocks noGrp="1"/>
          </p:cNvSpPr>
          <p:nvPr>
            <p:ph type="sldNum" sz="quarter" idx="10"/>
          </p:nvPr>
        </p:nvSpPr>
        <p:spPr/>
        <p:txBody>
          <a:bodyPr/>
          <a:lstStyle/>
          <a:p>
            <a:fld id="{19A898C1-B2A8-4FD8-B0E0-1CD2C570E185}" type="slidenum">
              <a:rPr lang="en-US" smtClean="0"/>
              <a:t>15</a:t>
            </a:fld>
            <a:endParaRPr lang="en-US"/>
          </a:p>
        </p:txBody>
      </p:sp>
    </p:spTree>
    <p:extLst>
      <p:ext uri="{BB962C8B-B14F-4D97-AF65-F5344CB8AC3E}">
        <p14:creationId xmlns:p14="http://schemas.microsoft.com/office/powerpoint/2010/main" val="12394322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207125" cy="3490913"/>
          </a:xfrm>
        </p:spPr>
      </p:sp>
      <p:sp>
        <p:nvSpPr>
          <p:cNvPr id="3" name="Notes Placeholder 2"/>
          <p:cNvSpPr>
            <a:spLocks noGrp="1"/>
          </p:cNvSpPr>
          <p:nvPr>
            <p:ph type="body" idx="1"/>
          </p:nvPr>
        </p:nvSpPr>
        <p:spPr/>
        <p:txBody>
          <a:bodyPr/>
          <a:lstStyle/>
          <a:p>
            <a:r>
              <a:rPr lang="en-US" dirty="0"/>
              <a:t>Finally I would like to open</a:t>
            </a:r>
            <a:r>
              <a:rPr lang="en-US" baseline="0" dirty="0"/>
              <a:t> it up for questions</a:t>
            </a:r>
            <a:endParaRPr lang="en-US" dirty="0"/>
          </a:p>
        </p:txBody>
      </p:sp>
      <p:sp>
        <p:nvSpPr>
          <p:cNvPr id="4" name="Slide Number Placeholder 3"/>
          <p:cNvSpPr>
            <a:spLocks noGrp="1"/>
          </p:cNvSpPr>
          <p:nvPr>
            <p:ph type="sldNum" sz="quarter" idx="10"/>
          </p:nvPr>
        </p:nvSpPr>
        <p:spPr/>
        <p:txBody>
          <a:bodyPr/>
          <a:lstStyle/>
          <a:p>
            <a:fld id="{19A898C1-B2A8-4FD8-B0E0-1CD2C570E185}" type="slidenum">
              <a:rPr lang="en-US" smtClean="0"/>
              <a:t>16</a:t>
            </a:fld>
            <a:endParaRPr lang="en-US"/>
          </a:p>
        </p:txBody>
      </p:sp>
    </p:spTree>
    <p:extLst>
      <p:ext uri="{BB962C8B-B14F-4D97-AF65-F5344CB8AC3E}">
        <p14:creationId xmlns:p14="http://schemas.microsoft.com/office/powerpoint/2010/main" val="5745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6618">
              <a:defRPr/>
            </a:pPr>
            <a:r>
              <a:rPr lang="en-US" dirty="0"/>
              <a:t>First I would like</a:t>
            </a:r>
            <a:r>
              <a:rPr lang="en-US" baseline="0" dirty="0"/>
              <a:t> to give you a little bit of background </a:t>
            </a:r>
            <a:r>
              <a:rPr lang="en-US" dirty="0"/>
              <a:t>by</a:t>
            </a:r>
            <a:r>
              <a:rPr lang="en-US" baseline="0" dirty="0"/>
              <a:t> introducing SIREN. SIREN, the social interventions research and evaluation network, is an institute housed at UCSF whose mission is to catalyze and disseminate high quality research that advances efforts to address patients’ social and economic needs in the context of health care delivery. SIREN was basically created to help build the evidence about how to improve the care being provided in this cartoon and to recognize what physicians treating low income patients have recognized for a long time that all of the social and economic hardships experiences by families affects health outcomes and the effectiveness of medical care.</a:t>
            </a:r>
            <a:r>
              <a:rPr lang="en-US" baseline="0" dirty="0"/>
              <a:t> </a:t>
            </a:r>
            <a:r>
              <a:rPr lang="en-US" dirty="0"/>
              <a:t>However, in the fee-for</a:t>
            </a:r>
            <a:r>
              <a:rPr lang="en-US" baseline="0" dirty="0"/>
              <a:t> service model of health care, they were unable to do much about this. </a:t>
            </a:r>
            <a:endParaRPr lang="en-US" dirty="0"/>
          </a:p>
        </p:txBody>
      </p:sp>
      <p:sp>
        <p:nvSpPr>
          <p:cNvPr id="4" name="Slide Number Placeholder 3"/>
          <p:cNvSpPr>
            <a:spLocks noGrp="1"/>
          </p:cNvSpPr>
          <p:nvPr>
            <p:ph type="sldNum" sz="quarter" idx="10"/>
          </p:nvPr>
        </p:nvSpPr>
        <p:spPr/>
        <p:txBody>
          <a:bodyPr/>
          <a:lstStyle/>
          <a:p>
            <a:fld id="{AB8A9720-4F5E-394F-A920-62FA881882FB}" type="slidenum">
              <a:rPr lang="en-US" smtClean="0"/>
              <a:t>2</a:t>
            </a:fld>
            <a:endParaRPr lang="en-US"/>
          </a:p>
        </p:txBody>
      </p:sp>
    </p:spTree>
    <p:extLst>
      <p:ext uri="{BB962C8B-B14F-4D97-AF65-F5344CB8AC3E}">
        <p14:creationId xmlns:p14="http://schemas.microsoft.com/office/powerpoint/2010/main" val="41795059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incentives unleashed</a:t>
            </a:r>
            <a:r>
              <a:rPr lang="en-US" baseline="0" dirty="0"/>
              <a:t> by payment reforms in the ACA are spurring health care transformation to improve health outcomes and care quality at reduced cost. The various payment reform efforts that are underway, including pay for performance, bundled payments, ACOs and capitation models, are incentivizing new activities and services including multidisciplinary care teams, care coordination and management, as well as an increased focus on population health, prevention, </a:t>
            </a:r>
            <a:r>
              <a:rPr lang="en-US" b="0" baseline="0" dirty="0"/>
              <a:t>and efforts to address SDH. SHD are a  focus because…</a:t>
            </a:r>
            <a:endParaRPr lang="en-US" b="0" dirty="0"/>
          </a:p>
          <a:p>
            <a:endParaRPr lang="en-US" dirty="0"/>
          </a:p>
        </p:txBody>
      </p:sp>
      <p:sp>
        <p:nvSpPr>
          <p:cNvPr id="4" name="Slide Number Placeholder 3"/>
          <p:cNvSpPr>
            <a:spLocks noGrp="1"/>
          </p:cNvSpPr>
          <p:nvPr>
            <p:ph type="sldNum" sz="quarter" idx="10"/>
          </p:nvPr>
        </p:nvSpPr>
        <p:spPr/>
        <p:txBody>
          <a:bodyPr/>
          <a:lstStyle/>
          <a:p>
            <a:fld id="{705CD947-2D6D-4F93-8DC4-814346E67938}" type="slidenum">
              <a:rPr lang="en-US" smtClean="0"/>
              <a:t>3</a:t>
            </a:fld>
            <a:endParaRPr lang="en-US"/>
          </a:p>
        </p:txBody>
      </p:sp>
    </p:spTree>
    <p:extLst>
      <p:ext uri="{BB962C8B-B14F-4D97-AF65-F5344CB8AC3E}">
        <p14:creationId xmlns:p14="http://schemas.microsoft.com/office/powerpoint/2010/main" val="40346812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Because of the research</a:t>
            </a:r>
            <a:r>
              <a:rPr lang="en-US" baseline="0" dirty="0"/>
              <a:t>, over the past several decades that has found that socioeconomic factors, also known as social determinants of health, have a substantial impact on health, in this model accounting for 40 percent of the variability in health outcomes. It is worth noting that since socioeconomic factors influence clinical care, health behaviors and physical environment, the total impact of SDH may be even larger. </a:t>
            </a:r>
          </a:p>
          <a:p>
            <a:endParaRPr lang="en-US" b="1" baseline="0" dirty="0"/>
          </a:p>
        </p:txBody>
      </p:sp>
      <p:sp>
        <p:nvSpPr>
          <p:cNvPr id="4" name="Slide Number Placeholder 3"/>
          <p:cNvSpPr>
            <a:spLocks noGrp="1"/>
          </p:cNvSpPr>
          <p:nvPr>
            <p:ph type="sldNum" sz="quarter" idx="10"/>
          </p:nvPr>
        </p:nvSpPr>
        <p:spPr/>
        <p:txBody>
          <a:bodyPr/>
          <a:lstStyle/>
          <a:p>
            <a:fld id="{705CD947-2D6D-4F93-8DC4-814346E67938}" type="slidenum">
              <a:rPr lang="en-US" smtClean="0"/>
              <a:t>4</a:t>
            </a:fld>
            <a:endParaRPr lang="en-US"/>
          </a:p>
        </p:txBody>
      </p:sp>
    </p:spTree>
    <p:extLst>
      <p:ext uri="{BB962C8B-B14F-4D97-AF65-F5344CB8AC3E}">
        <p14:creationId xmlns:p14="http://schemas.microsoft.com/office/powerpoint/2010/main" val="957585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6618">
              <a:defRPr/>
            </a:pPr>
            <a:r>
              <a:rPr lang="en-US" u="none" baseline="0" dirty="0"/>
              <a:t>What role can health providers play in addressing SDH? There are two main ones:</a:t>
            </a:r>
          </a:p>
          <a:p>
            <a:pPr marL="0" indent="0" defTabSz="466618">
              <a:buFontTx/>
              <a:buNone/>
              <a:defRPr/>
            </a:pPr>
            <a:endParaRPr lang="en-US" u="none" baseline="0" dirty="0"/>
          </a:p>
          <a:p>
            <a:pPr marL="0" indent="0" defTabSz="466618">
              <a:buFontTx/>
              <a:buNone/>
              <a:defRPr/>
            </a:pPr>
            <a:r>
              <a:rPr lang="en-US" u="none" baseline="0" dirty="0"/>
              <a:t>One, they can modify care to improve its effectiveness. For instance, providers might dose medications around work schedules, open evening or weekend clinics, use non-refrigerated medications, or ensure interpreters are present at all clinic visits. These are all efforts to modify care to improve outcomes for people experiencing social and economic hardships.</a:t>
            </a:r>
          </a:p>
          <a:p>
            <a:pPr marL="0" indent="0" defTabSz="466618">
              <a:buFontTx/>
              <a:buNone/>
              <a:defRPr/>
            </a:pPr>
            <a:endParaRPr lang="en-US" u="none" baseline="0" dirty="0"/>
          </a:p>
          <a:p>
            <a:pPr marL="0" indent="0" defTabSz="466618">
              <a:buFontTx/>
              <a:buNone/>
              <a:defRPr/>
            </a:pPr>
            <a:r>
              <a:rPr lang="en-US" u="none" baseline="0" dirty="0"/>
              <a:t>The second approach, and this pushes the bounds of clinical health care a little more, focused on efforts to actually change patients’ SDH. This might involve helping patients connect with food programs to resolve food security, providing legal services, referring to supportive or low income housing. The thinking underlying this approach is that addressing social determinants could potentially be part of what improves health and reduces preventable health care utilization. </a:t>
            </a:r>
          </a:p>
        </p:txBody>
      </p:sp>
      <p:sp>
        <p:nvSpPr>
          <p:cNvPr id="4" name="Slide Number Placeholder 3"/>
          <p:cNvSpPr>
            <a:spLocks noGrp="1"/>
          </p:cNvSpPr>
          <p:nvPr>
            <p:ph type="sldNum" sz="quarter" idx="10"/>
          </p:nvPr>
        </p:nvSpPr>
        <p:spPr/>
        <p:txBody>
          <a:bodyPr/>
          <a:lstStyle/>
          <a:p>
            <a:fld id="{AB8A9720-4F5E-394F-A920-62FA881882FB}" type="slidenum">
              <a:rPr lang="en-US" smtClean="0"/>
              <a:t>5</a:t>
            </a:fld>
            <a:endParaRPr lang="en-US"/>
          </a:p>
        </p:txBody>
      </p:sp>
    </p:spTree>
    <p:extLst>
      <p:ext uri="{BB962C8B-B14F-4D97-AF65-F5344CB8AC3E}">
        <p14:creationId xmlns:p14="http://schemas.microsoft.com/office/powerpoint/2010/main" val="823609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that</a:t>
            </a:r>
            <a:r>
              <a:rPr lang="en-US" baseline="0" dirty="0"/>
              <a:t> second approach is</a:t>
            </a:r>
            <a:r>
              <a:rPr lang="en-US" dirty="0"/>
              <a:t> a paradigm shift for medicine, there are a lot of organizations now working in this</a:t>
            </a:r>
            <a:r>
              <a:rPr lang="en-US" baseline="0" dirty="0"/>
              <a:t> </a:t>
            </a:r>
            <a:r>
              <a:rPr lang="en-US" dirty="0"/>
              <a:t>space—including some major medical providers and influential</a:t>
            </a:r>
            <a:r>
              <a:rPr lang="en-US" baseline="0" dirty="0"/>
              <a:t> </a:t>
            </a:r>
            <a:r>
              <a:rPr lang="en-US" dirty="0"/>
              <a:t>medical professional organizations and health care bellwethers like the National Academy of Medicine, the National Association of Community Health Centers, the American Academy of</a:t>
            </a:r>
            <a:r>
              <a:rPr lang="en-US" baseline="0" dirty="0"/>
              <a:t> Pediatrics, </a:t>
            </a:r>
            <a:r>
              <a:rPr lang="en-US" dirty="0"/>
              <a:t>many Primary Care Associations across the country. And as of earlier this year, CMS</a:t>
            </a:r>
            <a:r>
              <a:rPr lang="en-US" baseline="0" dirty="0"/>
              <a:t> has funded 32 sites around the country as part of the Accountable Health Communities model to test how screening patients for SDH and referring them to services impacts health, care quality, utilization and costs.  </a:t>
            </a:r>
            <a:endParaRPr lang="en-US" dirty="0"/>
          </a:p>
        </p:txBody>
      </p:sp>
    </p:spTree>
    <p:extLst>
      <p:ext uri="{BB962C8B-B14F-4D97-AF65-F5344CB8AC3E}">
        <p14:creationId xmlns:p14="http://schemas.microsoft.com/office/powerpoint/2010/main" val="1089342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general programs to address social determinants</a:t>
            </a:r>
            <a:r>
              <a:rPr lang="en-US" baseline="0" dirty="0"/>
              <a:t> </a:t>
            </a:r>
            <a:r>
              <a:rPr lang="en-US" dirty="0"/>
              <a:t>begin</a:t>
            </a:r>
            <a:r>
              <a:rPr lang="en-US" baseline="0" dirty="0"/>
              <a:t> with providers screening patients for what we at SIREN like to call “actionable” social determinants (i.e. social determinants of health that can be improved through the action of clinical teams, for example by referring to community resources or by providing services directly.) These include things like food security, housing security and quality and other basic needs, as well as safety and social support. Most of the data is collected directly from patients but some sites also pull neighborhood data from local, state ad or federal databases to help characterize patients’ needs.</a:t>
            </a:r>
            <a:endParaRPr lang="en-US" dirty="0">
              <a:latin typeface="Helvetica Neue Light" charset="0"/>
            </a:endParaRPr>
          </a:p>
          <a:p>
            <a:endParaRPr lang="en-US" dirty="0"/>
          </a:p>
        </p:txBody>
      </p:sp>
      <p:sp>
        <p:nvSpPr>
          <p:cNvPr id="4" name="Slide Number Placeholder 3"/>
          <p:cNvSpPr>
            <a:spLocks noGrp="1"/>
          </p:cNvSpPr>
          <p:nvPr>
            <p:ph type="sldNum" sz="quarter" idx="10"/>
          </p:nvPr>
        </p:nvSpPr>
        <p:spPr/>
        <p:txBody>
          <a:bodyPr/>
          <a:lstStyle/>
          <a:p>
            <a:fld id="{19A898C1-B2A8-4FD8-B0E0-1CD2C570E185}" type="slidenum">
              <a:rPr lang="en-US" smtClean="0"/>
              <a:t>7</a:t>
            </a:fld>
            <a:endParaRPr lang="en-US"/>
          </a:p>
        </p:txBody>
      </p:sp>
    </p:spTree>
    <p:extLst>
      <p:ext uri="{BB962C8B-B14F-4D97-AF65-F5344CB8AC3E}">
        <p14:creationId xmlns:p14="http://schemas.microsoft.com/office/powerpoint/2010/main" val="15721786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facilitate patient</a:t>
            </a:r>
            <a:r>
              <a:rPr lang="en-US" baseline="0" dirty="0"/>
              <a:t> level screening for social and economic needs, s</a:t>
            </a:r>
            <a:r>
              <a:rPr lang="en-US" dirty="0"/>
              <a:t>everal screening tools</a:t>
            </a:r>
            <a:r>
              <a:rPr lang="en-US" baseline="0" dirty="0"/>
              <a:t> have been developed over the past 5-10 years. Here are a few of the better known and most used. The domains and questions used vary. Some are domain-specific tools (like the Hunger Vital Sign for food insecurity) and some are multi-domain, comprehensive screening tools (like the PRAPARE tool or the CMMI tool).  Some vary by the target populations—like those focused on pediatric versus adult patient populations. For more information about these tools you can visit the SIREN website (listed in the footer) where we have them all listed. </a:t>
            </a:r>
          </a:p>
          <a:p>
            <a:endParaRPr lang="en-US" baseline="0" dirty="0"/>
          </a:p>
        </p:txBody>
      </p:sp>
      <p:sp>
        <p:nvSpPr>
          <p:cNvPr id="4" name="Slide Number Placeholder 3"/>
          <p:cNvSpPr>
            <a:spLocks noGrp="1"/>
          </p:cNvSpPr>
          <p:nvPr>
            <p:ph type="sldNum" sz="quarter" idx="10"/>
          </p:nvPr>
        </p:nvSpPr>
        <p:spPr/>
        <p:txBody>
          <a:bodyPr/>
          <a:lstStyle/>
          <a:p>
            <a:fld id="{705CD947-2D6D-4F93-8DC4-814346E67938}" type="slidenum">
              <a:rPr lang="en-US" smtClean="0"/>
              <a:t>8</a:t>
            </a:fld>
            <a:endParaRPr lang="en-US"/>
          </a:p>
        </p:txBody>
      </p:sp>
    </p:spTree>
    <p:extLst>
      <p:ext uri="{BB962C8B-B14F-4D97-AF65-F5344CB8AC3E}">
        <p14:creationId xmlns:p14="http://schemas.microsoft.com/office/powerpoint/2010/main" val="635653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Shape 429"/>
          <p:cNvSpPr>
            <a:spLocks noGrp="1" noRot="1" noChangeAspect="1"/>
          </p:cNvSpPr>
          <p:nvPr>
            <p:ph type="sldImg" idx="2"/>
          </p:nvPr>
        </p:nvSpPr>
        <p:spPr>
          <a:xfrm>
            <a:off x="407988" y="698500"/>
            <a:ext cx="6207125" cy="3490913"/>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430" name="Shape 430"/>
          <p:cNvSpPr txBox="1">
            <a:spLocks noGrp="1"/>
          </p:cNvSpPr>
          <p:nvPr>
            <p:ph type="body" idx="1"/>
          </p:nvPr>
        </p:nvSpPr>
        <p:spPr>
          <a:xfrm>
            <a:off x="936415" y="4421824"/>
            <a:ext cx="5150272" cy="4189095"/>
          </a:xfrm>
          <a:prstGeom prst="rect">
            <a:avLst/>
          </a:prstGeom>
          <a:noFill/>
          <a:ln>
            <a:noFill/>
          </a:ln>
        </p:spPr>
        <p:txBody>
          <a:bodyPr lIns="93297" tIns="46635" rIns="93297" bIns="46635" anchor="t" anchorCtr="0">
            <a:noAutofit/>
          </a:bodyPr>
          <a:lstStyle/>
          <a:p>
            <a:pPr marL="0" marR="0" lvl="0" indent="0" algn="l" defTabSz="914400" rtl="0" eaLnBrk="1" fontAlgn="auto" latinLnBrk="0" hangingPunct="1">
              <a:lnSpc>
                <a:spcPct val="100000"/>
              </a:lnSpc>
              <a:spcBef>
                <a:spcPts val="815"/>
              </a:spcBef>
              <a:spcAft>
                <a:spcPts val="0"/>
              </a:spcAft>
              <a:buClrTx/>
              <a:buSzPct val="25000"/>
              <a:buFontTx/>
              <a:buNone/>
              <a:tabLst/>
              <a:defRPr/>
            </a:pPr>
            <a:r>
              <a:rPr lang="is-IS" b="0" baseline="0" dirty="0"/>
              <a:t>So there has been a fair amount of work on developing tools for screening. The problem comes with what happens next. How are these data being used in clinical settings? There’s been a lot of experimentation around that, but pretty limited evidence on the interventions that make a difference. Evidence is lagging pretty far behind the early adopters and even the rest of the health care field.</a:t>
            </a:r>
            <a:endParaRPr lang="en-US" b="0" dirty="0"/>
          </a:p>
          <a:p>
            <a:pPr>
              <a:spcBef>
                <a:spcPts val="815"/>
              </a:spcBef>
              <a:buSzPct val="25000"/>
            </a:pPr>
            <a:endParaRPr lang="en-US" dirty="0">
              <a:latin typeface="Arial"/>
              <a:ea typeface="Arial"/>
              <a:cs typeface="Arial"/>
              <a:sym typeface="Arial"/>
            </a:endParaRPr>
          </a:p>
        </p:txBody>
      </p:sp>
    </p:spTree>
    <p:extLst>
      <p:ext uri="{BB962C8B-B14F-4D97-AF65-F5344CB8AC3E}">
        <p14:creationId xmlns:p14="http://schemas.microsoft.com/office/powerpoint/2010/main" val="19566015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01C6BFC-D45B-4D1E-B98E-FEF9497C46B9}" type="datetimeFigureOut">
              <a:rPr lang="en-US" smtClean="0"/>
              <a:t>7/25/2017</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76797-9702-4FFD-815E-347A4EEF03FA}" type="slidenum">
              <a:rPr lang="en-US" smtClean="0"/>
              <a:t>‹#›</a:t>
            </a:fld>
            <a:endParaRPr lang="en-US"/>
          </a:p>
        </p:txBody>
      </p:sp>
      <p:grpSp>
        <p:nvGrpSpPr>
          <p:cNvPr id="12" name="Group 11"/>
          <p:cNvGrpSpPr/>
          <p:nvPr userDrawn="1"/>
        </p:nvGrpSpPr>
        <p:grpSpPr>
          <a:xfrm>
            <a:off x="368968" y="4629150"/>
            <a:ext cx="8445251" cy="384510"/>
            <a:chOff x="368968" y="4629150"/>
            <a:chExt cx="8445251" cy="384510"/>
          </a:xfrm>
        </p:grpSpPr>
        <p:cxnSp>
          <p:nvCxnSpPr>
            <p:cNvPr id="9" name="Straight Connector 8"/>
            <p:cNvCxnSpPr/>
            <p:nvPr/>
          </p:nvCxnSpPr>
          <p:spPr>
            <a:xfrm>
              <a:off x="368968" y="4629150"/>
              <a:ext cx="84452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15201" y="4675801"/>
              <a:ext cx="699017" cy="337859"/>
            </a:xfrm>
            <a:prstGeom prst="rect">
              <a:avLst/>
            </a:prstGeom>
          </p:spPr>
        </p:pic>
      </p:grpSp>
    </p:spTree>
    <p:extLst>
      <p:ext uri="{BB962C8B-B14F-4D97-AF65-F5344CB8AC3E}">
        <p14:creationId xmlns:p14="http://schemas.microsoft.com/office/powerpoint/2010/main" val="684345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1C6BFC-D45B-4D1E-B98E-FEF9497C46B9}" type="datetimeFigureOut">
              <a:rPr lang="en-US" smtClean="0"/>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76797-9702-4FFD-815E-347A4EEF03FA}" type="slidenum">
              <a:rPr lang="en-US" smtClean="0"/>
              <a:t>‹#›</a:t>
            </a:fld>
            <a:endParaRPr lang="en-US"/>
          </a:p>
        </p:txBody>
      </p:sp>
    </p:spTree>
    <p:extLst>
      <p:ext uri="{BB962C8B-B14F-4D97-AF65-F5344CB8AC3E}">
        <p14:creationId xmlns:p14="http://schemas.microsoft.com/office/powerpoint/2010/main" val="3313737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1C6BFC-D45B-4D1E-B98E-FEF9497C46B9}" type="datetimeFigureOut">
              <a:rPr lang="en-US" smtClean="0"/>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76797-9702-4FFD-815E-347A4EEF03FA}" type="slidenum">
              <a:rPr lang="en-US" smtClean="0"/>
              <a:t>‹#›</a:t>
            </a:fld>
            <a:endParaRPr lang="en-US"/>
          </a:p>
        </p:txBody>
      </p:sp>
    </p:spTree>
    <p:extLst>
      <p:ext uri="{BB962C8B-B14F-4D97-AF65-F5344CB8AC3E}">
        <p14:creationId xmlns:p14="http://schemas.microsoft.com/office/powerpoint/2010/main" val="330799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wo Content Dar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5">
                    <a:lumMod val="20000"/>
                    <a:lumOff val="80000"/>
                  </a:schemeClr>
                </a:solidFill>
              </a:defRPr>
            </a:lvl1pPr>
          </a:lstStyle>
          <a:p>
            <a:r>
              <a:rPr lang="en-US" dirty="0"/>
              <a:t>Click to edit Master title style</a:t>
            </a:r>
          </a:p>
        </p:txBody>
      </p:sp>
      <p:sp>
        <p:nvSpPr>
          <p:cNvPr id="6" name="Content Placeholder 2"/>
          <p:cNvSpPr>
            <a:spLocks noGrp="1"/>
          </p:cNvSpPr>
          <p:nvPr>
            <p:ph idx="10"/>
          </p:nvPr>
        </p:nvSpPr>
        <p:spPr>
          <a:xfrm>
            <a:off x="4676250" y="1200151"/>
            <a:ext cx="4010550" cy="3019406"/>
          </a:xfrm>
        </p:spPr>
        <p:txBody>
          <a:bodyPr/>
          <a:lstStyle>
            <a:lvl1pPr>
              <a:defRPr>
                <a:solidFill>
                  <a:schemeClr val="accent5">
                    <a:lumMod val="20000"/>
                    <a:lumOff val="80000"/>
                  </a:schemeClr>
                </a:solidFill>
              </a:defRPr>
            </a:lvl1pPr>
            <a:lvl2pPr>
              <a:defRPr>
                <a:solidFill>
                  <a:schemeClr val="accent5">
                    <a:lumMod val="20000"/>
                    <a:lumOff val="80000"/>
                  </a:schemeClr>
                </a:solidFill>
              </a:defRPr>
            </a:lvl2pPr>
            <a:lvl3pPr>
              <a:defRPr>
                <a:solidFill>
                  <a:schemeClr val="accent5">
                    <a:lumMod val="20000"/>
                    <a:lumOff val="80000"/>
                  </a:schemeClr>
                </a:solidFill>
              </a:defRPr>
            </a:lvl3pPr>
            <a:lvl4pPr>
              <a:defRPr>
                <a:solidFill>
                  <a:schemeClr val="accent5">
                    <a:lumMod val="20000"/>
                    <a:lumOff val="80000"/>
                  </a:schemeClr>
                </a:solidFill>
              </a:defRPr>
            </a:lvl4pPr>
            <a:lvl5pPr>
              <a:defRPr>
                <a:solidFill>
                  <a:schemeClr val="accent5">
                    <a:lumMod val="20000"/>
                    <a:lumOff val="8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Content Placeholder 2"/>
          <p:cNvSpPr>
            <a:spLocks noGrp="1"/>
          </p:cNvSpPr>
          <p:nvPr>
            <p:ph idx="11"/>
          </p:nvPr>
        </p:nvSpPr>
        <p:spPr>
          <a:xfrm>
            <a:off x="457200" y="1200151"/>
            <a:ext cx="4010550" cy="3019406"/>
          </a:xfrm>
        </p:spPr>
        <p:txBody>
          <a:bodyPr/>
          <a:lstStyle>
            <a:lvl1pPr>
              <a:defRPr>
                <a:solidFill>
                  <a:schemeClr val="accent5">
                    <a:lumMod val="20000"/>
                    <a:lumOff val="80000"/>
                  </a:schemeClr>
                </a:solidFill>
              </a:defRPr>
            </a:lvl1pPr>
            <a:lvl2pPr>
              <a:defRPr>
                <a:solidFill>
                  <a:schemeClr val="accent5">
                    <a:lumMod val="20000"/>
                    <a:lumOff val="80000"/>
                  </a:schemeClr>
                </a:solidFill>
              </a:defRPr>
            </a:lvl2pPr>
            <a:lvl3pPr>
              <a:defRPr>
                <a:solidFill>
                  <a:schemeClr val="accent5">
                    <a:lumMod val="20000"/>
                    <a:lumOff val="80000"/>
                  </a:schemeClr>
                </a:solidFill>
              </a:defRPr>
            </a:lvl3pPr>
            <a:lvl4pPr>
              <a:defRPr>
                <a:solidFill>
                  <a:schemeClr val="accent5">
                    <a:lumMod val="20000"/>
                    <a:lumOff val="80000"/>
                  </a:schemeClr>
                </a:solidFill>
              </a:defRPr>
            </a:lvl4pPr>
            <a:lvl5pPr>
              <a:defRPr>
                <a:solidFill>
                  <a:schemeClr val="accent5">
                    <a:lumMod val="20000"/>
                    <a:lumOff val="8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8376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1C6BFC-D45B-4D1E-B98E-FEF9497C46B9}" type="datetimeFigureOut">
              <a:rPr lang="en-US" smtClean="0"/>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76797-9702-4FFD-815E-347A4EEF03FA}" type="slidenum">
              <a:rPr lang="en-US" smtClean="0"/>
              <a:t>‹#›</a:t>
            </a:fld>
            <a:endParaRPr lang="en-US"/>
          </a:p>
        </p:txBody>
      </p:sp>
      <p:grpSp>
        <p:nvGrpSpPr>
          <p:cNvPr id="7" name="Group 6"/>
          <p:cNvGrpSpPr/>
          <p:nvPr userDrawn="1"/>
        </p:nvGrpSpPr>
        <p:grpSpPr>
          <a:xfrm>
            <a:off x="260684" y="4558725"/>
            <a:ext cx="8553535" cy="584775"/>
            <a:chOff x="260684" y="4558725"/>
            <a:chExt cx="8553535" cy="584775"/>
          </a:xfrm>
        </p:grpSpPr>
        <p:cxnSp>
          <p:nvCxnSpPr>
            <p:cNvPr id="8" name="Straight Connector 7"/>
            <p:cNvCxnSpPr/>
            <p:nvPr/>
          </p:nvCxnSpPr>
          <p:spPr>
            <a:xfrm>
              <a:off x="368968" y="4629150"/>
              <a:ext cx="84452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60684" y="4558725"/>
              <a:ext cx="1309339" cy="584775"/>
            </a:xfrm>
            <a:prstGeom prst="rect">
              <a:avLst/>
            </a:prstGeom>
            <a:noFill/>
          </p:spPr>
          <p:txBody>
            <a:bodyPr wrap="square" rtlCol="0">
              <a:spAutoFit/>
            </a:bodyPr>
            <a:lstStyle/>
            <a:p>
              <a:r>
                <a:rPr lang="en-US" sz="3200" dirty="0">
                  <a:solidFill>
                    <a:srgbClr val="002060"/>
                  </a:solidFill>
                  <a:latin typeface="Helvetica Neue Medium" charset="0"/>
                  <a:ea typeface="Helvetica Neue Medium" charset="0"/>
                  <a:cs typeface="Helvetica Neue Medium" charset="0"/>
                </a:rPr>
                <a:t>siren</a:t>
              </a:r>
            </a:p>
          </p:txBody>
        </p:sp>
        <p:pic>
          <p:nvPicPr>
            <p:cNvPr id="10" name="Pictur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15201" y="4675801"/>
              <a:ext cx="699017" cy="337859"/>
            </a:xfrm>
            <a:prstGeom prst="rect">
              <a:avLst/>
            </a:prstGeom>
          </p:spPr>
        </p:pic>
      </p:grpSp>
    </p:spTree>
    <p:extLst>
      <p:ext uri="{BB962C8B-B14F-4D97-AF65-F5344CB8AC3E}">
        <p14:creationId xmlns:p14="http://schemas.microsoft.com/office/powerpoint/2010/main" val="4077821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1C6BFC-D45B-4D1E-B98E-FEF9497C46B9}" type="datetimeFigureOut">
              <a:rPr lang="en-US" smtClean="0"/>
              <a:t>7/25/2017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276797-9702-4FFD-815E-347A4EEF03FA}" type="slidenum">
              <a:rPr lang="en-US" smtClean="0"/>
              <a:t>‹#›</a:t>
            </a:fld>
            <a:endParaRPr lang="en-US"/>
          </a:p>
        </p:txBody>
      </p:sp>
    </p:spTree>
    <p:extLst>
      <p:ext uri="{BB962C8B-B14F-4D97-AF65-F5344CB8AC3E}">
        <p14:creationId xmlns:p14="http://schemas.microsoft.com/office/powerpoint/2010/main" val="4114426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01C6BFC-D45B-4D1E-B98E-FEF9497C46B9}" type="datetimeFigureOut">
              <a:rPr lang="en-US" smtClean="0"/>
              <a:t>7/25/2017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76797-9702-4FFD-815E-347A4EEF03FA}" type="slidenum">
              <a:rPr lang="en-US" smtClean="0"/>
              <a:t>‹#›</a:t>
            </a:fld>
            <a:endParaRPr lang="en-US"/>
          </a:p>
        </p:txBody>
      </p:sp>
    </p:spTree>
    <p:extLst>
      <p:ext uri="{BB962C8B-B14F-4D97-AF65-F5344CB8AC3E}">
        <p14:creationId xmlns:p14="http://schemas.microsoft.com/office/powerpoint/2010/main" val="3912426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01C6BFC-D45B-4D1E-B98E-FEF9497C46B9}" type="datetimeFigureOut">
              <a:rPr lang="en-US" smtClean="0"/>
              <a:t>7/25/2017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276797-9702-4FFD-815E-347A4EEF03FA}" type="slidenum">
              <a:rPr lang="en-US" smtClean="0"/>
              <a:t>‹#›</a:t>
            </a:fld>
            <a:endParaRPr lang="en-US"/>
          </a:p>
        </p:txBody>
      </p:sp>
    </p:spTree>
    <p:extLst>
      <p:ext uri="{BB962C8B-B14F-4D97-AF65-F5344CB8AC3E}">
        <p14:creationId xmlns:p14="http://schemas.microsoft.com/office/powerpoint/2010/main" val="3547682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01C6BFC-D45B-4D1E-B98E-FEF9497C46B9}" type="datetimeFigureOut">
              <a:rPr lang="en-US" smtClean="0"/>
              <a:t>7/25/2017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276797-9702-4FFD-815E-347A4EEF03FA}" type="slidenum">
              <a:rPr lang="en-US" smtClean="0"/>
              <a:t>‹#›</a:t>
            </a:fld>
            <a:endParaRPr lang="en-US"/>
          </a:p>
        </p:txBody>
      </p:sp>
    </p:spTree>
    <p:extLst>
      <p:ext uri="{BB962C8B-B14F-4D97-AF65-F5344CB8AC3E}">
        <p14:creationId xmlns:p14="http://schemas.microsoft.com/office/powerpoint/2010/main" val="1714228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1C6BFC-D45B-4D1E-B98E-FEF9497C46B9}" type="datetimeFigureOut">
              <a:rPr lang="en-US" smtClean="0"/>
              <a:t>7/25/2017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276797-9702-4FFD-815E-347A4EEF03FA}" type="slidenum">
              <a:rPr lang="en-US" smtClean="0"/>
              <a:t>‹#›</a:t>
            </a:fld>
            <a:endParaRPr lang="en-US"/>
          </a:p>
        </p:txBody>
      </p:sp>
    </p:spTree>
    <p:extLst>
      <p:ext uri="{BB962C8B-B14F-4D97-AF65-F5344CB8AC3E}">
        <p14:creationId xmlns:p14="http://schemas.microsoft.com/office/powerpoint/2010/main" val="28819472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1C6BFC-D45B-4D1E-B98E-FEF9497C46B9}" type="datetimeFigureOut">
              <a:rPr lang="en-US" smtClean="0"/>
              <a:t>7/25/2017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76797-9702-4FFD-815E-347A4EEF03FA}" type="slidenum">
              <a:rPr lang="en-US" smtClean="0"/>
              <a:t>‹#›</a:t>
            </a:fld>
            <a:endParaRPr lang="en-US"/>
          </a:p>
        </p:txBody>
      </p:sp>
    </p:spTree>
    <p:extLst>
      <p:ext uri="{BB962C8B-B14F-4D97-AF65-F5344CB8AC3E}">
        <p14:creationId xmlns:p14="http://schemas.microsoft.com/office/powerpoint/2010/main" val="4269825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01C6BFC-D45B-4D1E-B98E-FEF9497C46B9}" type="datetimeFigureOut">
              <a:rPr lang="en-US" smtClean="0"/>
              <a:t>7/25/2017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276797-9702-4FFD-815E-347A4EEF03FA}" type="slidenum">
              <a:rPr lang="en-US" smtClean="0"/>
              <a:t>‹#›</a:t>
            </a:fld>
            <a:endParaRPr lang="en-US"/>
          </a:p>
        </p:txBody>
      </p:sp>
    </p:spTree>
    <p:extLst>
      <p:ext uri="{BB962C8B-B14F-4D97-AF65-F5344CB8AC3E}">
        <p14:creationId xmlns:p14="http://schemas.microsoft.com/office/powerpoint/2010/main" val="17832906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01C6BFC-D45B-4D1E-B98E-FEF9497C46B9}" type="datetimeFigureOut">
              <a:rPr lang="en-US" smtClean="0"/>
              <a:t>7/25/2017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68276797-9702-4FFD-815E-347A4EEF03FA}" type="slidenum">
              <a:rPr lang="en-US" smtClean="0"/>
              <a:t>‹#›</a:t>
            </a:fld>
            <a:endParaRPr lang="en-US"/>
          </a:p>
        </p:txBody>
      </p:sp>
      <p:grpSp>
        <p:nvGrpSpPr>
          <p:cNvPr id="7" name="Group 6"/>
          <p:cNvGrpSpPr/>
          <p:nvPr/>
        </p:nvGrpSpPr>
        <p:grpSpPr>
          <a:xfrm>
            <a:off x="260684" y="4558725"/>
            <a:ext cx="8553535" cy="584775"/>
            <a:chOff x="260684" y="4558725"/>
            <a:chExt cx="8553535" cy="584775"/>
          </a:xfrm>
        </p:grpSpPr>
        <p:cxnSp>
          <p:nvCxnSpPr>
            <p:cNvPr id="8" name="Straight Connector 7"/>
            <p:cNvCxnSpPr/>
            <p:nvPr/>
          </p:nvCxnSpPr>
          <p:spPr>
            <a:xfrm>
              <a:off x="368968" y="4629150"/>
              <a:ext cx="84452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60684" y="4558725"/>
              <a:ext cx="1309339" cy="584775"/>
            </a:xfrm>
            <a:prstGeom prst="rect">
              <a:avLst/>
            </a:prstGeom>
            <a:noFill/>
          </p:spPr>
          <p:txBody>
            <a:bodyPr wrap="square" rtlCol="0">
              <a:spAutoFit/>
            </a:bodyPr>
            <a:lstStyle/>
            <a:p>
              <a:r>
                <a:rPr lang="en-US" sz="3200" dirty="0">
                  <a:solidFill>
                    <a:srgbClr val="002060"/>
                  </a:solidFill>
                  <a:latin typeface="Helvetica Neue Medium" charset="0"/>
                  <a:ea typeface="Helvetica Neue Medium" charset="0"/>
                  <a:cs typeface="Helvetica Neue Medium" charset="0"/>
                </a:rPr>
                <a:t>siren</a:t>
              </a:r>
            </a:p>
          </p:txBody>
        </p:sp>
        <p:pic>
          <p:nvPicPr>
            <p:cNvPr id="10" name="Picture 9"/>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8115201" y="4675801"/>
              <a:ext cx="699017" cy="337859"/>
            </a:xfrm>
            <a:prstGeom prst="rect">
              <a:avLst/>
            </a:prstGeom>
          </p:spPr>
        </p:pic>
      </p:grpSp>
    </p:spTree>
    <p:extLst>
      <p:ext uri="{BB962C8B-B14F-4D97-AF65-F5344CB8AC3E}">
        <p14:creationId xmlns:p14="http://schemas.microsoft.com/office/powerpoint/2010/main" val="9027357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irenetwork.ucsf.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21" Type="http://schemas.openxmlformats.org/officeDocument/2006/relationships/image" Target="../media/image23.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notesSlide" Target="../notesSlides/notesSlide6.xml"/><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electronic health records"/>
          <p:cNvPicPr>
            <a:picLocks noChangeAspect="1" noChangeArrowheads="1"/>
          </p:cNvPicPr>
          <p:nvPr/>
        </p:nvPicPr>
        <p:blipFill rotWithShape="1">
          <a:blip r:embed="rId3">
            <a:extLst>
              <a:ext uri="{28A0092B-C50C-407E-A947-70E740481C1C}">
                <a14:useLocalDpi xmlns:a14="http://schemas.microsoft.com/office/drawing/2010/main" val="0"/>
              </a:ext>
            </a:extLst>
          </a:blip>
          <a:srcRect l="30711" t="-22864" r="6731" b="22864"/>
          <a:stretch/>
        </p:blipFill>
        <p:spPr bwMode="auto">
          <a:xfrm>
            <a:off x="152400" y="1199820"/>
            <a:ext cx="3383280" cy="304833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ctrTitle"/>
          </p:nvPr>
        </p:nvSpPr>
        <p:spPr>
          <a:xfrm>
            <a:off x="762000" y="361950"/>
            <a:ext cx="7772400" cy="1102519"/>
          </a:xfrm>
        </p:spPr>
        <p:txBody>
          <a:bodyPr>
            <a:normAutofit fontScale="90000"/>
          </a:bodyPr>
          <a:lstStyle/>
          <a:p>
            <a:r>
              <a:rPr lang="en-US" dirty="0"/>
              <a:t>The value of capturing SDH data in clinical care</a:t>
            </a:r>
          </a:p>
        </p:txBody>
      </p:sp>
      <p:sp>
        <p:nvSpPr>
          <p:cNvPr id="3" name="Subtitle 2"/>
          <p:cNvSpPr>
            <a:spLocks noGrp="1"/>
          </p:cNvSpPr>
          <p:nvPr>
            <p:ph type="subTitle" idx="1"/>
          </p:nvPr>
        </p:nvSpPr>
        <p:spPr>
          <a:xfrm>
            <a:off x="3515958" y="1809750"/>
            <a:ext cx="5475642" cy="1543050"/>
          </a:xfrm>
        </p:spPr>
        <p:txBody>
          <a:bodyPr>
            <a:noAutofit/>
          </a:bodyPr>
          <a:lstStyle/>
          <a:p>
            <a:r>
              <a:rPr lang="en-US" sz="2000" dirty="0">
                <a:solidFill>
                  <a:schemeClr val="tx1"/>
                </a:solidFill>
              </a:rPr>
              <a:t>Caroline Fichtenberg, PhD</a:t>
            </a:r>
          </a:p>
          <a:p>
            <a:r>
              <a:rPr lang="en-US" sz="2000" dirty="0">
                <a:solidFill>
                  <a:schemeClr val="tx1"/>
                </a:solidFill>
              </a:rPr>
              <a:t>Managing Director, Social Interventions Research and Evaluation Network (SIREN), UCSF</a:t>
            </a:r>
          </a:p>
          <a:p>
            <a:endParaRPr lang="en-US" sz="2000" dirty="0">
              <a:solidFill>
                <a:schemeClr val="tx1"/>
              </a:solidFill>
            </a:endParaRPr>
          </a:p>
          <a:p>
            <a:r>
              <a:rPr lang="en-US" sz="2000" dirty="0">
                <a:solidFill>
                  <a:schemeClr val="tx1"/>
                </a:solidFill>
              </a:rPr>
              <a:t>Interoperability in Action Webinar Series #2</a:t>
            </a:r>
          </a:p>
          <a:p>
            <a:r>
              <a:rPr lang="en-US" sz="2000" dirty="0">
                <a:solidFill>
                  <a:schemeClr val="tx1"/>
                </a:solidFill>
              </a:rPr>
              <a:t>Advancing Interoperable SDH </a:t>
            </a:r>
          </a:p>
          <a:p>
            <a:r>
              <a:rPr lang="en-US" sz="2000" dirty="0">
                <a:solidFill>
                  <a:schemeClr val="tx1"/>
                </a:solidFill>
              </a:rPr>
              <a:t>July 26, 2017</a:t>
            </a:r>
          </a:p>
        </p:txBody>
      </p:sp>
    </p:spTree>
    <p:extLst>
      <p:ext uri="{BB962C8B-B14F-4D97-AF65-F5344CB8AC3E}">
        <p14:creationId xmlns:p14="http://schemas.microsoft.com/office/powerpoint/2010/main" val="34382983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9600" y="209550"/>
            <a:ext cx="7809726" cy="4431983"/>
          </a:xfrm>
          <a:prstGeom prst="rect">
            <a:avLst/>
          </a:prstGeom>
        </p:spPr>
        <p:txBody>
          <a:bodyPr wrap="square">
            <a:spAutoFit/>
          </a:bodyPr>
          <a:lstStyle/>
          <a:p>
            <a:pPr algn="ctr"/>
            <a:r>
              <a:rPr lang="en-US" sz="3000" i="1" dirty="0"/>
              <a:t>Social prescribing is being widely</a:t>
            </a:r>
          </a:p>
          <a:p>
            <a:pPr algn="ctr"/>
            <a:r>
              <a:rPr lang="en-US" sz="3000" i="1" dirty="0"/>
              <a:t>advocated and implemented but current evidence fails to provide sufficient detail to judge either success or value for money. If social prescribing is to realize its potential, future evaluations must be comparative by</a:t>
            </a:r>
          </a:p>
          <a:p>
            <a:pPr algn="ctr"/>
            <a:r>
              <a:rPr lang="en-US" sz="3000" i="1" dirty="0"/>
              <a:t>design and consider when, by whom, for whom, how well, and at what cost.</a:t>
            </a:r>
            <a:endParaRPr lang="en-US" sz="3200" i="1" dirty="0"/>
          </a:p>
          <a:p>
            <a:pPr algn="r"/>
            <a:endParaRPr lang="en-US" sz="1400" dirty="0"/>
          </a:p>
          <a:p>
            <a:pPr algn="r"/>
            <a:r>
              <a:rPr lang="en-US" sz="1400" dirty="0" err="1"/>
              <a:t>Bickerdike</a:t>
            </a:r>
            <a:r>
              <a:rPr lang="en-US" sz="1400" dirty="0"/>
              <a:t> L, Booth A, Wilson PM, et al. Social prescribing: less rhetoric and more reality. </a:t>
            </a:r>
          </a:p>
          <a:p>
            <a:pPr algn="r"/>
            <a:r>
              <a:rPr lang="en-US" sz="1400" dirty="0"/>
              <a:t>A systematic review of the evidence. BMJ Open 2017;7:e013384</a:t>
            </a:r>
          </a:p>
        </p:txBody>
      </p:sp>
      <p:sp>
        <p:nvSpPr>
          <p:cNvPr id="7" name="TextBox 6"/>
          <p:cNvSpPr txBox="1"/>
          <p:nvPr/>
        </p:nvSpPr>
        <p:spPr>
          <a:xfrm>
            <a:off x="2743200" y="4731545"/>
            <a:ext cx="3200400" cy="369332"/>
          </a:xfrm>
          <a:prstGeom prst="rect">
            <a:avLst/>
          </a:prstGeom>
          <a:noFill/>
        </p:spPr>
        <p:txBody>
          <a:bodyPr wrap="square" rtlCol="0">
            <a:spAutoFit/>
          </a:bodyPr>
          <a:lstStyle/>
          <a:p>
            <a:r>
              <a:rPr lang="en-US" dirty="0"/>
              <a:t>(https://sirenetwork.ucsf.edu)</a:t>
            </a:r>
          </a:p>
        </p:txBody>
      </p:sp>
    </p:spTree>
    <p:extLst>
      <p:ext uri="{BB962C8B-B14F-4D97-AF65-F5344CB8AC3E}">
        <p14:creationId xmlns:p14="http://schemas.microsoft.com/office/powerpoint/2010/main" val="29261934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Uses of SDH data in clinical settings</a:t>
            </a:r>
          </a:p>
        </p:txBody>
      </p:sp>
      <p:sp>
        <p:nvSpPr>
          <p:cNvPr id="3" name="Content Placeholder 2"/>
          <p:cNvSpPr>
            <a:spLocks noGrp="1"/>
          </p:cNvSpPr>
          <p:nvPr>
            <p:ph idx="1"/>
          </p:nvPr>
        </p:nvSpPr>
        <p:spPr/>
        <p:txBody>
          <a:bodyPr/>
          <a:lstStyle/>
          <a:p>
            <a:r>
              <a:rPr lang="en-US" dirty="0"/>
              <a:t>Patient level:</a:t>
            </a:r>
          </a:p>
          <a:p>
            <a:pPr lvl="1"/>
            <a:r>
              <a:rPr lang="en-US" dirty="0"/>
              <a:t>Modify care to better meet patient needs</a:t>
            </a:r>
          </a:p>
          <a:p>
            <a:pPr lvl="1"/>
            <a:r>
              <a:rPr lang="en-US" dirty="0"/>
              <a:t>Modify patients’ social needs to improve health</a:t>
            </a:r>
          </a:p>
          <a:p>
            <a:r>
              <a:rPr lang="en-US" dirty="0"/>
              <a:t>System level:</a:t>
            </a:r>
          </a:p>
          <a:p>
            <a:pPr lvl="1"/>
            <a:r>
              <a:rPr lang="en-US" dirty="0"/>
              <a:t>Population health</a:t>
            </a:r>
          </a:p>
          <a:p>
            <a:pPr lvl="1"/>
            <a:r>
              <a:rPr lang="en-US" dirty="0"/>
              <a:t>Risk adjustment and payment reform</a:t>
            </a:r>
          </a:p>
          <a:p>
            <a:pPr marL="457200" lvl="1" indent="0">
              <a:buNone/>
            </a:pPr>
            <a:endParaRPr lang="en-US" dirty="0"/>
          </a:p>
          <a:p>
            <a:pPr lvl="1"/>
            <a:endParaRPr lang="en-US" dirty="0"/>
          </a:p>
        </p:txBody>
      </p:sp>
    </p:spTree>
    <p:extLst>
      <p:ext uri="{BB962C8B-B14F-4D97-AF65-F5344CB8AC3E}">
        <p14:creationId xmlns:p14="http://schemas.microsoft.com/office/powerpoint/2010/main" val="1102331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Uses of SDH data in clinical settings</a:t>
            </a:r>
          </a:p>
        </p:txBody>
      </p:sp>
      <p:sp>
        <p:nvSpPr>
          <p:cNvPr id="3" name="Content Placeholder 2"/>
          <p:cNvSpPr>
            <a:spLocks noGrp="1"/>
          </p:cNvSpPr>
          <p:nvPr>
            <p:ph idx="1"/>
          </p:nvPr>
        </p:nvSpPr>
        <p:spPr/>
        <p:txBody>
          <a:bodyPr/>
          <a:lstStyle/>
          <a:p>
            <a:r>
              <a:rPr lang="en-US" dirty="0"/>
              <a:t>Patient level:</a:t>
            </a:r>
          </a:p>
          <a:p>
            <a:pPr lvl="1"/>
            <a:r>
              <a:rPr lang="en-US" dirty="0"/>
              <a:t>Modify care to better meet patient needs</a:t>
            </a:r>
          </a:p>
          <a:p>
            <a:pPr lvl="1"/>
            <a:r>
              <a:rPr lang="en-US" dirty="0"/>
              <a:t>Modify patients’ social needs</a:t>
            </a:r>
          </a:p>
          <a:p>
            <a:r>
              <a:rPr lang="en-US" dirty="0"/>
              <a:t>System level:</a:t>
            </a:r>
          </a:p>
          <a:p>
            <a:pPr lvl="1"/>
            <a:r>
              <a:rPr lang="en-US" dirty="0"/>
              <a:t>Population health</a:t>
            </a:r>
          </a:p>
          <a:p>
            <a:pPr lvl="1"/>
            <a:r>
              <a:rPr lang="en-US" dirty="0"/>
              <a:t>Risk adjustment and payment reform</a:t>
            </a:r>
          </a:p>
          <a:p>
            <a:pPr marL="457200" lvl="1" indent="0">
              <a:buNone/>
            </a:pPr>
            <a:endParaRPr lang="en-US" dirty="0"/>
          </a:p>
          <a:p>
            <a:pPr lvl="1"/>
            <a:endParaRPr lang="en-US" dirty="0"/>
          </a:p>
        </p:txBody>
      </p:sp>
      <p:sp>
        <p:nvSpPr>
          <p:cNvPr id="4" name="Right Brace 3"/>
          <p:cNvSpPr/>
          <p:nvPr/>
        </p:nvSpPr>
        <p:spPr>
          <a:xfrm>
            <a:off x="7010400" y="2246296"/>
            <a:ext cx="304800" cy="2154254"/>
          </a:xfrm>
          <a:prstGeom prst="rightBrace">
            <a:avLst>
              <a:gd name="adj1" fmla="val 34139"/>
              <a:gd name="adj2" fmla="val 50000"/>
            </a:avLst>
          </a:prstGeom>
          <a:ln w="222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7162800" y="2551096"/>
            <a:ext cx="1904999" cy="1200329"/>
          </a:xfrm>
          <a:prstGeom prst="rect">
            <a:avLst/>
          </a:prstGeom>
          <a:noFill/>
        </p:spPr>
        <p:txBody>
          <a:bodyPr wrap="square" rtlCol="0">
            <a:spAutoFit/>
          </a:bodyPr>
          <a:lstStyle/>
          <a:p>
            <a:pPr algn="ctr"/>
            <a:r>
              <a:rPr lang="en-US" sz="2400" b="1" dirty="0">
                <a:solidFill>
                  <a:schemeClr val="tx2"/>
                </a:solidFill>
              </a:rPr>
              <a:t>Inter-operable SDH data</a:t>
            </a:r>
          </a:p>
        </p:txBody>
      </p:sp>
      <p:pic>
        <p:nvPicPr>
          <p:cNvPr id="9" name="Picture 8" descr="10 de março de 2015 11 de março de 2015 Adaut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15200" y="971550"/>
            <a:ext cx="1600199" cy="1600199"/>
          </a:xfrm>
          <a:prstGeom prst="rect">
            <a:avLst/>
          </a:prstGeom>
        </p:spPr>
      </p:pic>
    </p:spTree>
    <p:extLst>
      <p:ext uri="{BB962C8B-B14F-4D97-AF65-F5344CB8AC3E}">
        <p14:creationId xmlns:p14="http://schemas.microsoft.com/office/powerpoint/2010/main" val="7271130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SDH data capture and interoperability technical needs</a:t>
            </a:r>
          </a:p>
        </p:txBody>
      </p:sp>
      <p:sp>
        <p:nvSpPr>
          <p:cNvPr id="3" name="Content Placeholder 2"/>
          <p:cNvSpPr>
            <a:spLocks noGrp="1"/>
          </p:cNvSpPr>
          <p:nvPr>
            <p:ph idx="1"/>
          </p:nvPr>
        </p:nvSpPr>
        <p:spPr>
          <a:xfrm>
            <a:off x="457200" y="1352550"/>
            <a:ext cx="8229600" cy="3394472"/>
          </a:xfrm>
        </p:spPr>
        <p:txBody>
          <a:bodyPr/>
          <a:lstStyle/>
          <a:p>
            <a:pPr marL="514350" indent="-514350">
              <a:buFont typeface="+mj-lt"/>
              <a:buAutoNum type="arabicPeriod"/>
            </a:pPr>
            <a:r>
              <a:rPr lang="en-US" dirty="0"/>
              <a:t>Full complement of codes reflecting SDH</a:t>
            </a:r>
          </a:p>
          <a:p>
            <a:pPr marL="514350" indent="-514350">
              <a:buFont typeface="+mj-lt"/>
              <a:buAutoNum type="arabicPeriod"/>
            </a:pPr>
            <a:r>
              <a:rPr lang="en-US" dirty="0"/>
              <a:t>Guidance about how to use codes</a:t>
            </a:r>
          </a:p>
          <a:p>
            <a:pPr marL="514350" indent="-514350">
              <a:buFont typeface="+mj-lt"/>
              <a:buAutoNum type="arabicPeriod"/>
            </a:pPr>
            <a:r>
              <a:rPr lang="en-US" dirty="0"/>
              <a:t>EHR functionality</a:t>
            </a:r>
          </a:p>
          <a:p>
            <a:pPr marL="514350" indent="-514350">
              <a:buFont typeface="+mj-lt"/>
              <a:buAutoNum type="arabicPeriod"/>
            </a:pPr>
            <a:r>
              <a:rPr lang="en-US" dirty="0"/>
              <a:t>Interoperability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36892165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SDH Capture in EHRs Planning Group</a:t>
            </a:r>
          </a:p>
        </p:txBody>
      </p:sp>
      <p:sp>
        <p:nvSpPr>
          <p:cNvPr id="3" name="Content Placeholder 2"/>
          <p:cNvSpPr>
            <a:spLocks noGrp="1"/>
          </p:cNvSpPr>
          <p:nvPr>
            <p:ph idx="1"/>
          </p:nvPr>
        </p:nvSpPr>
        <p:spPr>
          <a:xfrm>
            <a:off x="457200" y="1063229"/>
            <a:ext cx="8229600" cy="3531394"/>
          </a:xfrm>
        </p:spPr>
        <p:txBody>
          <a:bodyPr numCol="2">
            <a:noAutofit/>
          </a:bodyPr>
          <a:lstStyle/>
          <a:p>
            <a:r>
              <a:rPr lang="en-US" sz="2500" dirty="0"/>
              <a:t>Vivian Auld, NLM</a:t>
            </a:r>
          </a:p>
          <a:p>
            <a:r>
              <a:rPr lang="en-US" sz="2500" dirty="0"/>
              <a:t>Michael Cantor, New York University School of Medicine</a:t>
            </a:r>
          </a:p>
          <a:p>
            <a:r>
              <a:rPr lang="en-US" sz="2500" dirty="0"/>
              <a:t>Terry Cullen, </a:t>
            </a:r>
            <a:r>
              <a:rPr lang="en-US" sz="2500" dirty="0" err="1"/>
              <a:t>Regenstrief</a:t>
            </a:r>
            <a:endParaRPr lang="en-US" sz="2500" dirty="0"/>
          </a:p>
          <a:p>
            <a:r>
              <a:rPr lang="en-US" sz="2500" dirty="0"/>
              <a:t>Sarah </a:t>
            </a:r>
            <a:r>
              <a:rPr lang="en-US" sz="2500" dirty="0" err="1"/>
              <a:t>DeSilvey</a:t>
            </a:r>
            <a:r>
              <a:rPr lang="en-US" sz="2500" dirty="0"/>
              <a:t>, Vermont</a:t>
            </a:r>
          </a:p>
          <a:p>
            <a:r>
              <a:rPr lang="en-US" sz="2500" dirty="0"/>
              <a:t>Lisa Lang, NLM</a:t>
            </a:r>
          </a:p>
          <a:p>
            <a:r>
              <a:rPr lang="en-US" sz="2500" dirty="0" err="1"/>
              <a:t>Samanthan</a:t>
            </a:r>
            <a:r>
              <a:rPr lang="en-US" sz="2500" dirty="0"/>
              <a:t> </a:t>
            </a:r>
            <a:r>
              <a:rPr lang="en-US" sz="2500" dirty="0" err="1"/>
              <a:t>Meklir</a:t>
            </a:r>
            <a:r>
              <a:rPr lang="en-US" sz="2500" dirty="0"/>
              <a:t>, ONC</a:t>
            </a:r>
          </a:p>
          <a:p>
            <a:r>
              <a:rPr lang="en-US" sz="2500" dirty="0"/>
              <a:t>Michelle </a:t>
            </a:r>
            <a:r>
              <a:rPr lang="en-US" sz="2500" dirty="0" err="1"/>
              <a:t>Proser</a:t>
            </a:r>
            <a:r>
              <a:rPr lang="en-US" sz="2500" dirty="0"/>
              <a:t>, National Association of Community Health Centers</a:t>
            </a:r>
          </a:p>
          <a:p>
            <a:r>
              <a:rPr lang="en-US" sz="2500" dirty="0"/>
              <a:t>Al Taylor, ONC</a:t>
            </a:r>
          </a:p>
          <a:p>
            <a:r>
              <a:rPr lang="en-US" sz="2500" dirty="0"/>
              <a:t>Dan </a:t>
            </a:r>
            <a:r>
              <a:rPr lang="en-US" sz="2500" dirty="0" err="1"/>
              <a:t>Vreeman</a:t>
            </a:r>
            <a:r>
              <a:rPr lang="en-US" sz="2500" dirty="0"/>
              <a:t>, </a:t>
            </a:r>
            <a:r>
              <a:rPr lang="en-US" sz="2500" dirty="0" err="1"/>
              <a:t>Regenstrief</a:t>
            </a:r>
            <a:endParaRPr lang="en-US" sz="2500" dirty="0"/>
          </a:p>
        </p:txBody>
      </p:sp>
    </p:spTree>
    <p:extLst>
      <p:ext uri="{BB962C8B-B14F-4D97-AF65-F5344CB8AC3E}">
        <p14:creationId xmlns:p14="http://schemas.microsoft.com/office/powerpoint/2010/main" val="20851795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8229600" cy="857250"/>
          </a:xfrm>
        </p:spPr>
        <p:txBody>
          <a:bodyPr>
            <a:normAutofit fontScale="90000"/>
          </a:bodyPr>
          <a:lstStyle/>
          <a:p>
            <a:r>
              <a:rPr lang="en-US" dirty="0"/>
              <a:t>SIREN Research Advisory Committee</a:t>
            </a:r>
          </a:p>
        </p:txBody>
      </p:sp>
      <p:sp>
        <p:nvSpPr>
          <p:cNvPr id="3" name="Content Placeholder 2"/>
          <p:cNvSpPr>
            <a:spLocks noGrp="1"/>
          </p:cNvSpPr>
          <p:nvPr>
            <p:ph idx="1"/>
          </p:nvPr>
        </p:nvSpPr>
        <p:spPr>
          <a:xfrm>
            <a:off x="228600" y="853677"/>
            <a:ext cx="8763000" cy="3623073"/>
          </a:xfrm>
        </p:spPr>
        <p:txBody>
          <a:bodyPr numCol="2">
            <a:noAutofit/>
          </a:bodyPr>
          <a:lstStyle/>
          <a:p>
            <a:r>
              <a:rPr lang="en-US" sz="1700" dirty="0"/>
              <a:t>Laura Gottlieb, UCSF/SIREN Director</a:t>
            </a:r>
          </a:p>
          <a:p>
            <a:r>
              <a:rPr lang="en-US" sz="1700" dirty="0"/>
              <a:t>Nancy Adler, UCSF/SIREN co-Director</a:t>
            </a:r>
          </a:p>
          <a:p>
            <a:r>
              <a:rPr lang="en-US" sz="1700" dirty="0"/>
              <a:t>Sara Ackerman, UCSF</a:t>
            </a:r>
          </a:p>
          <a:p>
            <a:r>
              <a:rPr lang="en-US" sz="1700" dirty="0"/>
              <a:t>Andrew Beck, Cincinnati Children’s Hospital</a:t>
            </a:r>
          </a:p>
          <a:p>
            <a:r>
              <a:rPr lang="en-US" sz="1700" dirty="0"/>
              <a:t>Jim Bellows, Kaiser Permanente</a:t>
            </a:r>
          </a:p>
          <a:p>
            <a:r>
              <a:rPr lang="en-US" sz="1700" dirty="0"/>
              <a:t>Seth Berkowitz, Mass. General Hospital </a:t>
            </a:r>
          </a:p>
          <a:p>
            <a:r>
              <a:rPr lang="en-US" sz="1700" dirty="0"/>
              <a:t>Elena Byhoff, Tufts Medical Center</a:t>
            </a:r>
          </a:p>
          <a:p>
            <a:r>
              <a:rPr lang="en-US" sz="1700" dirty="0"/>
              <a:t>Alicia Cohen, University of Michigan</a:t>
            </a:r>
          </a:p>
          <a:p>
            <a:r>
              <a:rPr lang="en-US" sz="1700" dirty="0"/>
              <a:t>Jeffrey D. Colvin, University of Missouri</a:t>
            </a:r>
          </a:p>
          <a:p>
            <a:r>
              <a:rPr lang="en-US" sz="1700" dirty="0"/>
              <a:t>Erika Cottrell, OCHIN</a:t>
            </a:r>
          </a:p>
          <a:p>
            <a:r>
              <a:rPr lang="en-US" sz="1700" dirty="0"/>
              <a:t>Eric Fleegler, Boston Children’s Hospital </a:t>
            </a:r>
          </a:p>
          <a:p>
            <a:r>
              <a:rPr lang="en-US" sz="1700" dirty="0"/>
              <a:t>Damon Francis, Health Leads</a:t>
            </a:r>
          </a:p>
          <a:p>
            <a:r>
              <a:rPr lang="en-US" sz="1700" dirty="0"/>
              <a:t>Arvin Garg, Boston University</a:t>
            </a:r>
          </a:p>
          <a:p>
            <a:r>
              <a:rPr lang="en-US" sz="1700" dirty="0"/>
              <a:t>Rachel Gold, OCHIN</a:t>
            </a:r>
          </a:p>
          <a:p>
            <a:r>
              <a:rPr lang="en-US" sz="1700" dirty="0"/>
              <a:t>Danielle Hessler Jones, UCSF </a:t>
            </a:r>
          </a:p>
          <a:p>
            <a:r>
              <a:rPr lang="en-US" sz="1700" dirty="0"/>
              <a:t>Clarissa Hsu, University of Washington</a:t>
            </a:r>
          </a:p>
          <a:p>
            <a:r>
              <a:rPr lang="en-US" sz="1700" dirty="0"/>
              <a:t>Robert Kahn, Cincinnati Children’s Hospital</a:t>
            </a:r>
          </a:p>
          <a:p>
            <a:r>
              <a:rPr lang="en-US" sz="1700" dirty="0"/>
              <a:t>Stacy Lindau, University of Chicago</a:t>
            </a:r>
          </a:p>
          <a:p>
            <a:r>
              <a:rPr lang="en-US" sz="1700" dirty="0"/>
              <a:t>Tricia McGinnis, CHCS</a:t>
            </a:r>
          </a:p>
          <a:p>
            <a:r>
              <a:rPr lang="en-US" sz="1700" dirty="0"/>
              <a:t>Andrew Pinto, University of Toronto</a:t>
            </a:r>
          </a:p>
          <a:p>
            <a:r>
              <a:rPr lang="en-US" sz="1700" dirty="0"/>
              <a:t>Maria Raven, UCSF</a:t>
            </a:r>
          </a:p>
          <a:p>
            <a:r>
              <a:rPr lang="en-US" sz="1700" dirty="0"/>
              <a:t>Megan </a:t>
            </a:r>
            <a:r>
              <a:rPr lang="en-US" sz="1700" dirty="0" err="1"/>
              <a:t>Sandel</a:t>
            </a:r>
            <a:r>
              <a:rPr lang="en-US" sz="1700" dirty="0"/>
              <a:t>, Boston University</a:t>
            </a:r>
          </a:p>
          <a:p>
            <a:r>
              <a:rPr lang="en-US" sz="1700" dirty="0"/>
              <a:t>Adam Schickedanz, UCLA</a:t>
            </a:r>
          </a:p>
          <a:p>
            <a:r>
              <a:rPr lang="en-US" sz="1700" dirty="0"/>
              <a:t>Sara Standish, Health Leads</a:t>
            </a:r>
          </a:p>
          <a:p>
            <a:r>
              <a:rPr lang="en-US" sz="1700" dirty="0"/>
              <a:t>John Steiner, Kaiser Permanente</a:t>
            </a:r>
          </a:p>
        </p:txBody>
      </p:sp>
    </p:spTree>
    <p:extLst>
      <p:ext uri="{BB962C8B-B14F-4D97-AF65-F5344CB8AC3E}">
        <p14:creationId xmlns:p14="http://schemas.microsoft.com/office/powerpoint/2010/main" val="23955714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endParaRPr lang="en-US" dirty="0"/>
          </a:p>
        </p:txBody>
      </p:sp>
      <p:pic>
        <p:nvPicPr>
          <p:cNvPr id="1026" name="Picture 2" descr="http://sirenetwork.ucsf.edu/sites/sirenetwork.ucsf.edu/files/field/image/slider/Home_cropped_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191" r="237" b="5017"/>
          <a:stretch/>
        </p:blipFill>
        <p:spPr bwMode="auto">
          <a:xfrm>
            <a:off x="0" y="0"/>
            <a:ext cx="9144000" cy="3017520"/>
          </a:xfrm>
          <a:prstGeom prst="rect">
            <a:avLst/>
          </a:prstGeom>
          <a:noFill/>
          <a:extLst>
            <a:ext uri="{909E8E84-426E-40dd-AFC4-6F175D3DCCD1}">
              <a14:hiddenFill xmlns:a14="http://schemas.microsoft.com/office/drawing/2010/main" xmlns="">
                <a:solidFill>
                  <a:srgbClr val="FFFFFF"/>
                </a:solidFill>
              </a14:hiddenFill>
            </a:ext>
          </a:extLst>
        </p:spPr>
      </p:pic>
      <p:sp>
        <p:nvSpPr>
          <p:cNvPr id="3" name="Content Placeholder 2"/>
          <p:cNvSpPr>
            <a:spLocks noGrp="1"/>
          </p:cNvSpPr>
          <p:nvPr>
            <p:ph idx="1"/>
          </p:nvPr>
        </p:nvSpPr>
        <p:spPr>
          <a:xfrm>
            <a:off x="457200" y="3105150"/>
            <a:ext cx="8229600" cy="1489472"/>
          </a:xfrm>
        </p:spPr>
        <p:txBody>
          <a:bodyPr>
            <a:normAutofit fontScale="92500" lnSpcReduction="20000"/>
          </a:bodyPr>
          <a:lstStyle/>
          <a:p>
            <a:pPr marL="0" indent="0">
              <a:buNone/>
            </a:pPr>
            <a:r>
              <a:rPr lang="en-US" dirty="0"/>
              <a:t>Contact: caroline.fichtenberg@ucsf.edu</a:t>
            </a:r>
          </a:p>
          <a:p>
            <a:pPr marL="0" indent="0">
              <a:buNone/>
            </a:pPr>
            <a:r>
              <a:rPr lang="en-US" dirty="0"/>
              <a:t>Website: </a:t>
            </a:r>
            <a:r>
              <a:rPr lang="en-US" dirty="0">
                <a:hlinkClick r:id="rId4"/>
              </a:rPr>
              <a:t>http://sirenetwork.ucsf.edu</a:t>
            </a:r>
            <a:endParaRPr lang="en-US" dirty="0"/>
          </a:p>
          <a:p>
            <a:pPr marL="0" indent="0">
              <a:buNone/>
            </a:pPr>
            <a:r>
              <a:rPr lang="en-US" dirty="0"/>
              <a:t>Twitter: @SIREN_UCSF</a:t>
            </a:r>
          </a:p>
          <a:p>
            <a:pPr marL="0" indent="0">
              <a:buNone/>
            </a:pPr>
            <a:endParaRPr lang="en-US" dirty="0"/>
          </a:p>
          <a:p>
            <a:endParaRPr lang="en-US" dirty="0"/>
          </a:p>
        </p:txBody>
      </p:sp>
      <p:sp>
        <p:nvSpPr>
          <p:cNvPr id="5" name="TextBox 4"/>
          <p:cNvSpPr txBox="1"/>
          <p:nvPr/>
        </p:nvSpPr>
        <p:spPr>
          <a:xfrm>
            <a:off x="1676400" y="57150"/>
            <a:ext cx="2209800" cy="584775"/>
          </a:xfrm>
          <a:prstGeom prst="rect">
            <a:avLst/>
          </a:prstGeom>
          <a:noFill/>
          <a:ln>
            <a:noFill/>
          </a:ln>
        </p:spPr>
        <p:txBody>
          <a:bodyPr wrap="square" rtlCol="0">
            <a:spAutoFit/>
          </a:bodyPr>
          <a:lstStyle/>
          <a:p>
            <a:r>
              <a:rPr lang="en-US" sz="3200" dirty="0">
                <a:solidFill>
                  <a:schemeClr val="bg1"/>
                </a:solidFill>
              </a:rPr>
              <a:t>Questions?</a:t>
            </a:r>
          </a:p>
        </p:txBody>
      </p:sp>
    </p:spTree>
    <p:extLst>
      <p:ext uri="{BB962C8B-B14F-4D97-AF65-F5344CB8AC3E}">
        <p14:creationId xmlns:p14="http://schemas.microsoft.com/office/powerpoint/2010/main" val="2839961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7-04-08 at 8.48.46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343400" y="324799"/>
            <a:ext cx="4658175" cy="4235363"/>
          </a:xfrm>
          <a:prstGeom prst="rect">
            <a:avLst/>
          </a:prstGeom>
          <a:noFill/>
          <a:ln>
            <a:noFill/>
          </a:ln>
        </p:spPr>
      </p:pic>
      <p:sp>
        <p:nvSpPr>
          <p:cNvPr id="5" name="TextBox 4"/>
          <p:cNvSpPr txBox="1"/>
          <p:nvPr/>
        </p:nvSpPr>
        <p:spPr>
          <a:xfrm>
            <a:off x="2971800" y="4672030"/>
            <a:ext cx="5102148" cy="338554"/>
          </a:xfrm>
          <a:prstGeom prst="rect">
            <a:avLst/>
          </a:prstGeom>
          <a:noFill/>
        </p:spPr>
        <p:txBody>
          <a:bodyPr wrap="square" rtlCol="0">
            <a:spAutoFit/>
          </a:bodyPr>
          <a:lstStyle/>
          <a:p>
            <a:pPr algn="r"/>
            <a:r>
              <a:rPr lang="en-US" sz="1600" dirty="0">
                <a:latin typeface="Garamond"/>
                <a:cs typeface="Garamond"/>
              </a:rPr>
              <a:t>Used with permission from Jack Maypole, MD</a:t>
            </a:r>
          </a:p>
        </p:txBody>
      </p:sp>
      <p:sp>
        <p:nvSpPr>
          <p:cNvPr id="4" name="Content Placeholder 2"/>
          <p:cNvSpPr txBox="1">
            <a:spLocks/>
          </p:cNvSpPr>
          <p:nvPr/>
        </p:nvSpPr>
        <p:spPr>
          <a:xfrm>
            <a:off x="677188" y="438150"/>
            <a:ext cx="3354445" cy="4008664"/>
          </a:xfrm>
          <a:prstGeom prst="rect">
            <a:avLst/>
          </a:prstGeom>
          <a:solidFill>
            <a:schemeClr val="bg1"/>
          </a:solidFill>
          <a:ln>
            <a:noFill/>
          </a:ln>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hangingPunct="0">
              <a:spcBef>
                <a:spcPts val="0"/>
              </a:spcBef>
              <a:defRPr/>
            </a:pPr>
            <a:r>
              <a:rPr lang="en-US" kern="0" dirty="0">
                <a:solidFill>
                  <a:schemeClr val="tx1"/>
                </a:solidFill>
                <a:ea typeface="Helvetica Neue Light" charset="0"/>
                <a:cs typeface="Helvetica Neue Light" charset="0"/>
                <a:sym typeface="Garamond"/>
              </a:rPr>
              <a:t>SIREN’s mission is to </a:t>
            </a:r>
            <a:r>
              <a:rPr lang="en-US" b="1" kern="0" dirty="0">
                <a:solidFill>
                  <a:schemeClr val="tx1"/>
                </a:solidFill>
                <a:ea typeface="Helvetica Neue Light" charset="0"/>
                <a:cs typeface="Helvetica Neue Light" charset="0"/>
                <a:sym typeface="Garamond"/>
              </a:rPr>
              <a:t>catalyze</a:t>
            </a:r>
            <a:r>
              <a:rPr lang="en-US" kern="0" dirty="0">
                <a:solidFill>
                  <a:schemeClr val="tx1"/>
                </a:solidFill>
                <a:ea typeface="Helvetica Neue Light" charset="0"/>
                <a:cs typeface="Helvetica Neue Light" charset="0"/>
                <a:sym typeface="Garamond"/>
              </a:rPr>
              <a:t> </a:t>
            </a:r>
            <a:r>
              <a:rPr lang="en-US" b="1" kern="0" dirty="0">
                <a:solidFill>
                  <a:schemeClr val="tx1"/>
                </a:solidFill>
                <a:ea typeface="Helvetica Neue Light" charset="0"/>
                <a:cs typeface="Helvetica Neue Light" charset="0"/>
                <a:sym typeface="Garamond"/>
              </a:rPr>
              <a:t>and</a:t>
            </a:r>
            <a:r>
              <a:rPr lang="en-US" kern="0" dirty="0">
                <a:solidFill>
                  <a:schemeClr val="tx1"/>
                </a:solidFill>
                <a:ea typeface="Helvetica Neue Light" charset="0"/>
                <a:cs typeface="Helvetica Neue Light" charset="0"/>
                <a:sym typeface="Garamond"/>
              </a:rPr>
              <a:t> </a:t>
            </a:r>
            <a:r>
              <a:rPr lang="en-US" b="1" kern="0" dirty="0">
                <a:solidFill>
                  <a:schemeClr val="tx1"/>
                </a:solidFill>
                <a:ea typeface="Helvetica Neue Light" charset="0"/>
                <a:cs typeface="Helvetica Neue Light" charset="0"/>
                <a:sym typeface="Garamond"/>
              </a:rPr>
              <a:t>disseminate high quality research</a:t>
            </a:r>
            <a:r>
              <a:rPr lang="en-US" kern="0" dirty="0">
                <a:solidFill>
                  <a:schemeClr val="tx1"/>
                </a:solidFill>
                <a:ea typeface="Helvetica Neue Light" charset="0"/>
                <a:cs typeface="Helvetica Neue Light" charset="0"/>
                <a:sym typeface="Garamond"/>
              </a:rPr>
              <a:t> that advances efforts to address patients’ social and economic needs in the context of health care delivery.</a:t>
            </a:r>
          </a:p>
          <a:p>
            <a:endParaRPr lang="en-US" dirty="0">
              <a:solidFill>
                <a:schemeClr val="tx1"/>
              </a:solidFill>
            </a:endParaRPr>
          </a:p>
        </p:txBody>
      </p:sp>
    </p:spTree>
    <p:extLst>
      <p:ext uri="{BB962C8B-B14F-4D97-AF65-F5344CB8AC3E}">
        <p14:creationId xmlns:p14="http://schemas.microsoft.com/office/powerpoint/2010/main" val="373384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New incentives leading to new care models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65117620"/>
              </p:ext>
            </p:extLst>
          </p:nvPr>
        </p:nvGraphicFramePr>
        <p:xfrm>
          <a:off x="457200" y="1200150"/>
          <a:ext cx="8229600" cy="33940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ight Arrow 5"/>
          <p:cNvSpPr/>
          <p:nvPr/>
        </p:nvSpPr>
        <p:spPr>
          <a:xfrm>
            <a:off x="4114800" y="2647950"/>
            <a:ext cx="838200" cy="4572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3944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50"/>
            <a:ext cx="2971800" cy="4308873"/>
          </a:xfrm>
        </p:spPr>
        <p:txBody>
          <a:bodyPr/>
          <a:lstStyle/>
          <a:p>
            <a:pPr marL="0" indent="0">
              <a:buNone/>
            </a:pPr>
            <a:endParaRPr lang="en-US" dirty="0"/>
          </a:p>
          <a:p>
            <a:pPr marL="0" indent="0">
              <a:buNone/>
            </a:pPr>
            <a:endParaRPr lang="en-US" dirty="0"/>
          </a:p>
          <a:p>
            <a:pPr marL="0" indent="0">
              <a:buNone/>
            </a:pPr>
            <a:r>
              <a:rPr lang="en-US" dirty="0"/>
              <a:t>Determinants of health</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400" y="285750"/>
            <a:ext cx="4918087" cy="4114800"/>
          </a:xfrm>
          <a:prstGeom prst="rect">
            <a:avLst/>
          </a:prstGeom>
        </p:spPr>
      </p:pic>
    </p:spTree>
    <p:extLst>
      <p:ext uri="{BB962C8B-B14F-4D97-AF65-F5344CB8AC3E}">
        <p14:creationId xmlns:p14="http://schemas.microsoft.com/office/powerpoint/2010/main" val="16831684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05979"/>
            <a:ext cx="8458200" cy="857250"/>
          </a:xfrm>
        </p:spPr>
        <p:txBody>
          <a:bodyPr>
            <a:normAutofit fontScale="90000"/>
          </a:bodyPr>
          <a:lstStyle/>
          <a:p>
            <a:pPr algn="l"/>
            <a:r>
              <a:rPr lang="en-US" dirty="0">
                <a:solidFill>
                  <a:srgbClr val="000000"/>
                </a:solidFill>
              </a:rPr>
              <a:t>Roles of health care sector around SDH </a:t>
            </a:r>
          </a:p>
        </p:txBody>
      </p:sp>
      <p:sp>
        <p:nvSpPr>
          <p:cNvPr id="6" name="Content Placeholder 5"/>
          <p:cNvSpPr>
            <a:spLocks noGrp="1"/>
          </p:cNvSpPr>
          <p:nvPr>
            <p:ph idx="11"/>
          </p:nvPr>
        </p:nvSpPr>
        <p:spPr>
          <a:xfrm>
            <a:off x="381000" y="1200151"/>
            <a:ext cx="4010550" cy="3019406"/>
          </a:xfrm>
        </p:spPr>
        <p:txBody>
          <a:bodyPr>
            <a:noAutofit/>
          </a:bodyPr>
          <a:lstStyle/>
          <a:p>
            <a:pPr marL="0" indent="0">
              <a:buNone/>
            </a:pPr>
            <a:r>
              <a:rPr lang="en-US" sz="2000" u="sng" dirty="0">
                <a:solidFill>
                  <a:schemeClr val="tx1"/>
                </a:solidFill>
              </a:rPr>
              <a:t>Modify care</a:t>
            </a:r>
          </a:p>
          <a:p>
            <a:pPr>
              <a:spcBef>
                <a:spcPts val="576"/>
              </a:spcBef>
              <a:buFont typeface="Arial"/>
              <a:buChar char="•"/>
            </a:pPr>
            <a:r>
              <a:rPr lang="en-US" sz="2000" dirty="0">
                <a:solidFill>
                  <a:schemeClr val="tx1"/>
                </a:solidFill>
              </a:rPr>
              <a:t>Change medication dosing </a:t>
            </a:r>
          </a:p>
          <a:p>
            <a:pPr>
              <a:spcBef>
                <a:spcPts val="576"/>
              </a:spcBef>
              <a:buFont typeface="Arial"/>
              <a:buChar char="•"/>
            </a:pPr>
            <a:r>
              <a:rPr lang="en-US" sz="2000" dirty="0">
                <a:solidFill>
                  <a:schemeClr val="tx1"/>
                </a:solidFill>
              </a:rPr>
              <a:t>Use generic or non-refrigerated medications</a:t>
            </a:r>
          </a:p>
          <a:p>
            <a:pPr>
              <a:spcBef>
                <a:spcPts val="576"/>
              </a:spcBef>
              <a:buFont typeface="Arial"/>
              <a:buChar char="•"/>
            </a:pPr>
            <a:r>
              <a:rPr lang="en-US" sz="2000" dirty="0">
                <a:solidFill>
                  <a:schemeClr val="tx1"/>
                </a:solidFill>
              </a:rPr>
              <a:t>Include interpreters</a:t>
            </a:r>
          </a:p>
          <a:p>
            <a:pPr>
              <a:spcBef>
                <a:spcPts val="576"/>
              </a:spcBef>
              <a:buFont typeface="Arial"/>
              <a:buChar char="•"/>
            </a:pPr>
            <a:r>
              <a:rPr lang="en-US" sz="2000" dirty="0">
                <a:solidFill>
                  <a:schemeClr val="tx1"/>
                </a:solidFill>
              </a:rPr>
              <a:t>Open evening and weekend clinics</a:t>
            </a:r>
          </a:p>
          <a:p>
            <a:pPr>
              <a:spcBef>
                <a:spcPts val="576"/>
              </a:spcBef>
              <a:buFont typeface="Arial"/>
              <a:buChar char="•"/>
            </a:pPr>
            <a:r>
              <a:rPr lang="en-US" sz="2000" dirty="0">
                <a:solidFill>
                  <a:schemeClr val="tx1"/>
                </a:solidFill>
              </a:rPr>
              <a:t>Use phone and text instead of mail reminders</a:t>
            </a:r>
          </a:p>
          <a:p>
            <a:pPr marL="0" indent="0">
              <a:buNone/>
            </a:pPr>
            <a:endParaRPr lang="en-US" sz="2000" dirty="0">
              <a:solidFill>
                <a:schemeClr val="tx1"/>
              </a:solidFill>
            </a:endParaRPr>
          </a:p>
        </p:txBody>
      </p:sp>
      <p:sp>
        <p:nvSpPr>
          <p:cNvPr id="10" name="Content Placeholder 5"/>
          <p:cNvSpPr>
            <a:spLocks noGrp="1"/>
          </p:cNvSpPr>
          <p:nvPr>
            <p:ph idx="11"/>
          </p:nvPr>
        </p:nvSpPr>
        <p:spPr>
          <a:xfrm>
            <a:off x="4676250" y="1200151"/>
            <a:ext cx="4010550" cy="3019406"/>
          </a:xfrm>
        </p:spPr>
        <p:txBody>
          <a:bodyPr>
            <a:noAutofit/>
          </a:bodyPr>
          <a:lstStyle/>
          <a:p>
            <a:pPr marL="0" indent="0">
              <a:spcBef>
                <a:spcPts val="576"/>
              </a:spcBef>
              <a:buNone/>
            </a:pPr>
            <a:r>
              <a:rPr lang="en-US" sz="2000" u="sng" dirty="0">
                <a:solidFill>
                  <a:srgbClr val="000000"/>
                </a:solidFill>
              </a:rPr>
              <a:t>Modify patients’ SDH</a:t>
            </a:r>
          </a:p>
          <a:p>
            <a:pPr marL="347472">
              <a:spcBef>
                <a:spcPts val="576"/>
              </a:spcBef>
              <a:buFont typeface="Arial"/>
              <a:buChar char="•"/>
            </a:pPr>
            <a:r>
              <a:rPr lang="en-US" sz="2000" dirty="0">
                <a:solidFill>
                  <a:srgbClr val="000000"/>
                </a:solidFill>
              </a:rPr>
              <a:t>Connect with food programs</a:t>
            </a:r>
          </a:p>
          <a:p>
            <a:pPr marL="347472">
              <a:spcBef>
                <a:spcPts val="576"/>
              </a:spcBef>
              <a:buFont typeface="Arial"/>
              <a:buChar char="•"/>
            </a:pPr>
            <a:r>
              <a:rPr lang="en-US" sz="2000" dirty="0">
                <a:solidFill>
                  <a:srgbClr val="000000"/>
                </a:solidFill>
              </a:rPr>
              <a:t>Provide legal services to address landlord tenant dispute</a:t>
            </a:r>
          </a:p>
          <a:p>
            <a:pPr marL="347472">
              <a:spcBef>
                <a:spcPts val="576"/>
              </a:spcBef>
              <a:buFont typeface="Arial"/>
              <a:buChar char="•"/>
            </a:pPr>
            <a:r>
              <a:rPr lang="en-US" sz="2000" dirty="0">
                <a:solidFill>
                  <a:srgbClr val="000000"/>
                </a:solidFill>
              </a:rPr>
              <a:t>Refer for supportive or low income housing</a:t>
            </a:r>
          </a:p>
          <a:p>
            <a:pPr marL="347472">
              <a:spcBef>
                <a:spcPts val="576"/>
              </a:spcBef>
              <a:buFont typeface="Arial"/>
              <a:buChar char="•"/>
            </a:pPr>
            <a:r>
              <a:rPr lang="en-US" sz="2000" dirty="0">
                <a:solidFill>
                  <a:srgbClr val="000000"/>
                </a:solidFill>
              </a:rPr>
              <a:t>Connect with free diaper and parenting programs</a:t>
            </a:r>
          </a:p>
          <a:p>
            <a:pPr marL="347472">
              <a:spcBef>
                <a:spcPts val="576"/>
              </a:spcBef>
              <a:buFont typeface="Arial"/>
              <a:buChar char="•"/>
            </a:pPr>
            <a:r>
              <a:rPr lang="en-US" sz="2000" dirty="0">
                <a:solidFill>
                  <a:srgbClr val="000000"/>
                </a:solidFill>
              </a:rPr>
              <a:t>Link to GED or ESL classes</a:t>
            </a:r>
          </a:p>
          <a:p>
            <a:pPr marL="0" indent="0">
              <a:buNone/>
            </a:pPr>
            <a:endParaRPr lang="en-US" sz="2000" dirty="0">
              <a:solidFill>
                <a:schemeClr val="tx1"/>
              </a:solidFill>
            </a:endParaRPr>
          </a:p>
        </p:txBody>
      </p:sp>
    </p:spTree>
    <p:extLst>
      <p:ext uri="{BB962C8B-B14F-4D97-AF65-F5344CB8AC3E}">
        <p14:creationId xmlns:p14="http://schemas.microsoft.com/office/powerpoint/2010/main" val="1306411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dissolve">
                                      <p:cBhvr>
                                        <p:cTn id="10" dur="500"/>
                                        <p:tgtEl>
                                          <p:spTgt spid="6">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dissolve">
                                      <p:cBhvr>
                                        <p:cTn id="13" dur="500"/>
                                        <p:tgtEl>
                                          <p:spTgt spid="6">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dissolve">
                                      <p:cBhvr>
                                        <p:cTn id="16" dur="500"/>
                                        <p:tgtEl>
                                          <p:spTgt spid="6">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dissolve">
                                      <p:cBhvr>
                                        <p:cTn id="19" dur="500"/>
                                        <p:tgtEl>
                                          <p:spTgt spid="6">
                                            <p:txEl>
                                              <p:pRg st="4" end="4"/>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dissolve">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
                                            <p:txEl>
                                              <p:pRg st="0" end="0"/>
                                            </p:txEl>
                                          </p:spTgt>
                                        </p:tgtEl>
                                        <p:attrNameLst>
                                          <p:attrName>style.visibility</p:attrName>
                                        </p:attrNameLst>
                                      </p:cBhvr>
                                      <p:to>
                                        <p:strVal val="visible"/>
                                      </p:to>
                                    </p:set>
                                    <p:animEffect transition="in" filter="dissolve">
                                      <p:cBhvr>
                                        <p:cTn id="27" dur="500"/>
                                        <p:tgtEl>
                                          <p:spTgt spid="10">
                                            <p:txEl>
                                              <p:pRg st="0" end="0"/>
                                            </p:txEl>
                                          </p:spTgt>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0">
                                            <p:txEl>
                                              <p:pRg st="1" end="1"/>
                                            </p:txEl>
                                          </p:spTgt>
                                        </p:tgtEl>
                                        <p:attrNameLst>
                                          <p:attrName>style.visibility</p:attrName>
                                        </p:attrNameLst>
                                      </p:cBhvr>
                                      <p:to>
                                        <p:strVal val="visible"/>
                                      </p:to>
                                    </p:set>
                                    <p:animEffect transition="in" filter="dissolve">
                                      <p:cBhvr>
                                        <p:cTn id="30" dur="500"/>
                                        <p:tgtEl>
                                          <p:spTgt spid="10">
                                            <p:txEl>
                                              <p:pRg st="1" end="1"/>
                                            </p:txEl>
                                          </p:spTgt>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0">
                                            <p:txEl>
                                              <p:pRg st="2" end="2"/>
                                            </p:txEl>
                                          </p:spTgt>
                                        </p:tgtEl>
                                        <p:attrNameLst>
                                          <p:attrName>style.visibility</p:attrName>
                                        </p:attrNameLst>
                                      </p:cBhvr>
                                      <p:to>
                                        <p:strVal val="visible"/>
                                      </p:to>
                                    </p:set>
                                    <p:animEffect transition="in" filter="dissolve">
                                      <p:cBhvr>
                                        <p:cTn id="33" dur="500"/>
                                        <p:tgtEl>
                                          <p:spTgt spid="10">
                                            <p:txEl>
                                              <p:pRg st="2" end="2"/>
                                            </p:txEl>
                                          </p:spTgt>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0">
                                            <p:txEl>
                                              <p:pRg st="3" end="3"/>
                                            </p:txEl>
                                          </p:spTgt>
                                        </p:tgtEl>
                                        <p:attrNameLst>
                                          <p:attrName>style.visibility</p:attrName>
                                        </p:attrNameLst>
                                      </p:cBhvr>
                                      <p:to>
                                        <p:strVal val="visible"/>
                                      </p:to>
                                    </p:set>
                                    <p:animEffect transition="in" filter="dissolve">
                                      <p:cBhvr>
                                        <p:cTn id="36" dur="500"/>
                                        <p:tgtEl>
                                          <p:spTgt spid="10">
                                            <p:txEl>
                                              <p:pRg st="3" end="3"/>
                                            </p:tx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10">
                                            <p:txEl>
                                              <p:pRg st="4" end="4"/>
                                            </p:txEl>
                                          </p:spTgt>
                                        </p:tgtEl>
                                        <p:attrNameLst>
                                          <p:attrName>style.visibility</p:attrName>
                                        </p:attrNameLst>
                                      </p:cBhvr>
                                      <p:to>
                                        <p:strVal val="visible"/>
                                      </p:to>
                                    </p:set>
                                    <p:animEffect transition="in" filter="dissolve">
                                      <p:cBhvr>
                                        <p:cTn id="39" dur="500"/>
                                        <p:tgtEl>
                                          <p:spTgt spid="10">
                                            <p:txEl>
                                              <p:pRg st="4" end="4"/>
                                            </p:txEl>
                                          </p:spTgt>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10">
                                            <p:txEl>
                                              <p:pRg st="5" end="5"/>
                                            </p:txEl>
                                          </p:spTgt>
                                        </p:tgtEl>
                                        <p:attrNameLst>
                                          <p:attrName>style.visibility</p:attrName>
                                        </p:attrNameLst>
                                      </p:cBhvr>
                                      <p:to>
                                        <p:strVal val="visible"/>
                                      </p:to>
                                    </p:set>
                                    <p:animEffect transition="in" filter="dissolve">
                                      <p:cBhvr>
                                        <p:cTn id="42" dur="500"/>
                                        <p:tgtEl>
                                          <p:spTgt spid="1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Screen Shot 2016-05-12 at 3.41.46 P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4587" y="893161"/>
            <a:ext cx="4152900" cy="942975"/>
          </a:xfrm>
          <a:prstGeom prst="rect">
            <a:avLst/>
          </a:prstGeom>
        </p:spPr>
      </p:pic>
      <p:pic>
        <p:nvPicPr>
          <p:cNvPr id="7" name="Picture 6" descr="Screen Shot 2016-05-12 at 3.42.08 PM.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60026" y="2499444"/>
            <a:ext cx="3160801" cy="857250"/>
          </a:xfrm>
          <a:prstGeom prst="rect">
            <a:avLst/>
          </a:prstGeom>
        </p:spPr>
      </p:pic>
      <p:pic>
        <p:nvPicPr>
          <p:cNvPr id="9" name="Picture 8" descr="Screen Shot 2016-05-12 at 3.42.28 PM.pn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599857" y="1095376"/>
            <a:ext cx="3479800" cy="352425"/>
          </a:xfrm>
          <a:prstGeom prst="rect">
            <a:avLst/>
          </a:prstGeom>
        </p:spPr>
      </p:pic>
      <p:pic>
        <p:nvPicPr>
          <p:cNvPr id="10" name="Picture 9" descr="Screen Shot 2016-05-12 at 3.42.54 PM.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635548" y="1511305"/>
            <a:ext cx="1422400" cy="885825"/>
          </a:xfrm>
          <a:prstGeom prst="rect">
            <a:avLst/>
          </a:prstGeom>
        </p:spPr>
      </p:pic>
      <p:pic>
        <p:nvPicPr>
          <p:cNvPr id="6" name="Picture 5" descr="Screen Shot 2016-05-18 at 6.57.43 AM.png"/>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160025" y="1739458"/>
            <a:ext cx="2095500" cy="428625"/>
          </a:xfrm>
          <a:prstGeom prst="rect">
            <a:avLst/>
          </a:prstGeom>
        </p:spPr>
      </p:pic>
      <p:pic>
        <p:nvPicPr>
          <p:cNvPr id="14" name="Picture 13" descr="Screen Shot 2016-05-18 at 6.59.23 AM.png"/>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371037" y="216886"/>
            <a:ext cx="2832100" cy="676275"/>
          </a:xfrm>
          <a:prstGeom prst="rect">
            <a:avLst/>
          </a:prstGeom>
        </p:spPr>
      </p:pic>
      <p:pic>
        <p:nvPicPr>
          <p:cNvPr id="15" name="Picture 14" descr="Screen Shot 2016-05-18 at 7.01.06 AM.png"/>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318199" y="258125"/>
            <a:ext cx="1736886" cy="594198"/>
          </a:xfrm>
          <a:prstGeom prst="rect">
            <a:avLst/>
          </a:prstGeom>
        </p:spPr>
      </p:pic>
      <p:pic>
        <p:nvPicPr>
          <p:cNvPr id="16" name="Picture 15" descr="Screen Shot 2016-05-18 at 7.02.26 AM.png"/>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638135" y="3255301"/>
            <a:ext cx="4495800" cy="523875"/>
          </a:xfrm>
          <a:prstGeom prst="rect">
            <a:avLst/>
          </a:prstGeom>
        </p:spPr>
      </p:pic>
      <p:pic>
        <p:nvPicPr>
          <p:cNvPr id="19" name="Picture 18" descr="Screen Shot 2016-05-18 at 7.05.25 AM.png"/>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240433" y="3810634"/>
            <a:ext cx="2999822" cy="816613"/>
          </a:xfrm>
          <a:prstGeom prst="rect">
            <a:avLst/>
          </a:prstGeom>
        </p:spPr>
      </p:pic>
      <p:pic>
        <p:nvPicPr>
          <p:cNvPr id="21" name="Picture 20" descr="Screen Shot 2016-05-18 at 7.06.51 AM.png"/>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5309299" y="-51824"/>
            <a:ext cx="2930868" cy="1095375"/>
          </a:xfrm>
          <a:prstGeom prst="rect">
            <a:avLst/>
          </a:prstGeom>
        </p:spPr>
      </p:pic>
      <p:pic>
        <p:nvPicPr>
          <p:cNvPr id="23" name="Picture 22" descr="Screen Shot 2016-05-18 at 9.16.25 AM.png"/>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5815421" y="1574722"/>
            <a:ext cx="2933700" cy="533400"/>
          </a:xfrm>
          <a:prstGeom prst="rect">
            <a:avLst/>
          </a:prstGeom>
        </p:spPr>
      </p:pic>
      <p:pic>
        <p:nvPicPr>
          <p:cNvPr id="8" name="Picture 7" descr="Screen Shot 2016-05-24 at 5.39.35 PM.png"/>
          <p:cNvPicPr>
            <a:picLocks noChangeAspect="1"/>
          </p:cNvPicPr>
          <p:nvPr/>
        </p:nvPicPr>
        <p:blipFill>
          <a:blip r:embed="rId14">
            <a:extLst>
              <a:ext uri="{28A0092B-C50C-407E-A947-70E740481C1C}">
                <a14:useLocalDpi xmlns:a14="http://schemas.microsoft.com/office/drawing/2010/main"/>
              </a:ext>
            </a:extLst>
          </a:blip>
          <a:stretch>
            <a:fillRect/>
          </a:stretch>
        </p:blipFill>
        <p:spPr>
          <a:xfrm>
            <a:off x="5153769" y="2701675"/>
            <a:ext cx="1594945" cy="745179"/>
          </a:xfrm>
          <a:prstGeom prst="rect">
            <a:avLst/>
          </a:prstGeom>
        </p:spPr>
      </p:pic>
      <p:pic>
        <p:nvPicPr>
          <p:cNvPr id="20" name="Picture 19" descr="Screen Shot 2016-05-24 at 8.41.53 PM.png"/>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4677623" y="2188151"/>
            <a:ext cx="3073400" cy="390525"/>
          </a:xfrm>
          <a:prstGeom prst="rect">
            <a:avLst/>
          </a:prstGeom>
        </p:spPr>
      </p:pic>
      <p:pic>
        <p:nvPicPr>
          <p:cNvPr id="2" name="Picture 1" descr="Screen Shot 2017-04-08 at 8.30.22 PM.png"/>
          <p:cNvPicPr>
            <a:picLocks noChangeAspect="1"/>
          </p:cNvPicPr>
          <p:nvPr/>
        </p:nvPicPr>
        <p:blipFill>
          <a:blip r:embed="rId16">
            <a:extLst>
              <a:ext uri="{28A0092B-C50C-407E-A947-70E740481C1C}">
                <a14:useLocalDpi xmlns:a14="http://schemas.microsoft.com/office/drawing/2010/main"/>
              </a:ext>
            </a:extLst>
          </a:blip>
          <a:stretch>
            <a:fillRect/>
          </a:stretch>
        </p:blipFill>
        <p:spPr>
          <a:xfrm>
            <a:off x="7152662" y="2481767"/>
            <a:ext cx="1887651" cy="1791342"/>
          </a:xfrm>
          <a:prstGeom prst="rect">
            <a:avLst/>
          </a:prstGeom>
        </p:spPr>
      </p:pic>
      <p:pic>
        <p:nvPicPr>
          <p:cNvPr id="24" name="Picture 23" descr="Screen Shot 2016-05-18 at 9.13.40 AM.png"/>
          <p:cNvPicPr>
            <a:picLocks noChangeAspect="1"/>
          </p:cNvPicPr>
          <p:nvPr/>
        </p:nvPicPr>
        <p:blipFill>
          <a:blip r:embed="rId17">
            <a:extLst>
              <a:ext uri="{28A0092B-C50C-407E-A947-70E740481C1C}">
                <a14:useLocalDpi xmlns:a14="http://schemas.microsoft.com/office/drawing/2010/main"/>
              </a:ext>
            </a:extLst>
          </a:blip>
          <a:stretch>
            <a:fillRect/>
          </a:stretch>
        </p:blipFill>
        <p:spPr>
          <a:xfrm>
            <a:off x="3387285" y="3705211"/>
            <a:ext cx="4042832" cy="617378"/>
          </a:xfrm>
          <a:prstGeom prst="rect">
            <a:avLst/>
          </a:prstGeom>
        </p:spPr>
      </p:pic>
      <p:pic>
        <p:nvPicPr>
          <p:cNvPr id="3" name="Picture 2" descr="Screen Shot 2017-04-08 at 8.36.24 PM.png"/>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5490753" y="4273110"/>
            <a:ext cx="3632200" cy="977900"/>
          </a:xfrm>
          <a:prstGeom prst="rect">
            <a:avLst/>
          </a:prstGeom>
        </p:spPr>
      </p:pic>
      <p:pic>
        <p:nvPicPr>
          <p:cNvPr id="25" name="Picture 24" descr="Screen Shot 2016-05-24 at 5.43.01 PM.png"/>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163597" y="2282172"/>
            <a:ext cx="2044700" cy="698500"/>
          </a:xfrm>
          <a:prstGeom prst="rect">
            <a:avLst/>
          </a:prstGeom>
        </p:spPr>
      </p:pic>
      <p:pic>
        <p:nvPicPr>
          <p:cNvPr id="26" name="Picture 25" descr="Screen Shot 2016-05-24 at 8.34.25 PM.png"/>
          <p:cNvPicPr>
            <a:picLocks noChangeAspect="1"/>
          </p:cNvPicPr>
          <p:nvPr/>
        </p:nvPicPr>
        <p:blipFill>
          <a:blip r:embed="rId20">
            <a:extLst>
              <a:ext uri="{28A0092B-C50C-407E-A947-70E740481C1C}">
                <a14:useLocalDpi xmlns:a14="http://schemas.microsoft.com/office/drawing/2010/main"/>
              </a:ext>
            </a:extLst>
          </a:blip>
          <a:stretch>
            <a:fillRect/>
          </a:stretch>
        </p:blipFill>
        <p:spPr>
          <a:xfrm>
            <a:off x="7603736" y="762608"/>
            <a:ext cx="1511300" cy="469900"/>
          </a:xfrm>
          <a:prstGeom prst="rect">
            <a:avLst/>
          </a:prstGeom>
        </p:spPr>
      </p:pic>
      <p:pic>
        <p:nvPicPr>
          <p:cNvPr id="27" name="Picture 26" descr="Screen Shot 2016-05-24 at 5.42.06 PM.png"/>
          <p:cNvPicPr>
            <a:picLocks noChangeAspect="1"/>
          </p:cNvPicPr>
          <p:nvPr/>
        </p:nvPicPr>
        <p:blipFill>
          <a:blip r:embed="rId21">
            <a:extLst>
              <a:ext uri="{28A0092B-C50C-407E-A947-70E740481C1C}">
                <a14:useLocalDpi xmlns:a14="http://schemas.microsoft.com/office/drawing/2010/main"/>
              </a:ext>
            </a:extLst>
          </a:blip>
          <a:stretch>
            <a:fillRect/>
          </a:stretch>
        </p:blipFill>
        <p:spPr>
          <a:xfrm>
            <a:off x="3076221" y="4609139"/>
            <a:ext cx="2103468" cy="436569"/>
          </a:xfrm>
          <a:prstGeom prst="rect">
            <a:avLst/>
          </a:prstGeom>
        </p:spPr>
      </p:pic>
    </p:spTree>
    <p:extLst>
      <p:ext uri="{BB962C8B-B14F-4D97-AF65-F5344CB8AC3E}">
        <p14:creationId xmlns:p14="http://schemas.microsoft.com/office/powerpoint/2010/main" val="306116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500"/>
                                        <p:tgtEl>
                                          <p:spTgt spid="2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500"/>
                                        <p:tgtEl>
                                          <p:spTgt spid="1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500"/>
                                        <p:tgtEl>
                                          <p:spTgt spid="23"/>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500"/>
                                        <p:tgtEl>
                                          <p:spTgt spid="4"/>
                                        </p:tgtEl>
                                      </p:cBhvr>
                                    </p:animEffect>
                                  </p:childTnLst>
                                </p:cTn>
                              </p:par>
                            </p:childTnLst>
                          </p:cTn>
                        </p:par>
                        <p:par>
                          <p:cTn id="56" fill="hold">
                            <p:stCondLst>
                              <p:cond delay="6500"/>
                            </p:stCondLst>
                            <p:childTnLst>
                              <p:par>
                                <p:cTn id="57" presetID="9" presetClass="entr" presetSubtype="0" fill="hold" nodeType="afterEffect">
                                  <p:stCondLst>
                                    <p:cond delay="0"/>
                                  </p:stCondLst>
                                  <p:childTnLst>
                                    <p:set>
                                      <p:cBhvr>
                                        <p:cTn id="58" dur="1" fill="hold">
                                          <p:stCondLst>
                                            <p:cond delay="0"/>
                                          </p:stCondLst>
                                        </p:cTn>
                                        <p:tgtEl>
                                          <p:spTgt spid="2"/>
                                        </p:tgtEl>
                                        <p:attrNameLst>
                                          <p:attrName>style.visibility</p:attrName>
                                        </p:attrNameLst>
                                      </p:cBhvr>
                                      <p:to>
                                        <p:strVal val="visible"/>
                                      </p:to>
                                    </p:set>
                                    <p:animEffect transition="in" filter="dissolve">
                                      <p:cBhvr>
                                        <p:cTn id="59" dur="500"/>
                                        <p:tgtEl>
                                          <p:spTgt spid="2"/>
                                        </p:tgtEl>
                                      </p:cBhvr>
                                    </p:animEffect>
                                  </p:childTnLst>
                                </p:cTn>
                              </p:par>
                            </p:childTnLst>
                          </p:cTn>
                        </p:par>
                        <p:par>
                          <p:cTn id="60" fill="hold">
                            <p:stCondLst>
                              <p:cond delay="7000"/>
                            </p:stCondLst>
                            <p:childTnLst>
                              <p:par>
                                <p:cTn id="61" presetID="9"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dissolve">
                                      <p:cBhvr>
                                        <p:cTn id="63" dur="500"/>
                                        <p:tgtEl>
                                          <p:spTgt spid="24"/>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fade">
                                      <p:cBhvr>
                                        <p:cTn id="67" dur="500"/>
                                        <p:tgtEl>
                                          <p:spTgt spid="25"/>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500"/>
                                        <p:tgtEl>
                                          <p:spTgt spid="26"/>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2736" y="171450"/>
            <a:ext cx="8901244" cy="857250"/>
          </a:xfrm>
        </p:spPr>
        <p:txBody>
          <a:bodyPr>
            <a:normAutofit fontScale="90000"/>
          </a:bodyPr>
          <a:lstStyle/>
          <a:p>
            <a:pPr algn="l"/>
            <a:r>
              <a:rPr lang="en-US" dirty="0"/>
              <a:t>‘Actionable’ social determinants of health</a:t>
            </a:r>
          </a:p>
        </p:txBody>
      </p:sp>
      <p:sp>
        <p:nvSpPr>
          <p:cNvPr id="4" name="Content Placeholder 2"/>
          <p:cNvSpPr txBox="1">
            <a:spLocks/>
          </p:cNvSpPr>
          <p:nvPr/>
        </p:nvSpPr>
        <p:spPr>
          <a:xfrm>
            <a:off x="351020" y="1009650"/>
            <a:ext cx="8445251" cy="1714500"/>
          </a:xfrm>
          <a:prstGeom prst="rect">
            <a:avLst/>
          </a:prstGeom>
        </p:spPr>
        <p:txBody>
          <a:bodyPr vert="horz" lIns="91440" tIns="45720" rIns="91440" bIns="45720" numCol="3" spcCol="18288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800" dirty="0">
                <a:latin typeface="Helvetica Neue Light" charset="0"/>
              </a:rPr>
              <a:t>Food security </a:t>
            </a:r>
          </a:p>
          <a:p>
            <a:r>
              <a:rPr lang="en-US" sz="2800" dirty="0">
                <a:latin typeface="Helvetica Neue Light" charset="0"/>
              </a:rPr>
              <a:t>Housing security</a:t>
            </a:r>
          </a:p>
          <a:p>
            <a:pPr marL="347472" indent="-347472">
              <a:spcBef>
                <a:spcPts val="672"/>
              </a:spcBef>
              <a:buFont typeface="Arial"/>
              <a:buChar char="•"/>
            </a:pPr>
            <a:r>
              <a:rPr lang="en-US" sz="2800" dirty="0">
                <a:latin typeface="Helvetica Neue Light" charset="0"/>
              </a:rPr>
              <a:t>Housing quality</a:t>
            </a:r>
          </a:p>
          <a:p>
            <a:pPr marL="347472" indent="-347472">
              <a:spcBef>
                <a:spcPts val="672"/>
              </a:spcBef>
              <a:buFont typeface="Arial"/>
              <a:buChar char="•"/>
            </a:pPr>
            <a:r>
              <a:rPr lang="en-US" sz="2800" dirty="0">
                <a:latin typeface="Helvetica Neue Light" charset="0"/>
              </a:rPr>
              <a:t>Financial security</a:t>
            </a:r>
          </a:p>
          <a:p>
            <a:pPr marL="347472" indent="-347472">
              <a:spcBef>
                <a:spcPts val="672"/>
              </a:spcBef>
              <a:buFont typeface="Arial"/>
              <a:buChar char="•"/>
            </a:pPr>
            <a:r>
              <a:rPr lang="en-US" sz="2800" dirty="0">
                <a:latin typeface="Helvetica Neue Light" charset="0"/>
              </a:rPr>
              <a:t>Education</a:t>
            </a:r>
          </a:p>
          <a:p>
            <a:pPr marL="347472" indent="-347472">
              <a:spcBef>
                <a:spcPts val="672"/>
              </a:spcBef>
              <a:buFont typeface="Arial"/>
              <a:buChar char="•"/>
            </a:pPr>
            <a:r>
              <a:rPr lang="en-US" sz="2800" dirty="0">
                <a:latin typeface="Helvetica Neue Light" charset="0"/>
              </a:rPr>
              <a:t>Employment</a:t>
            </a:r>
          </a:p>
          <a:p>
            <a:pPr marL="347472" indent="-347472">
              <a:spcBef>
                <a:spcPts val="672"/>
              </a:spcBef>
              <a:buFont typeface="Arial"/>
              <a:buChar char="•"/>
            </a:pPr>
            <a:r>
              <a:rPr lang="en-US" sz="2800" dirty="0">
                <a:latin typeface="Helvetica Neue Light" charset="0"/>
              </a:rPr>
              <a:t>Child care</a:t>
            </a:r>
          </a:p>
          <a:p>
            <a:pPr marL="347472" indent="-347472">
              <a:spcBef>
                <a:spcPts val="672"/>
              </a:spcBef>
              <a:buFont typeface="Arial"/>
              <a:buChar char="•"/>
            </a:pPr>
            <a:r>
              <a:rPr lang="en-US" sz="2800" dirty="0">
                <a:latin typeface="Helvetica Neue Light" charset="0"/>
              </a:rPr>
              <a:t>Safety</a:t>
            </a:r>
            <a:endParaRPr lang="en-US" sz="2400" dirty="0">
              <a:latin typeface="Helvetica Neue Light" charset="0"/>
            </a:endParaRPr>
          </a:p>
          <a:p>
            <a:pPr marL="347472" indent="-347472">
              <a:spcBef>
                <a:spcPts val="672"/>
              </a:spcBef>
              <a:buFont typeface="Arial"/>
              <a:buChar char="•"/>
            </a:pPr>
            <a:r>
              <a:rPr lang="en-US" sz="2800" dirty="0">
                <a:latin typeface="Helvetica Neue Light" charset="0"/>
              </a:rPr>
              <a:t>Social support </a:t>
            </a:r>
          </a:p>
          <a:p>
            <a:pPr marL="346075" indent="-346075">
              <a:spcBef>
                <a:spcPts val="672"/>
              </a:spcBef>
              <a:buFont typeface="Arial"/>
              <a:buChar char="•"/>
            </a:pPr>
            <a:r>
              <a:rPr lang="en-US" sz="2800" dirty="0">
                <a:latin typeface="Helvetica Neue Light" charset="0"/>
              </a:rPr>
              <a:t>Transportation</a:t>
            </a:r>
          </a:p>
        </p:txBody>
      </p:sp>
      <p:cxnSp>
        <p:nvCxnSpPr>
          <p:cNvPr id="5" name="Straight Connector 4"/>
          <p:cNvCxnSpPr/>
          <p:nvPr/>
        </p:nvCxnSpPr>
        <p:spPr>
          <a:xfrm>
            <a:off x="351020" y="4710363"/>
            <a:ext cx="844525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42736" y="4701340"/>
            <a:ext cx="1309339" cy="584775"/>
          </a:xfrm>
          <a:prstGeom prst="rect">
            <a:avLst/>
          </a:prstGeom>
          <a:noFill/>
        </p:spPr>
        <p:txBody>
          <a:bodyPr wrap="square" rtlCol="0">
            <a:spAutoFit/>
          </a:bodyPr>
          <a:lstStyle/>
          <a:p>
            <a:r>
              <a:rPr lang="en-US" sz="3200" dirty="0">
                <a:solidFill>
                  <a:srgbClr val="002060"/>
                </a:solidFill>
                <a:latin typeface="Helvetica Neue Medium" charset="0"/>
                <a:ea typeface="Helvetica Neue Medium" charset="0"/>
                <a:cs typeface="Helvetica Neue Medium" charset="0"/>
              </a:rPr>
              <a:t>siren</a:t>
            </a: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97253" y="4789147"/>
            <a:ext cx="699017" cy="253394"/>
          </a:xfrm>
          <a:prstGeom prst="rect">
            <a:avLst/>
          </a:prstGeom>
        </p:spPr>
      </p:pic>
      <p:pic>
        <p:nvPicPr>
          <p:cNvPr id="10" name="Picture 9" descr="cityscape.jpg"/>
          <p:cNvPicPr>
            <a:picLocks noChangeAspect="1"/>
          </p:cNvPicPr>
          <p:nvPr/>
        </p:nvPicPr>
        <p:blipFill>
          <a:blip r:embed="rId4" cstate="print">
            <a:biLevel thresh="25000"/>
            <a:extLst>
              <a:ext uri="{28A0092B-C50C-407E-A947-70E740481C1C}">
                <a14:useLocalDpi xmlns:a14="http://schemas.microsoft.com/office/drawing/2010/main" val="0"/>
              </a:ext>
            </a:extLst>
          </a:blip>
          <a:stretch>
            <a:fillRect/>
          </a:stretch>
        </p:blipFill>
        <p:spPr>
          <a:xfrm>
            <a:off x="-20" y="2800350"/>
            <a:ext cx="9144000" cy="2343150"/>
          </a:xfrm>
          <a:prstGeom prst="rect">
            <a:avLst/>
          </a:prstGeom>
        </p:spPr>
      </p:pic>
    </p:spTree>
    <p:extLst>
      <p:ext uri="{BB962C8B-B14F-4D97-AF65-F5344CB8AC3E}">
        <p14:creationId xmlns:p14="http://schemas.microsoft.com/office/powerpoint/2010/main" val="662636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Screening Tool Examples</a:t>
            </a:r>
          </a:p>
        </p:txBody>
      </p:sp>
      <p:sp>
        <p:nvSpPr>
          <p:cNvPr id="3" name="Content Placeholder 2"/>
          <p:cNvSpPr>
            <a:spLocks noGrp="1"/>
          </p:cNvSpPr>
          <p:nvPr>
            <p:ph idx="1"/>
          </p:nvPr>
        </p:nvSpPr>
        <p:spPr/>
        <p:txBody>
          <a:bodyPr>
            <a:normAutofit lnSpcReduction="10000"/>
          </a:bodyPr>
          <a:lstStyle/>
          <a:p>
            <a:r>
              <a:rPr lang="en-US" sz="2600" dirty="0"/>
              <a:t>IOM domains and questions (11 domains, 24 questions)</a:t>
            </a:r>
          </a:p>
          <a:p>
            <a:r>
              <a:rPr lang="en-US" sz="2600" dirty="0"/>
              <a:t>PRAPARE tool (16 domains, 21 questions)</a:t>
            </a:r>
          </a:p>
          <a:p>
            <a:r>
              <a:rPr lang="en-US" sz="2600" dirty="0"/>
              <a:t>Accountable Health Communities (CMMI/CMS) tool (5 domains, 10 questions) </a:t>
            </a:r>
          </a:p>
          <a:p>
            <a:r>
              <a:rPr lang="en-US" sz="2600" dirty="0"/>
              <a:t>Heath Leads REACH (domains &amp; questions vary)</a:t>
            </a:r>
          </a:p>
          <a:p>
            <a:r>
              <a:rPr lang="en-US" sz="2600" dirty="0"/>
              <a:t>Domain-specific: Hunger Vital Sign (2 questions)</a:t>
            </a:r>
          </a:p>
          <a:p>
            <a:r>
              <a:rPr lang="en-US" sz="2600" dirty="0"/>
              <a:t>Other tools: WE CARE, IHELP, SEEK, </a:t>
            </a:r>
            <a:r>
              <a:rPr lang="en-US" sz="2600" dirty="0" err="1"/>
              <a:t>WellRX</a:t>
            </a:r>
            <a:r>
              <a:rPr lang="en-US" sz="2600" dirty="0"/>
              <a:t>, </a:t>
            </a:r>
            <a:r>
              <a:rPr lang="en-US" sz="2600" dirty="0" err="1"/>
              <a:t>HealthBegins</a:t>
            </a:r>
            <a:r>
              <a:rPr lang="en-US" sz="2600" dirty="0"/>
              <a:t>, and more …</a:t>
            </a:r>
          </a:p>
          <a:p>
            <a:endParaRPr lang="en-US" sz="2600" dirty="0"/>
          </a:p>
        </p:txBody>
      </p:sp>
      <p:sp>
        <p:nvSpPr>
          <p:cNvPr id="4" name="TextBox 3"/>
          <p:cNvSpPr txBox="1"/>
          <p:nvPr/>
        </p:nvSpPr>
        <p:spPr>
          <a:xfrm>
            <a:off x="2743200" y="4731545"/>
            <a:ext cx="3200400" cy="369332"/>
          </a:xfrm>
          <a:prstGeom prst="rect">
            <a:avLst/>
          </a:prstGeom>
          <a:noFill/>
        </p:spPr>
        <p:txBody>
          <a:bodyPr wrap="square" rtlCol="0">
            <a:spAutoFit/>
          </a:bodyPr>
          <a:lstStyle/>
          <a:p>
            <a:r>
              <a:rPr lang="en-US" dirty="0"/>
              <a:t>(https://sirenetwork.ucsf.edu)</a:t>
            </a:r>
          </a:p>
        </p:txBody>
      </p:sp>
    </p:spTree>
    <p:extLst>
      <p:ext uri="{BB962C8B-B14F-4D97-AF65-F5344CB8AC3E}">
        <p14:creationId xmlns:p14="http://schemas.microsoft.com/office/powerpoint/2010/main" val="1297317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pic>
        <p:nvPicPr>
          <p:cNvPr id="432" name="Shape 432" descr="Screen Shot 2016-07-07 at 4.17.21 PM.png"/>
          <p:cNvPicPr preferRelativeResize="0"/>
          <p:nvPr/>
        </p:nvPicPr>
        <p:blipFill rotWithShape="1">
          <a:blip r:embed="rId3">
            <a:alphaModFix/>
          </a:blip>
          <a:srcRect/>
          <a:stretch/>
        </p:blipFill>
        <p:spPr>
          <a:xfrm>
            <a:off x="151346" y="101961"/>
            <a:ext cx="8907422" cy="4184290"/>
          </a:xfrm>
          <a:prstGeom prst="rect">
            <a:avLst/>
          </a:prstGeom>
          <a:noFill/>
          <a:ln>
            <a:noFill/>
          </a:ln>
        </p:spPr>
      </p:pic>
      <p:sp>
        <p:nvSpPr>
          <p:cNvPr id="433" name="Shape 433"/>
          <p:cNvSpPr txBox="1"/>
          <p:nvPr/>
        </p:nvSpPr>
        <p:spPr>
          <a:xfrm rot="-557192">
            <a:off x="6258749" y="2239891"/>
            <a:ext cx="2589408" cy="253916"/>
          </a:xfrm>
          <a:prstGeom prst="rect">
            <a:avLst/>
          </a:prstGeom>
          <a:noFill/>
          <a:ln>
            <a:noFill/>
          </a:ln>
        </p:spPr>
        <p:txBody>
          <a:bodyPr lIns="0" tIns="0" rIns="0" bIns="0" anchor="t" anchorCtr="0">
            <a:noAutofit/>
          </a:bodyPr>
          <a:lstStyle/>
          <a:p>
            <a:pPr marL="0" marR="0" lvl="0" indent="0" algn="l" rtl="0">
              <a:lnSpc>
                <a:spcPct val="100000"/>
              </a:lnSpc>
              <a:spcBef>
                <a:spcPts val="0"/>
              </a:spcBef>
              <a:spcAft>
                <a:spcPts val="0"/>
              </a:spcAft>
              <a:buClr>
                <a:srgbClr val="000000"/>
              </a:buClr>
              <a:buSzPct val="25000"/>
              <a:buFont typeface="Short Stack"/>
              <a:buNone/>
            </a:pPr>
            <a:r>
              <a:rPr lang="en-US" sz="2200" b="0" i="0" u="none" strike="noStrike" cap="none" dirty="0">
                <a:solidFill>
                  <a:srgbClr val="000000"/>
                </a:solidFill>
                <a:latin typeface="Short Stack"/>
                <a:ea typeface="Short Stack"/>
                <a:cs typeface="Short Stack"/>
                <a:sym typeface="Short Stack"/>
              </a:rPr>
              <a:t>EARLY ADOPTERS</a:t>
            </a:r>
          </a:p>
        </p:txBody>
      </p:sp>
      <p:cxnSp>
        <p:nvCxnSpPr>
          <p:cNvPr id="434" name="Shape 434"/>
          <p:cNvCxnSpPr/>
          <p:nvPr/>
        </p:nvCxnSpPr>
        <p:spPr>
          <a:xfrm flipH="1">
            <a:off x="5930900" y="2630166"/>
            <a:ext cx="317500" cy="200021"/>
          </a:xfrm>
          <a:prstGeom prst="straightConnector1">
            <a:avLst/>
          </a:prstGeom>
          <a:noFill/>
          <a:ln w="25400" cap="flat" cmpd="sng">
            <a:solidFill>
              <a:schemeClr val="dk1"/>
            </a:solidFill>
            <a:prstDash val="solid"/>
            <a:round/>
            <a:headEnd type="none" w="med" len="med"/>
            <a:tailEnd type="stealth" w="lg" len="lg"/>
          </a:ln>
          <a:effectLst>
            <a:outerShdw blurRad="38100" dist="20000" dir="5400000" rotWithShape="0">
              <a:srgbClr val="000000">
                <a:alpha val="37647"/>
              </a:srgbClr>
            </a:outerShdw>
          </a:effectLst>
        </p:spPr>
      </p:cxnSp>
      <p:sp>
        <p:nvSpPr>
          <p:cNvPr id="436" name="Shape 436"/>
          <p:cNvSpPr txBox="1"/>
          <p:nvPr/>
        </p:nvSpPr>
        <p:spPr>
          <a:xfrm>
            <a:off x="351020" y="4299034"/>
            <a:ext cx="8334749" cy="253916"/>
          </a:xfrm>
          <a:prstGeom prst="rect">
            <a:avLst/>
          </a:prstGeom>
          <a:noFill/>
          <a:ln>
            <a:noFill/>
          </a:ln>
        </p:spPr>
        <p:txBody>
          <a:bodyPr lIns="0" tIns="0" rIns="0" bIns="0" anchor="t" anchorCtr="0">
            <a:noAutofit/>
          </a:bodyPr>
          <a:lstStyle/>
          <a:p>
            <a:pPr marL="0" marR="0" lvl="0" indent="0" algn="ctr" rtl="0">
              <a:lnSpc>
                <a:spcPct val="100000"/>
              </a:lnSpc>
              <a:spcBef>
                <a:spcPts val="0"/>
              </a:spcBef>
              <a:spcAft>
                <a:spcPts val="0"/>
              </a:spcAft>
              <a:buClr>
                <a:srgbClr val="000000"/>
              </a:buClr>
              <a:buSzPct val="25000"/>
              <a:buFont typeface="Garamond"/>
              <a:buNone/>
            </a:pPr>
            <a:r>
              <a:rPr lang="en-US" sz="2000" b="0" i="0" u="none" strike="noStrike" cap="none" dirty="0">
                <a:solidFill>
                  <a:srgbClr val="000000"/>
                </a:solidFill>
                <a:latin typeface="Garamond"/>
                <a:ea typeface="Garamond"/>
                <a:cs typeface="Garamond"/>
                <a:sym typeface="Garamond"/>
              </a:rPr>
              <a:t>Adapted and used with permission from Ralph Lazar. </a:t>
            </a:r>
            <a:r>
              <a:rPr lang="en-US" sz="2000" b="0" i="0" u="none" strike="noStrike" cap="none" dirty="0" err="1">
                <a:solidFill>
                  <a:srgbClr val="000000"/>
                </a:solidFill>
                <a:latin typeface="Garamond"/>
                <a:ea typeface="Garamond"/>
                <a:cs typeface="Garamond"/>
                <a:sym typeface="Garamond"/>
              </a:rPr>
              <a:t>HaroldsPlanet.com</a:t>
            </a:r>
            <a:r>
              <a:rPr lang="en-US" sz="2000" b="0" i="0" u="none" strike="noStrike" cap="none" dirty="0">
                <a:solidFill>
                  <a:srgbClr val="000000"/>
                </a:solidFill>
                <a:latin typeface="Garamond"/>
                <a:ea typeface="Garamond"/>
                <a:cs typeface="Garamond"/>
                <a:sym typeface="Garamond"/>
              </a:rPr>
              <a:t> ©2010.</a:t>
            </a:r>
          </a:p>
        </p:txBody>
      </p:sp>
      <p:grpSp>
        <p:nvGrpSpPr>
          <p:cNvPr id="4" name="Group 3"/>
          <p:cNvGrpSpPr/>
          <p:nvPr/>
        </p:nvGrpSpPr>
        <p:grpSpPr>
          <a:xfrm>
            <a:off x="1381989" y="501306"/>
            <a:ext cx="1857310" cy="748906"/>
            <a:chOff x="1381988" y="668406"/>
            <a:chExt cx="1857310" cy="998541"/>
          </a:xfrm>
        </p:grpSpPr>
        <p:sp>
          <p:nvSpPr>
            <p:cNvPr id="7" name="Shape 435"/>
            <p:cNvSpPr txBox="1"/>
            <p:nvPr/>
          </p:nvSpPr>
          <p:spPr>
            <a:xfrm rot="20802145">
              <a:off x="1548328" y="668406"/>
              <a:ext cx="1690970" cy="408659"/>
            </a:xfrm>
            <a:prstGeom prst="rect">
              <a:avLst/>
            </a:prstGeom>
            <a:solidFill>
              <a:srgbClr val="FDFDFD"/>
            </a:solidFill>
            <a:ln>
              <a:noFill/>
            </a:ln>
          </p:spPr>
          <p:txBody>
            <a:bodyPr lIns="0" tIns="0" rIns="0" bIns="0" anchor="t" anchorCtr="0">
              <a:noAutofit/>
            </a:bodyPr>
            <a:lstStyle/>
            <a:p>
              <a:pPr marL="0" marR="0" lvl="0" indent="0" algn="l" rtl="0">
                <a:lnSpc>
                  <a:spcPct val="100000"/>
                </a:lnSpc>
                <a:spcBef>
                  <a:spcPts val="0"/>
                </a:spcBef>
                <a:spcAft>
                  <a:spcPts val="0"/>
                </a:spcAft>
                <a:buClr>
                  <a:srgbClr val="000000"/>
                </a:buClr>
                <a:buSzPct val="25000"/>
                <a:buFont typeface="Short Stack"/>
                <a:buNone/>
              </a:pPr>
              <a:r>
                <a:rPr lang="en-US" sz="2200" b="0" i="0" u="none" strike="noStrike" cap="none" dirty="0">
                  <a:solidFill>
                    <a:srgbClr val="000000"/>
                  </a:solidFill>
                  <a:latin typeface="Short Stack"/>
                  <a:ea typeface="Short Stack"/>
                  <a:cs typeface="Short Stack"/>
                  <a:sym typeface="Short Stack"/>
                </a:rPr>
                <a:t>EVIDENCE</a:t>
              </a:r>
            </a:p>
            <a:p>
              <a:pPr marL="0" marR="0" lvl="0" indent="0" algn="l" rtl="0">
                <a:lnSpc>
                  <a:spcPct val="100000"/>
                </a:lnSpc>
                <a:spcBef>
                  <a:spcPts val="0"/>
                </a:spcBef>
                <a:spcAft>
                  <a:spcPts val="0"/>
                </a:spcAft>
                <a:buClr>
                  <a:schemeClr val="accent1"/>
                </a:buClr>
                <a:buFont typeface="Garamond"/>
                <a:buNone/>
              </a:pPr>
              <a:endParaRPr sz="1600" b="0" i="0" u="none" strike="noStrike" cap="none" dirty="0">
                <a:solidFill>
                  <a:schemeClr val="accent1"/>
                </a:solidFill>
                <a:latin typeface="Short Stack"/>
                <a:ea typeface="Short Stack"/>
                <a:cs typeface="Short Stack"/>
                <a:sym typeface="Short Stack"/>
              </a:endParaRPr>
            </a:p>
          </p:txBody>
        </p:sp>
        <p:cxnSp>
          <p:nvCxnSpPr>
            <p:cNvPr id="8" name="Shape 434"/>
            <p:cNvCxnSpPr/>
            <p:nvPr/>
          </p:nvCxnSpPr>
          <p:spPr>
            <a:xfrm flipH="1">
              <a:off x="1381988" y="1287704"/>
              <a:ext cx="175354" cy="379243"/>
            </a:xfrm>
            <a:prstGeom prst="straightConnector1">
              <a:avLst/>
            </a:prstGeom>
            <a:noFill/>
            <a:ln w="25400" cap="flat" cmpd="sng">
              <a:solidFill>
                <a:schemeClr val="dk1"/>
              </a:solidFill>
              <a:prstDash val="solid"/>
              <a:round/>
              <a:headEnd type="none" w="med" len="med"/>
              <a:tailEnd type="stealth" w="lg" len="lg"/>
            </a:ln>
            <a:effectLst>
              <a:outerShdw blurRad="38100" dist="20000" dir="5400000" rotWithShape="0">
                <a:srgbClr val="000000">
                  <a:alpha val="37647"/>
                </a:srgbClr>
              </a:outerShdw>
            </a:effectLst>
          </p:spPr>
        </p:cxnSp>
      </p:grpSp>
      <p:sp>
        <p:nvSpPr>
          <p:cNvPr id="5" name="Donut 4"/>
          <p:cNvSpPr/>
          <p:nvPr/>
        </p:nvSpPr>
        <p:spPr>
          <a:xfrm>
            <a:off x="1104198" y="114300"/>
            <a:ext cx="2477202" cy="1200150"/>
          </a:xfrm>
          <a:prstGeom prst="donut">
            <a:avLst>
              <a:gd name="adj" fmla="val 3606"/>
            </a:avLst>
          </a:prstGeom>
          <a:solidFill>
            <a:schemeClr val="accent2"/>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latin typeface="Helvetica Neue Light" charset="0"/>
            </a:endParaRPr>
          </a:p>
        </p:txBody>
      </p:sp>
      <p:sp>
        <p:nvSpPr>
          <p:cNvPr id="11" name="Rectangle 10"/>
          <p:cNvSpPr/>
          <p:nvPr/>
        </p:nvSpPr>
        <p:spPr>
          <a:xfrm>
            <a:off x="668473" y="2206915"/>
            <a:ext cx="413650" cy="1945560"/>
          </a:xfrm>
          <a:prstGeom prst="rect">
            <a:avLst/>
          </a:prstGeom>
          <a:solidFill>
            <a:srgbClr val="D6F7F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Helvetica Neue Light" charset="0"/>
            </a:endParaRPr>
          </a:p>
        </p:txBody>
      </p:sp>
      <p:sp>
        <p:nvSpPr>
          <p:cNvPr id="16" name="Shape 433"/>
          <p:cNvSpPr txBox="1"/>
          <p:nvPr/>
        </p:nvSpPr>
        <p:spPr>
          <a:xfrm rot="-557192">
            <a:off x="4805054" y="464425"/>
            <a:ext cx="3488634" cy="253916"/>
          </a:xfrm>
          <a:prstGeom prst="rect">
            <a:avLst/>
          </a:prstGeom>
          <a:solidFill>
            <a:srgbClr val="FDFDFD"/>
          </a:solidFill>
          <a:ln>
            <a:noFill/>
          </a:ln>
        </p:spPr>
        <p:txBody>
          <a:bodyPr lIns="0" tIns="0" rIns="0" bIns="0" anchor="t" anchorCtr="0">
            <a:noAutofit/>
          </a:bodyPr>
          <a:lstStyle/>
          <a:p>
            <a:pPr marL="0" marR="0" lvl="0" indent="0" algn="l" rtl="0">
              <a:lnSpc>
                <a:spcPct val="100000"/>
              </a:lnSpc>
              <a:spcBef>
                <a:spcPts val="0"/>
              </a:spcBef>
              <a:spcAft>
                <a:spcPts val="0"/>
              </a:spcAft>
              <a:buClr>
                <a:srgbClr val="000000"/>
              </a:buClr>
              <a:buSzPct val="25000"/>
              <a:buFont typeface="Short Stack"/>
              <a:buNone/>
            </a:pPr>
            <a:r>
              <a:rPr lang="en-US" sz="2200" b="0" i="0" u="none" strike="noStrike" cap="none" dirty="0">
                <a:solidFill>
                  <a:srgbClr val="000000"/>
                </a:solidFill>
                <a:latin typeface="Short Stack"/>
                <a:ea typeface="Short Stack"/>
                <a:cs typeface="Short Stack"/>
                <a:sym typeface="Short Stack"/>
              </a:rPr>
              <a:t>REST OF HEALTH CARE</a:t>
            </a:r>
          </a:p>
        </p:txBody>
      </p:sp>
    </p:spTree>
    <p:extLst>
      <p:ext uri="{BB962C8B-B14F-4D97-AF65-F5344CB8AC3E}">
        <p14:creationId xmlns:p14="http://schemas.microsoft.com/office/powerpoint/2010/main" val="2719629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431</TotalTime>
  <Words>2281</Words>
  <Application>Microsoft Office PowerPoint</Application>
  <PresentationFormat>On-screen Show (16:9)</PresentationFormat>
  <Paragraphs>170</Paragraphs>
  <Slides>16</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Garamond</vt:lpstr>
      <vt:lpstr>Helvetica Neue Light</vt:lpstr>
      <vt:lpstr>Helvetica Neue Medium</vt:lpstr>
      <vt:lpstr>Short Stack</vt:lpstr>
      <vt:lpstr>Office Theme</vt:lpstr>
      <vt:lpstr>The value of capturing SDH data in clinical care</vt:lpstr>
      <vt:lpstr>PowerPoint Presentation</vt:lpstr>
      <vt:lpstr>New incentives leading to new care models</vt:lpstr>
      <vt:lpstr>PowerPoint Presentation</vt:lpstr>
      <vt:lpstr>Roles of health care sector around SDH </vt:lpstr>
      <vt:lpstr>PowerPoint Presentation</vt:lpstr>
      <vt:lpstr>‘Actionable’ social determinants of health</vt:lpstr>
      <vt:lpstr>Screening Tool Examples</vt:lpstr>
      <vt:lpstr>PowerPoint Presentation</vt:lpstr>
      <vt:lpstr>PowerPoint Presentation</vt:lpstr>
      <vt:lpstr>Uses of SDH data in clinical settings</vt:lpstr>
      <vt:lpstr>Uses of SDH data in clinical settings</vt:lpstr>
      <vt:lpstr>SDH data capture and interoperability technical needs</vt:lpstr>
      <vt:lpstr>SDH Capture in EHRs Planning Group</vt:lpstr>
      <vt:lpstr>SIREN Research Advisory Committee</vt:lpstr>
      <vt:lpstr>PowerPoint Presentation</vt:lpstr>
    </vt:vector>
  </TitlesOfParts>
  <Company>UCSF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Fichtenberg, Caroline M</dc:creator>
  <cp:lastModifiedBy>Caroline</cp:lastModifiedBy>
  <cp:revision>50</cp:revision>
  <cp:lastPrinted>2017-07-25T22:58:15Z</cp:lastPrinted>
  <dcterms:created xsi:type="dcterms:W3CDTF">2017-07-24T22:58:07Z</dcterms:created>
  <dcterms:modified xsi:type="dcterms:W3CDTF">2017-07-26T06:29:48Z</dcterms:modified>
</cp:coreProperties>
</file>