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61" r:id="rId1"/>
  </p:sldMasterIdLst>
  <p:notesMasterIdLst>
    <p:notesMasterId r:id="rId20"/>
  </p:notesMasterIdLst>
  <p:handoutMasterIdLst>
    <p:handoutMasterId r:id="rId21"/>
  </p:handoutMasterIdLst>
  <p:sldIdLst>
    <p:sldId id="828" r:id="rId2"/>
    <p:sldId id="1046" r:id="rId3"/>
    <p:sldId id="1025" r:id="rId4"/>
    <p:sldId id="1047" r:id="rId5"/>
    <p:sldId id="1049" r:id="rId6"/>
    <p:sldId id="1050" r:id="rId7"/>
    <p:sldId id="1051" r:id="rId8"/>
    <p:sldId id="1052" r:id="rId9"/>
    <p:sldId id="1053" r:id="rId10"/>
    <p:sldId id="1058" r:id="rId11"/>
    <p:sldId id="1054" r:id="rId12"/>
    <p:sldId id="1059" r:id="rId13"/>
    <p:sldId id="1055" r:id="rId14"/>
    <p:sldId id="1056" r:id="rId15"/>
    <p:sldId id="1057" r:id="rId16"/>
    <p:sldId id="1060" r:id="rId17"/>
    <p:sldId id="1061" r:id="rId18"/>
    <p:sldId id="1024" r:id="rId19"/>
  </p:sldIdLst>
  <p:sldSz cx="9144000" cy="5715000" type="screen16x1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180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Gary Zimmerman" initials="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9A539"/>
    <a:srgbClr val="2F872E"/>
    <a:srgbClr val="287227"/>
    <a:srgbClr val="246222"/>
    <a:srgbClr val="2D9B15"/>
    <a:srgbClr val="A0B281"/>
    <a:srgbClr val="5D732F"/>
    <a:srgbClr val="B1C38D"/>
    <a:srgbClr val="0000CC"/>
    <a:srgbClr val="0000E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93296810-A885-4BE3-A3E7-6D5BEEA58F35}" styleName="Medium Style 2 - Accent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AF606853-7671-496A-8E4F-DF71F8EC918B}" styleName="Dark Style 1 - Accent 6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6"/>
          </a:solidFill>
        </a:fill>
      </a:tcStyle>
    </a:wholeTbl>
    <a:band1H>
      <a:tcStyle>
        <a:tcBdr/>
        <a:fill>
          <a:solidFill>
            <a:schemeClr val="accent6">
              <a:shade val="60000"/>
            </a:schemeClr>
          </a:solidFill>
        </a:fill>
      </a:tcStyle>
    </a:band1H>
    <a:band1V>
      <a:tcStyle>
        <a:tcBdr/>
        <a:fill>
          <a:solidFill>
            <a:schemeClr val="accent6">
              <a:shade val="6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accent6">
              <a:shade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accent6">
              <a:shade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accent6">
              <a:shade val="4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46F890A9-2807-4EBB-B81D-B2AA78EC7F39}" styleName="Dark Style 2 - Accent 5/Accent 6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68D230F3-CF80-4859-8CE7-A43EE81993B5}" styleName="Light Style 1 - Accent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10A1B5D5-9B99-4C35-A422-299274C87663}" styleName="Medium Style 1 - Accent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912C8C85-51F0-491E-9774-3900AFEF0FD7}" styleName="Light Style 2 - Accent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F2DE63D5-997A-4646-A377-4702673A728D}" styleName="Light Style 2 - Acc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60" autoAdjust="0"/>
    <p:restoredTop sz="97071" autoAdjust="0"/>
  </p:normalViewPr>
  <p:slideViewPr>
    <p:cSldViewPr snapToObjects="1">
      <p:cViewPr varScale="1">
        <p:scale>
          <a:sx n="86" d="100"/>
          <a:sy n="86" d="100"/>
        </p:scale>
        <p:origin x="-996" y="-84"/>
      </p:cViewPr>
      <p:guideLst>
        <p:guide orient="horz" pos="1800"/>
        <p:guide pos="2880"/>
      </p:guideLst>
    </p:cSldViewPr>
  </p:slideViewPr>
  <p:outlineViewPr>
    <p:cViewPr>
      <p:scale>
        <a:sx n="33" d="100"/>
        <a:sy n="33" d="100"/>
      </p:scale>
      <p:origin x="0" y="87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201" d="100"/>
        <a:sy n="201" d="100"/>
      </p:scale>
      <p:origin x="0" y="2680"/>
    </p:cViewPr>
  </p:sorterViewPr>
  <p:notesViewPr>
    <p:cSldViewPr snapToGrid="0" snapToObjects="1">
      <p:cViewPr varScale="1">
        <p:scale>
          <a:sx n="79" d="100"/>
          <a:sy n="79" d="100"/>
        </p:scale>
        <p:origin x="-3320" y="-120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67AA6-1341-3C45-8D06-A65AADBACDEC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1663902-22B2-3D46-928B-7190534076B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245463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ABB16E-D75F-D447-8E41-C97CF1271134}" type="datetimeFigureOut">
              <a:rPr lang="en-US" smtClean="0"/>
              <a:pPr/>
              <a:t>9/21/2016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685800"/>
            <a:ext cx="54864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68F922-CCCA-D54B-AFF3-D4E70808135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447873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685800" y="701675"/>
            <a:ext cx="54864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B68F922-CCCA-D54B-AFF3-D4E70808135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56962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775355"/>
            <a:ext cx="7772400" cy="122502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238500"/>
            <a:ext cx="6400800" cy="14605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3DFA81CD-DABD-1144-9EAD-DABD4DFEE0AA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98322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0C3518C4-1E9D-4442-B7C1-4ED9EA32A58B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36146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71979"/>
            <a:ext cx="2057400" cy="365654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71979"/>
            <a:ext cx="6019800" cy="365654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EF7BF7B3-081C-A64E-AE8E-F9187AA290B4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106630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878533CE-F501-374B-B78D-9B8C22902DB0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16105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3672418"/>
            <a:ext cx="7772400" cy="113506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422261"/>
            <a:ext cx="7772400" cy="1250156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A36FD086-F96F-F848-9AC0-9E9E6BD1C30D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40691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000125"/>
            <a:ext cx="4038600" cy="28283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000125"/>
            <a:ext cx="4038600" cy="282839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5C05F733-4E51-834A-8B09-E82D671BE05D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313461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28866"/>
            <a:ext cx="8229600" cy="9525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279261"/>
            <a:ext cx="4040188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1812396"/>
            <a:ext cx="4040188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7" y="1279261"/>
            <a:ext cx="4041775" cy="53313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7" y="1812396"/>
            <a:ext cx="4041775" cy="329274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77C83D53-D725-3A49-9C17-F8FDC9AF85BA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09619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4FE9C5C7-2065-9640-A56A-99BEF8EF2AC4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60139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A67F90CE-B26A-8742-89FD-2B08FEFA865D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54227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2" y="227541"/>
            <a:ext cx="3008313" cy="968376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27543"/>
            <a:ext cx="5111750" cy="4877594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2" y="1195918"/>
            <a:ext cx="3008313" cy="39092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4944C8D1-90FA-6A4C-94DE-7031B172BFE1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20977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000500"/>
            <a:ext cx="5486400" cy="47228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510646"/>
            <a:ext cx="5486400" cy="34290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4472782"/>
            <a:ext cx="5486400" cy="67071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57200" y="5296959"/>
            <a:ext cx="2133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fld id="{1159811C-4B86-3140-829F-4B580ED97379}" type="datetime1">
              <a:rPr lang="en-US" smtClean="0"/>
              <a:t>9/21/2016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124200" y="5296959"/>
            <a:ext cx="2895600" cy="304271"/>
          </a:xfrm>
          <a:prstGeom prst="rect">
            <a:avLst/>
          </a:prstGeom>
        </p:spPr>
        <p:txBody>
          <a:bodyPr/>
          <a:lstStyle>
            <a:lvl1pPr>
              <a:defRPr>
                <a:latin typeface="Arial"/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5606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27621"/>
            <a:ext cx="8229600" cy="7952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 smtClean="0"/>
              <a:t>Click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33501"/>
            <a:ext cx="8229600" cy="37716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383087" y="5291031"/>
            <a:ext cx="377826" cy="3042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just">
              <a:defRPr sz="1050">
                <a:solidFill>
                  <a:schemeClr val="tx1">
                    <a:tint val="75000"/>
                  </a:schemeClr>
                </a:solidFill>
                <a:latin typeface="Arial"/>
                <a:cs typeface="Arial"/>
              </a:defRPr>
            </a:lvl1pPr>
          </a:lstStyle>
          <a:p>
            <a:fld id="{B61EACD3-0623-E94F-B76B-309250383BC7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0"/>
            <a:ext cx="142876" cy="92286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9001124" y="922861"/>
            <a:ext cx="142876" cy="4792139"/>
          </a:xfrm>
          <a:prstGeom prst="rect">
            <a:avLst/>
          </a:prstGeom>
          <a:solidFill>
            <a:srgbClr val="3D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7" name="Rectangle 6"/>
          <p:cNvSpPr/>
          <p:nvPr userDrawn="1"/>
        </p:nvSpPr>
        <p:spPr>
          <a:xfrm>
            <a:off x="9001125" y="2"/>
            <a:ext cx="142877" cy="922861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  <p:sp>
        <p:nvSpPr>
          <p:cNvPr id="10" name="Rectangle 9"/>
          <p:cNvSpPr/>
          <p:nvPr userDrawn="1"/>
        </p:nvSpPr>
        <p:spPr>
          <a:xfrm>
            <a:off x="9001125" y="922863"/>
            <a:ext cx="142877" cy="4792139"/>
          </a:xfrm>
          <a:prstGeom prst="rect">
            <a:avLst/>
          </a:prstGeom>
          <a:solidFill>
            <a:srgbClr val="3DD4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latin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19915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hf hdr="0" ftr="0" dt="0"/>
  <p:txStyles>
    <p:titleStyle>
      <a:lvl1pPr algn="l" defTabSz="457200" rtl="0" eaLnBrk="1" latinLnBrk="0" hangingPunct="1">
        <a:spcBef>
          <a:spcPct val="0"/>
        </a:spcBef>
        <a:buNone/>
        <a:defRPr sz="3200" b="1" i="0" u="none" kern="1200">
          <a:solidFill>
            <a:schemeClr val="tx1"/>
          </a:solidFill>
          <a:latin typeface="Avenir Black"/>
          <a:ea typeface="+mj-ea"/>
          <a:cs typeface="Avenir Black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Avenir Book"/>
          <a:ea typeface="+mn-ea"/>
          <a:cs typeface="Avenir Book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Avenir Book"/>
          <a:ea typeface="+mn-ea"/>
          <a:cs typeface="Avenir Book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Avenir Book"/>
          <a:ea typeface="+mn-ea"/>
          <a:cs typeface="Avenir Book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Avenir Book"/>
          <a:ea typeface="+mn-ea"/>
          <a:cs typeface="Avenir Book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5791200" y="625955"/>
            <a:ext cx="1143000" cy="685800"/>
          </a:xfrm>
          <a:prstGeom prst="rect">
            <a:avLst/>
          </a:prstGeom>
          <a:solidFill>
            <a:schemeClr val="bg1"/>
          </a:solidFill>
          <a:ln>
            <a:solidFill>
              <a:srgbClr val="FFFF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6" name="Rectangle 5"/>
          <p:cNvSpPr/>
          <p:nvPr/>
        </p:nvSpPr>
        <p:spPr>
          <a:xfrm>
            <a:off x="76200" y="5399735"/>
            <a:ext cx="609600" cy="277165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52400" y="5215069"/>
            <a:ext cx="4572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838201" y="180082"/>
            <a:ext cx="7543799" cy="1077218"/>
          </a:xfrm>
          <a:prstGeom prst="rect">
            <a:avLst/>
          </a:prstGeom>
          <a:solidFill>
            <a:srgbClr val="FFFFFF"/>
          </a:solidFill>
          <a:effectLst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Black"/>
                <a:cs typeface="Avenir Black"/>
              </a:rPr>
              <a:t> </a:t>
            </a:r>
            <a:r>
              <a:rPr lang="en-US" sz="3200" dirty="0">
                <a:solidFill>
                  <a:schemeClr val="tx1">
                    <a:lumMod val="65000"/>
                    <a:lumOff val="35000"/>
                  </a:schemeClr>
                </a:solidFill>
                <a:latin typeface="Avenir Black"/>
                <a:cs typeface="Avenir Black"/>
              </a:rPr>
              <a:t>Decentralized 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Black"/>
                <a:cs typeface="Avenir Black"/>
              </a:rPr>
              <a:t>Identifiers (DIDs): </a:t>
            </a: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Black"/>
                <a:cs typeface="Avenir Black"/>
              </a:rPr>
              <a:t/>
            </a:r>
            <a:b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Black"/>
                <a:cs typeface="Avenir Black"/>
              </a:rPr>
            </a:br>
            <a:r>
              <a:rPr lang="en-US" sz="32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Avenir Black"/>
                <a:cs typeface="Avenir Black"/>
              </a:rPr>
              <a:t>Solving the Root Identity Problem</a:t>
            </a:r>
            <a:endParaRPr lang="en-US" sz="3200" dirty="0">
              <a:solidFill>
                <a:schemeClr val="tx1">
                  <a:lumMod val="65000"/>
                  <a:lumOff val="35000"/>
                </a:schemeClr>
              </a:solidFill>
              <a:latin typeface="Avenir Black"/>
              <a:cs typeface="Avenir Black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-24049" y="3445014"/>
            <a:ext cx="315122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>
                <a:solidFill>
                  <a:srgbClr val="595959"/>
                </a:solidFill>
                <a:latin typeface="Avenir Book"/>
                <a:cs typeface="Avenir Book"/>
              </a:rPr>
              <a:t>Drummond </a:t>
            </a:r>
            <a:r>
              <a:rPr lang="en-US" sz="2000" dirty="0" smtClean="0">
                <a:solidFill>
                  <a:srgbClr val="595959"/>
                </a:solidFill>
                <a:latin typeface="Avenir Book"/>
                <a:cs typeface="Avenir Book"/>
              </a:rPr>
              <a:t>Reed</a:t>
            </a:r>
            <a:br>
              <a:rPr lang="en-US" sz="2000" dirty="0" smtClean="0">
                <a:solidFill>
                  <a:srgbClr val="595959"/>
                </a:solidFill>
                <a:latin typeface="Avenir Book"/>
                <a:cs typeface="Avenir Book"/>
              </a:rPr>
            </a:br>
            <a:r>
              <a:rPr lang="en-US" sz="2000" dirty="0" smtClean="0">
                <a:solidFill>
                  <a:srgbClr val="595959"/>
                </a:solidFill>
                <a:latin typeface="Avenir Book"/>
                <a:cs typeface="Avenir Book"/>
              </a:rPr>
              <a:t>CEO</a:t>
            </a:r>
            <a:r>
              <a:rPr lang="en-US" sz="2000" dirty="0">
                <a:solidFill>
                  <a:srgbClr val="595959"/>
                </a:solidFill>
                <a:latin typeface="Avenir Book"/>
                <a:cs typeface="Avenir Book"/>
              </a:rPr>
              <a:t>, Respect </a:t>
            </a:r>
            <a:r>
              <a:rPr lang="en-US" sz="2000" dirty="0" smtClean="0">
                <a:solidFill>
                  <a:srgbClr val="595959"/>
                </a:solidFill>
                <a:latin typeface="Avenir Book"/>
                <a:cs typeface="Avenir Book"/>
              </a:rPr>
              <a:t>Network</a:t>
            </a:r>
            <a:endParaRPr lang="en-US" sz="2000" dirty="0">
              <a:solidFill>
                <a:srgbClr val="595959"/>
              </a:solidFill>
              <a:latin typeface="Avenir Book"/>
              <a:cs typeface="Avenir Book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3"/>
          <a:srcRect l="3596" r="3147"/>
          <a:stretch/>
        </p:blipFill>
        <p:spPr>
          <a:xfrm>
            <a:off x="228600" y="1028700"/>
            <a:ext cx="8527409" cy="476295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5916575" y="3238500"/>
            <a:ext cx="31512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000" dirty="0" smtClean="0">
                <a:solidFill>
                  <a:srgbClr val="595959"/>
                </a:solidFill>
                <a:latin typeface="Avenir Book"/>
                <a:cs typeface="Avenir Book"/>
              </a:rPr>
              <a:t>ONC Healthcare </a:t>
            </a:r>
            <a:br>
              <a:rPr lang="en-US" sz="2000" dirty="0" smtClean="0">
                <a:solidFill>
                  <a:srgbClr val="595959"/>
                </a:solidFill>
                <a:latin typeface="Avenir Book"/>
                <a:cs typeface="Avenir Book"/>
              </a:rPr>
            </a:br>
            <a:r>
              <a:rPr lang="en-US" sz="2000" dirty="0" smtClean="0">
                <a:solidFill>
                  <a:srgbClr val="595959"/>
                </a:solidFill>
                <a:latin typeface="Avenir Book"/>
                <a:cs typeface="Avenir Book"/>
              </a:rPr>
              <a:t>Blockchain Challenge September 30, 2016</a:t>
            </a:r>
            <a:endParaRPr lang="en-US" sz="2000" dirty="0">
              <a:solidFill>
                <a:srgbClr val="595959"/>
              </a:solidFill>
              <a:latin typeface="Avenir Book"/>
              <a:cs typeface="Avenir Book"/>
            </a:endParaRPr>
          </a:p>
        </p:txBody>
      </p:sp>
    </p:spTree>
    <p:extLst>
      <p:ext uri="{BB962C8B-B14F-4D97-AF65-F5344CB8AC3E}">
        <p14:creationId xmlns:p14="http://schemas.microsoft.com/office/powerpoint/2010/main" val="2232728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2573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venir Heavy"/>
                <a:cs typeface="Avenir Heavy"/>
              </a:rPr>
              <a:t> {  Key: “Value” }</a:t>
            </a:r>
            <a:endParaRPr lang="en-US" sz="5400" dirty="0">
              <a:latin typeface="Avenir Heavy"/>
              <a:cs typeface="Avenir Heavy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30099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0000FF"/>
                </a:solidFill>
                <a:latin typeface="Avenir Heavy"/>
                <a:cs typeface="Avenir Heavy"/>
              </a:rPr>
              <a:t> {  DID: “DID Object” }</a:t>
            </a:r>
            <a:endParaRPr lang="en-US" sz="5400" dirty="0">
              <a:solidFill>
                <a:srgbClr val="0000FF"/>
              </a:solidFill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32087543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DID Objects: The Fundamentals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JSON object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Conformant with RFC 7159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Digitally signed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JSON Web Signature (RFC 7515)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JSON-LD signature</a:t>
            </a:r>
          </a:p>
          <a:p>
            <a:pPr marL="914400" lvl="1" indent="-514350">
              <a:buFont typeface="+mj-lt"/>
              <a:buAutoNum type="arabicPeriod"/>
            </a:pPr>
            <a:r>
              <a:rPr lang="en-US" dirty="0" smtClean="0"/>
              <a:t>JXD (JSON XDI Data) signature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42999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DID Objects: The 4 Essential Elements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Identifier (reflexive)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Pointer(s) to sources of claims (attributes)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Cryptographic Proof of Ownership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Cryptographic Proof of Update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3077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Proof of Ownership: Two Options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CID</a:t>
            </a:r>
          </a:p>
          <a:p>
            <a:pPr marL="914400" lvl="1" indent="-514350"/>
            <a:r>
              <a:rPr lang="en-US" dirty="0" smtClean="0"/>
              <a:t>Easy if already supported by the DLT</a:t>
            </a:r>
          </a:p>
          <a:p>
            <a:pPr marL="914400" lvl="1" indent="-514350"/>
            <a:r>
              <a:rPr lang="en-US" dirty="0" smtClean="0"/>
              <a:t>Extensible to different CID types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PEM (Privacy Enhanced Mail) format</a:t>
            </a:r>
          </a:p>
          <a:p>
            <a:pPr marL="914400" lvl="1" indent="-514350"/>
            <a:r>
              <a:rPr lang="en-US" dirty="0" smtClean="0"/>
              <a:t>Popular public key encoding format</a:t>
            </a:r>
          </a:p>
          <a:p>
            <a:pPr marL="914400" lvl="1" indent="-514350"/>
            <a:r>
              <a:rPr lang="en-US" dirty="0" smtClean="0"/>
              <a:t>RFCs 1421-1424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17634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Proof of Update: Three Options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Self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M of N signatures (CID or PEM)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Smart </a:t>
            </a:r>
            <a:r>
              <a:rPr lang="en-US" dirty="0"/>
              <a:t>signatures (Christopher </a:t>
            </a:r>
            <a:r>
              <a:rPr lang="en-US" dirty="0" smtClean="0"/>
              <a:t>Allen et al)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57929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Binding DIDs to DLTs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 DID binding defines the CRUD (Create, Read, Update, Delete) operations on a DID record for a specific DLT</a:t>
            </a:r>
          </a:p>
          <a:p>
            <a:r>
              <a:rPr lang="en-US" dirty="0" smtClean="0"/>
              <a:t>Can be defined for almost any DLT</a:t>
            </a:r>
          </a:p>
          <a:p>
            <a:pPr lvl="1"/>
            <a:r>
              <a:rPr lang="en-US" dirty="0" smtClean="0"/>
              <a:t>Sovrin, </a:t>
            </a:r>
            <a:r>
              <a:rPr lang="en-US" dirty="0" err="1" smtClean="0"/>
              <a:t>Bitcoin</a:t>
            </a:r>
            <a:r>
              <a:rPr lang="en-US" dirty="0" smtClean="0"/>
              <a:t>, </a:t>
            </a:r>
            <a:r>
              <a:rPr lang="en-US" dirty="0" err="1" smtClean="0"/>
              <a:t>Ethereum</a:t>
            </a:r>
            <a:endParaRPr lang="en-US" dirty="0" smtClean="0"/>
          </a:p>
          <a:p>
            <a:r>
              <a:rPr lang="en-US" b="1" dirty="0" smtClean="0">
                <a:latin typeface="Avenir Heavy"/>
                <a:cs typeface="Avenir Heavy"/>
              </a:rPr>
              <a:t>Caution: </a:t>
            </a:r>
            <a:r>
              <a:rPr lang="en-US" dirty="0" smtClean="0"/>
              <a:t>storing DIDs on multiple DLTs introduces very complex source-of-authority problems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642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Four Rules for Respecting Privacy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Allow multiple DIDs for persona </a:t>
            </a:r>
            <a:r>
              <a:rPr lang="en-US" dirty="0"/>
              <a:t>and </a:t>
            </a:r>
            <a:r>
              <a:rPr lang="en-US" dirty="0" smtClean="0"/>
              <a:t>pseudonym management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Avoid storing private attributes on a public ledger (even when encrypted)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Avoid correlation of off-ledger pointers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Use anonymous credentials (zero-knowledge proofs) whenever possible 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159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Future Work: Please Join 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Watch for publication of </a:t>
            </a:r>
            <a:r>
              <a:rPr lang="en-US" dirty="0" smtClean="0">
                <a:latin typeface="Avenir Heavy"/>
                <a:cs typeface="Avenir Heavy"/>
              </a:rPr>
              <a:t>DID </a:t>
            </a:r>
            <a:r>
              <a:rPr lang="en-US" dirty="0" err="1" smtClean="0">
                <a:latin typeface="Avenir Heavy"/>
                <a:cs typeface="Avenir Heavy"/>
              </a:rPr>
              <a:t>Identifers</a:t>
            </a:r>
            <a:r>
              <a:rPr lang="en-US" dirty="0" smtClean="0">
                <a:latin typeface="Avenir Heavy"/>
                <a:cs typeface="Avenir Heavy"/>
              </a:rPr>
              <a:t> and </a:t>
            </a:r>
            <a:r>
              <a:rPr lang="en-US" dirty="0">
                <a:latin typeface="Avenir Heavy"/>
                <a:cs typeface="Avenir Heavy"/>
              </a:rPr>
              <a:t>Objects </a:t>
            </a:r>
            <a:r>
              <a:rPr lang="en-US" dirty="0" smtClean="0"/>
              <a:t>specification</a:t>
            </a:r>
          </a:p>
          <a:p>
            <a:r>
              <a:rPr lang="en-US" dirty="0" smtClean="0"/>
              <a:t>Join us at one of the following events (all in San Francisco or Mountain View):</a:t>
            </a:r>
          </a:p>
          <a:p>
            <a:pPr lvl="1"/>
            <a:r>
              <a:rPr lang="en-US" dirty="0" smtClean="0"/>
              <a:t>Rebooting </a:t>
            </a:r>
            <a:r>
              <a:rPr lang="en-US" dirty="0"/>
              <a:t>the Web of </a:t>
            </a:r>
            <a:r>
              <a:rPr lang="en-US" dirty="0" smtClean="0"/>
              <a:t>Trust—Oct 19-21</a:t>
            </a:r>
          </a:p>
          <a:p>
            <a:pPr lvl="1"/>
            <a:r>
              <a:rPr lang="en-US" dirty="0"/>
              <a:t>Internet Identity </a:t>
            </a:r>
            <a:r>
              <a:rPr lang="en-US" dirty="0" smtClean="0"/>
              <a:t>Workshop—Oct 25-27</a:t>
            </a:r>
          </a:p>
          <a:p>
            <a:pPr lvl="1"/>
            <a:r>
              <a:rPr lang="en-US" dirty="0"/>
              <a:t>Verifiable </a:t>
            </a:r>
            <a:r>
              <a:rPr lang="en-US" dirty="0" smtClean="0"/>
              <a:t>Claims Task Force—Oct 27-28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723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2743200" y="2240459"/>
            <a:ext cx="3505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latin typeface="Avenir Black"/>
                <a:cs typeface="Avenir Black"/>
              </a:rPr>
              <a:t>Thank You</a:t>
            </a:r>
            <a:endParaRPr lang="en-US" sz="4400" dirty="0">
              <a:latin typeface="Avenir Black"/>
              <a:cs typeface="Avenir Black"/>
            </a:endParaRPr>
          </a:p>
        </p:txBody>
      </p:sp>
    </p:spTree>
    <p:extLst>
      <p:ext uri="{BB962C8B-B14F-4D97-AF65-F5344CB8AC3E}">
        <p14:creationId xmlns:p14="http://schemas.microsoft.com/office/powerpoint/2010/main" val="36480298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27621"/>
            <a:ext cx="8534400" cy="79524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+mn-lt"/>
                <a:cs typeface="Arial" pitchFamily="34" charset="0"/>
              </a:rPr>
              <a:t>Why </a:t>
            </a:r>
            <a:r>
              <a:rPr lang="en-US" sz="3600" dirty="0">
                <a:latin typeface="+mn-lt"/>
                <a:cs typeface="Arial" pitchFamily="34" charset="0"/>
              </a:rPr>
              <a:t>is blockchain </a:t>
            </a:r>
            <a:r>
              <a:rPr lang="en-US" sz="3600" dirty="0" smtClean="0">
                <a:latin typeface="+mn-lt"/>
                <a:cs typeface="Arial" pitchFamily="34" charset="0"/>
              </a:rPr>
              <a:t>identity a breakthrough?</a:t>
            </a:r>
            <a:endParaRPr lang="en-US" sz="3600" dirty="0">
              <a:latin typeface="+mn-lt"/>
              <a:cs typeface="Arial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81100"/>
            <a:ext cx="8001000" cy="3924037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+mn-lt"/>
                <a:cs typeface="Arial" pitchFamily="34" charset="0"/>
              </a:rPr>
              <a:t>Distributed ledgers (</a:t>
            </a:r>
            <a:r>
              <a:rPr lang="en-US" dirty="0" err="1" smtClean="0">
                <a:latin typeface="+mn-lt"/>
                <a:cs typeface="Arial" pitchFamily="34" charset="0"/>
              </a:rPr>
              <a:t>blockchains</a:t>
            </a:r>
            <a:r>
              <a:rPr lang="en-US" dirty="0" smtClean="0">
                <a:latin typeface="+mn-lt"/>
                <a:cs typeface="Arial" pitchFamily="34" charset="0"/>
              </a:rPr>
              <a:t>) are  tremendously secure, scalable, and reliable</a:t>
            </a:r>
          </a:p>
          <a:p>
            <a:r>
              <a:rPr lang="en-US" dirty="0" smtClean="0">
                <a:latin typeface="+mn-lt"/>
                <a:cs typeface="Arial" pitchFamily="34" charset="0"/>
              </a:rPr>
              <a:t>When applied to identity, a distributed ledger can solve the “root of trust” problem:</a:t>
            </a:r>
          </a:p>
          <a:p>
            <a:pPr marL="687388" lvl="1" indent="0">
              <a:buNone/>
            </a:pPr>
            <a:r>
              <a:rPr lang="en-US" sz="2400" i="1" dirty="0" smtClean="0">
                <a:solidFill>
                  <a:srgbClr val="0000FF"/>
                </a:solidFill>
                <a:latin typeface="+mn-lt"/>
                <a:cs typeface="Arial" pitchFamily="34" charset="0"/>
              </a:rPr>
              <a:t>How can there be a global source of identity that everyone trusts, but isn’t owned or controlled by any </a:t>
            </a:r>
            <a:br>
              <a:rPr lang="en-US" sz="2400" i="1" dirty="0" smtClean="0">
                <a:solidFill>
                  <a:srgbClr val="0000FF"/>
                </a:solidFill>
                <a:latin typeface="+mn-lt"/>
                <a:cs typeface="Arial" pitchFamily="34" charset="0"/>
              </a:rPr>
            </a:br>
            <a:r>
              <a:rPr lang="en-US" sz="2400" i="1" dirty="0" smtClean="0">
                <a:solidFill>
                  <a:srgbClr val="0000FF"/>
                </a:solidFill>
                <a:latin typeface="+mn-lt"/>
                <a:cs typeface="Arial" pitchFamily="34" charset="0"/>
              </a:rPr>
              <a:t>one company or government?</a:t>
            </a:r>
          </a:p>
          <a:p>
            <a:r>
              <a:rPr lang="en-US" dirty="0" smtClean="0">
                <a:latin typeface="+mn-lt"/>
                <a:cs typeface="Arial" pitchFamily="34" charset="0"/>
              </a:rPr>
              <a:t>It enables true </a:t>
            </a:r>
            <a:r>
              <a:rPr lang="en-US" i="1" dirty="0" smtClean="0">
                <a:latin typeface="+mn-lt"/>
                <a:cs typeface="Arial" pitchFamily="34" charset="0"/>
              </a:rPr>
              <a:t>self</a:t>
            </a:r>
            <a:r>
              <a:rPr lang="en-US" i="1" dirty="0">
                <a:latin typeface="+mn-lt"/>
                <a:cs typeface="Arial" pitchFamily="34" charset="0"/>
              </a:rPr>
              <a:t>-sovereign</a:t>
            </a:r>
            <a:r>
              <a:rPr lang="en-US" dirty="0">
                <a:latin typeface="+mn-lt"/>
                <a:cs typeface="Arial" pitchFamily="34" charset="0"/>
              </a:rPr>
              <a:t> </a:t>
            </a:r>
            <a:r>
              <a:rPr lang="en-US" dirty="0" smtClean="0">
                <a:latin typeface="+mn-lt"/>
                <a:cs typeface="Arial" pitchFamily="34" charset="0"/>
              </a:rPr>
              <a:t>identity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>
                <a:latin typeface="+mn-lt"/>
                <a:cs typeface="Arial" pitchFamily="34" charset="0"/>
              </a:rPr>
              <a:pPr/>
              <a:t>2</a:t>
            </a:fld>
            <a:endParaRPr lang="en-US">
              <a:latin typeface="+mn-lt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43226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3</a:t>
            </a:fld>
            <a:endParaRPr lang="en-US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28600"/>
            <a:ext cx="9144000" cy="5234009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685800" y="3848100"/>
            <a:ext cx="7772400" cy="1295400"/>
          </a:xfrm>
          <a:prstGeom prst="rect">
            <a:avLst/>
          </a:prstGeom>
          <a:noFill/>
          <a:ln w="76200" cmpd="sng">
            <a:solidFill>
              <a:srgbClr val="FFFF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5630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2057400" y="1790700"/>
            <a:ext cx="3200400" cy="1524000"/>
          </a:xfrm>
          <a:prstGeom prst="rect">
            <a:avLst/>
          </a:prstGeom>
          <a:noFill/>
          <a:ln w="28575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Avenir Heavy"/>
                <a:cs typeface="Avenir Heavy"/>
              </a:rPr>
              <a:t>Bitcoin</a:t>
            </a:r>
            <a:br>
              <a:rPr lang="en-US" sz="3200" dirty="0" smtClean="0">
                <a:solidFill>
                  <a:schemeClr val="tx1"/>
                </a:solidFill>
                <a:latin typeface="Avenir Heavy"/>
                <a:cs typeface="Avenir Heavy"/>
              </a:rPr>
            </a:br>
            <a:r>
              <a:rPr lang="en-US" sz="3200" dirty="0" smtClean="0">
                <a:solidFill>
                  <a:schemeClr val="tx1"/>
                </a:solidFill>
                <a:latin typeface="Avenir Heavy"/>
                <a:cs typeface="Avenir Heavy"/>
              </a:rPr>
              <a:t>Ethereum</a:t>
            </a:r>
            <a:endParaRPr lang="en-US" sz="3200" dirty="0">
              <a:solidFill>
                <a:schemeClr val="tx1"/>
              </a:solidFill>
              <a:latin typeface="Avenir Heavy"/>
              <a:cs typeface="Avenir Heavy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57400" y="1257300"/>
            <a:ext cx="3200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Permissionless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5259470" y="1257300"/>
            <a:ext cx="319873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Permissioned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38200" y="2400300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Public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38200" y="3767435"/>
            <a:ext cx="1219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solidFill>
                  <a:schemeClr val="accent1"/>
                </a:solidFill>
              </a:rPr>
              <a:t>Private</a:t>
            </a:r>
            <a:endParaRPr lang="en-US" sz="2400" dirty="0">
              <a:solidFill>
                <a:schemeClr val="accent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962400" y="647700"/>
            <a:ext cx="26670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rgbClr val="4F81BD"/>
                </a:solidFill>
              </a:rPr>
              <a:t>Validation</a:t>
            </a:r>
            <a:endParaRPr lang="en-US" sz="2800" b="1" dirty="0">
              <a:solidFill>
                <a:srgbClr val="4F81BD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 rot="16200000">
            <a:off x="-309889" y="3014990"/>
            <a:ext cx="17526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accent1"/>
                </a:solidFill>
              </a:rPr>
              <a:t>Access</a:t>
            </a:r>
            <a:endParaRPr lang="en-US" sz="2800" b="1" dirty="0">
              <a:solidFill>
                <a:schemeClr val="accent1"/>
              </a:solidFill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2057400" y="3314700"/>
            <a:ext cx="3200400" cy="1524000"/>
          </a:xfrm>
          <a:prstGeom prst="rect">
            <a:avLst/>
          </a:prstGeom>
          <a:noFill/>
          <a:ln w="28575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Avenir Heavy"/>
                <a:cs typeface="Avenir Heavy"/>
              </a:rPr>
              <a:t>N/A</a:t>
            </a:r>
            <a:endParaRPr lang="en-US" sz="3200" dirty="0">
              <a:solidFill>
                <a:schemeClr val="tx1"/>
              </a:solidFill>
              <a:latin typeface="Avenir Heavy"/>
              <a:cs typeface="Avenir Heavy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5257800" y="1790700"/>
            <a:ext cx="3200400" cy="1524000"/>
          </a:xfrm>
          <a:prstGeom prst="rect">
            <a:avLst/>
          </a:prstGeom>
          <a:solidFill>
            <a:srgbClr val="FFFF00">
              <a:alpha val="21000"/>
            </a:srgbClr>
          </a:solidFill>
          <a:ln w="28575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Avenir Heavy"/>
                <a:cs typeface="Avenir Heavy"/>
              </a:rPr>
              <a:t>Sovrin</a:t>
            </a:r>
            <a:endParaRPr lang="en-US" sz="3200" dirty="0">
              <a:solidFill>
                <a:schemeClr val="tx1"/>
              </a:solidFill>
              <a:latin typeface="Avenir Heavy"/>
              <a:cs typeface="Avenir Heavy"/>
            </a:endParaRPr>
          </a:p>
        </p:txBody>
      </p:sp>
      <p:sp>
        <p:nvSpPr>
          <p:cNvPr id="16" name="Rectangle 15"/>
          <p:cNvSpPr/>
          <p:nvPr/>
        </p:nvSpPr>
        <p:spPr>
          <a:xfrm>
            <a:off x="5257800" y="3314700"/>
            <a:ext cx="3200400" cy="1524000"/>
          </a:xfrm>
          <a:prstGeom prst="rect">
            <a:avLst/>
          </a:prstGeom>
          <a:noFill/>
          <a:ln w="28575" cmpd="sng"/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smtClean="0">
                <a:solidFill>
                  <a:schemeClr val="tx1"/>
                </a:solidFill>
                <a:latin typeface="Avenir Heavy"/>
                <a:cs typeface="Avenir Heavy"/>
              </a:rPr>
              <a:t>Concord (R3)</a:t>
            </a:r>
            <a:br>
              <a:rPr lang="en-US" sz="3200" dirty="0" smtClean="0">
                <a:solidFill>
                  <a:schemeClr val="tx1"/>
                </a:solidFill>
                <a:latin typeface="Avenir Heavy"/>
                <a:cs typeface="Avenir Heavy"/>
              </a:rPr>
            </a:br>
            <a:r>
              <a:rPr lang="en-US" sz="3200" dirty="0" smtClean="0">
                <a:solidFill>
                  <a:schemeClr val="tx1"/>
                </a:solidFill>
                <a:latin typeface="Avenir Heavy"/>
                <a:cs typeface="Avenir Heavy"/>
              </a:rPr>
              <a:t>CU Ledger</a:t>
            </a:r>
            <a:endParaRPr lang="en-US" sz="3200" dirty="0">
              <a:solidFill>
                <a:schemeClr val="tx1"/>
              </a:solidFill>
              <a:latin typeface="Avenir Heavy"/>
              <a:cs typeface="Avenir Heavy"/>
            </a:endParaRPr>
          </a:p>
        </p:txBody>
      </p:sp>
      <p:sp>
        <p:nvSpPr>
          <p:cNvPr id="17" name="Title 1"/>
          <p:cNvSpPr txBox="1">
            <a:spLocks/>
          </p:cNvSpPr>
          <p:nvPr/>
        </p:nvSpPr>
        <p:spPr>
          <a:xfrm>
            <a:off x="457200" y="309660"/>
            <a:ext cx="1828800" cy="795240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457200" rtl="0" eaLnBrk="1" latinLnBrk="0" hangingPunct="1">
              <a:spcBef>
                <a:spcPct val="0"/>
              </a:spcBef>
              <a:buNone/>
              <a:defRPr sz="3200" b="1" i="0" u="none" kern="1200">
                <a:solidFill>
                  <a:schemeClr val="tx1"/>
                </a:solidFill>
                <a:latin typeface="Avenir Black"/>
                <a:ea typeface="+mj-ea"/>
                <a:cs typeface="Avenir Black"/>
              </a:defRPr>
            </a:lvl1pPr>
          </a:lstStyle>
          <a:p>
            <a:r>
              <a:rPr lang="en-US" sz="2400" b="0" dirty="0" smtClean="0"/>
              <a:t>Blockchain Models</a:t>
            </a:r>
            <a:endParaRPr lang="en-US" sz="2400" b="0" dirty="0"/>
          </a:p>
        </p:txBody>
      </p:sp>
    </p:spTree>
    <p:extLst>
      <p:ext uri="{BB962C8B-B14F-4D97-AF65-F5344CB8AC3E}">
        <p14:creationId xmlns:p14="http://schemas.microsoft.com/office/powerpoint/2010/main" val="33203392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762000" y="1785997"/>
            <a:ext cx="7620000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dirty="0" smtClean="0">
                <a:latin typeface="Avenir Heavy"/>
                <a:cs typeface="Avenir Heavy"/>
              </a:rPr>
              <a:t>So, on a “fit for purpose” identity ledger, what does a root identity record look like? And can it deliver both security AND privacy?</a:t>
            </a:r>
            <a:endParaRPr lang="en-US" sz="3200" dirty="0"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17250191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3" name="TextBox 2"/>
          <p:cNvSpPr txBox="1"/>
          <p:nvPr/>
        </p:nvSpPr>
        <p:spPr>
          <a:xfrm>
            <a:off x="685800" y="12573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latin typeface="Avenir Heavy"/>
                <a:cs typeface="Avenir Heavy"/>
              </a:rPr>
              <a:t> {  Key: “Value” }</a:t>
            </a:r>
            <a:endParaRPr lang="en-US" sz="5400" dirty="0">
              <a:latin typeface="Avenir Heavy"/>
              <a:cs typeface="Avenir Heavy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5800" y="3009900"/>
            <a:ext cx="7620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dirty="0" smtClean="0">
                <a:solidFill>
                  <a:srgbClr val="0000FF"/>
                </a:solidFill>
                <a:latin typeface="Avenir Heavy"/>
                <a:cs typeface="Avenir Heavy"/>
              </a:rPr>
              <a:t> {  DID: “DID Object” }</a:t>
            </a:r>
            <a:endParaRPr lang="en-US" sz="5400" dirty="0">
              <a:solidFill>
                <a:srgbClr val="0000FF"/>
              </a:solidFill>
              <a:latin typeface="Avenir Heavy"/>
              <a:cs typeface="Avenir Heavy"/>
            </a:endParaRPr>
          </a:p>
        </p:txBody>
      </p:sp>
    </p:spTree>
    <p:extLst>
      <p:ext uri="{BB962C8B-B14F-4D97-AF65-F5344CB8AC3E}">
        <p14:creationId xmlns:p14="http://schemas.microsoft.com/office/powerpoint/2010/main" val="35579583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DIDs (Decentralized </a:t>
            </a:r>
            <a:r>
              <a:rPr lang="en-US" dirty="0" err="1" smtClean="0"/>
              <a:t>IDentifiers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Term originally coined </a:t>
            </a:r>
            <a:r>
              <a:rPr lang="en-US" dirty="0"/>
              <a:t>by </a:t>
            </a:r>
            <a:r>
              <a:rPr lang="en-US" dirty="0" smtClean="0"/>
              <a:t>W3C Verifiable Claims Task Force</a:t>
            </a:r>
          </a:p>
          <a:p>
            <a:r>
              <a:rPr lang="en-US" dirty="0" smtClean="0"/>
              <a:t>Design goal: a globally unique identifier anyone can generate without a central authority</a:t>
            </a:r>
          </a:p>
          <a:p>
            <a:r>
              <a:rPr lang="en-US" dirty="0" smtClean="0"/>
              <a:t>Default choice: a UUID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fi-FI" sz="2200" b="1" dirty="0">
                <a:solidFill>
                  <a:srgbClr val="0000FF"/>
                </a:solidFill>
                <a:latin typeface="Courier New"/>
                <a:cs typeface="Courier New"/>
              </a:rPr>
              <a:t>did:76d0cdb7-9c75-4be5-8e5a-e2d7a35ce907</a:t>
            </a:r>
            <a:endParaRPr lang="en-US" sz="2200" b="1" dirty="0">
              <a:solidFill>
                <a:srgbClr val="0000FF"/>
              </a:solidFill>
              <a:latin typeface="Courier New"/>
              <a:cs typeface="Courier New"/>
            </a:endParaRP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97026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CIDs (</a:t>
            </a:r>
            <a:r>
              <a:rPr lang="en-US" dirty="0" smtClean="0"/>
              <a:t>Cryptographic </a:t>
            </a:r>
            <a:r>
              <a:rPr lang="en-US" dirty="0" err="1" smtClean="0"/>
              <a:t>IDentifiers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smtClean="0"/>
              <a:t>Term originally coined </a:t>
            </a:r>
            <a:r>
              <a:rPr lang="en-US" dirty="0"/>
              <a:t>by OASIS XDI Technical </a:t>
            </a:r>
            <a:r>
              <a:rPr lang="en-US" dirty="0" smtClean="0"/>
              <a:t>Committee</a:t>
            </a:r>
          </a:p>
          <a:p>
            <a:r>
              <a:rPr lang="en-US" dirty="0" smtClean="0"/>
              <a:t>Design goal: a globally unique identifier anyone can generate—but with specified cryptographic properties</a:t>
            </a:r>
          </a:p>
          <a:p>
            <a:r>
              <a:rPr lang="en-US" dirty="0" smtClean="0"/>
              <a:t>Example: a base58 encoded Ed25519 key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sz="1900" b="1" dirty="0">
                <a:solidFill>
                  <a:srgbClr val="0000FF"/>
                </a:solidFill>
                <a:latin typeface="Courier New"/>
                <a:cs typeface="Courier New"/>
              </a:rPr>
              <a:t>cid-1:MIIBIjANBgkqhkiG9w0BAQEFAAOCAQ8AMIIBCgKCABMC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93008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Bridging the DID and CID Worldviews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are strong arguments for both</a:t>
            </a:r>
          </a:p>
          <a:p>
            <a:r>
              <a:rPr lang="en-US" dirty="0" smtClean="0"/>
              <a:t>We are currently seeking a consensus across the two camps</a:t>
            </a:r>
          </a:p>
          <a:p>
            <a:r>
              <a:rPr lang="en-US" dirty="0" smtClean="0"/>
              <a:t>But on this we all agree: there should be a single unified standard for the globally unique identifier of a DID object</a:t>
            </a:r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1EACD3-0623-E94F-B76B-309250383BC7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51804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xmlns:p14="http://schemas.microsoft.com/office/powerpoint/2010/main"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theme/theme1.xml><?xml version="1.0" encoding="utf-8"?>
<a:theme xmlns:a="http://schemas.openxmlformats.org/drawingml/2006/main" name="Respect Network 05262015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Respect Network 05262015.thmx</Template>
  <TotalTime>115266</TotalTime>
  <Words>531</Words>
  <Application>Microsoft Office PowerPoint</Application>
  <PresentationFormat>On-screen Show (16:10)</PresentationFormat>
  <Paragraphs>95</Paragraphs>
  <Slides>18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Respect Network 05262015</vt:lpstr>
      <vt:lpstr>PowerPoint Presentation</vt:lpstr>
      <vt:lpstr>Why is blockchain identity a breakthrough?</vt:lpstr>
      <vt:lpstr>PowerPoint Presentation</vt:lpstr>
      <vt:lpstr>PowerPoint Presentation</vt:lpstr>
      <vt:lpstr>PowerPoint Presentation</vt:lpstr>
      <vt:lpstr>PowerPoint Presentation</vt:lpstr>
      <vt:lpstr>DIDs (Decentralized IDentifiers)</vt:lpstr>
      <vt:lpstr>CIDs (Cryptographic IDentifiers)</vt:lpstr>
      <vt:lpstr>Bridging the DID and CID Worldviews</vt:lpstr>
      <vt:lpstr>PowerPoint Presentation</vt:lpstr>
      <vt:lpstr>DID Objects: The Fundamentals</vt:lpstr>
      <vt:lpstr>DID Objects: The 4 Essential Elements</vt:lpstr>
      <vt:lpstr>Proof of Ownership: Two Options</vt:lpstr>
      <vt:lpstr>Proof of Update: Three Options</vt:lpstr>
      <vt:lpstr>Binding DIDs to DLTs</vt:lpstr>
      <vt:lpstr>Four Rules for Respecting Privacy</vt:lpstr>
      <vt:lpstr>Future Work: Please Join Us</vt:lpstr>
      <vt:lpstr>PowerPoint Presentation</vt:lpstr>
    </vt:vector>
  </TitlesOfParts>
  <Company>Respect Network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Drummond Reed</dc:creator>
  <cp:lastModifiedBy>Eric Larson</cp:lastModifiedBy>
  <cp:revision>1637</cp:revision>
  <cp:lastPrinted>2016-01-20T16:09:22Z</cp:lastPrinted>
  <dcterms:created xsi:type="dcterms:W3CDTF">2014-09-07T07:08:33Z</dcterms:created>
  <dcterms:modified xsi:type="dcterms:W3CDTF">2016-09-21T15:45:45Z</dcterms:modified>
</cp:coreProperties>
</file>